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0" r:id="rId3"/>
    <p:sldId id="261" r:id="rId4"/>
    <p:sldId id="264" r:id="rId5"/>
    <p:sldId id="265" r:id="rId6"/>
    <p:sldId id="258" r:id="rId7"/>
    <p:sldId id="272" r:id="rId8"/>
    <p:sldId id="259" r:id="rId9"/>
    <p:sldId id="266" r:id="rId10"/>
    <p:sldId id="267" r:id="rId11"/>
    <p:sldId id="269"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Orta Stil 4 - Vurgu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927"/>
    <p:restoredTop sz="94681"/>
  </p:normalViewPr>
  <p:slideViewPr>
    <p:cSldViewPr snapToGrid="0">
      <p:cViewPr varScale="1">
        <p:scale>
          <a:sx n="66" d="100"/>
          <a:sy n="66" d="100"/>
        </p:scale>
        <p:origin x="66" y="9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ğur" userId="51975fb1-f381-464b-8616-2003686ced94" providerId="ADAL" clId="{175F9E27-82B1-4B76-9F5C-7EFC9702154B}"/>
    <pc:docChg chg="modSld">
      <pc:chgData name="Uğur" userId="51975fb1-f381-464b-8616-2003686ced94" providerId="ADAL" clId="{175F9E27-82B1-4B76-9F5C-7EFC9702154B}" dt="2026-03-27T08:31:43.141" v="41" actId="20577"/>
      <pc:docMkLst>
        <pc:docMk/>
      </pc:docMkLst>
      <pc:sldChg chg="modSp mod">
        <pc:chgData name="Uğur" userId="51975fb1-f381-464b-8616-2003686ced94" providerId="ADAL" clId="{175F9E27-82B1-4B76-9F5C-7EFC9702154B}" dt="2026-03-27T08:31:43.141" v="41" actId="20577"/>
        <pc:sldMkLst>
          <pc:docMk/>
          <pc:sldMk cId="3451768794" sldId="267"/>
        </pc:sldMkLst>
        <pc:spChg chg="mod">
          <ac:chgData name="Uğur" userId="51975fb1-f381-464b-8616-2003686ced94" providerId="ADAL" clId="{175F9E27-82B1-4B76-9F5C-7EFC9702154B}" dt="2026-03-27T08:31:43.141" v="41" actId="20577"/>
          <ac:spMkLst>
            <pc:docMk/>
            <pc:sldMk cId="3451768794" sldId="267"/>
            <ac:spMk id="3" creationId="{8B0899FB-A635-47F6-B58F-2AD6223ABD9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B2F0BE-BDA3-40FD-A98E-0D998BF917D5}" type="datetimeFigureOut">
              <a:rPr lang="tr-TR" smtClean="0"/>
              <a:t>27.03.2026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43700E-9779-45D9-90D9-CD6769701376}" type="slidenum">
              <a:rPr lang="tr-TR" smtClean="0"/>
              <a:t>‹#›</a:t>
            </a:fld>
            <a:endParaRPr lang="tr-TR"/>
          </a:p>
        </p:txBody>
      </p:sp>
    </p:spTree>
    <p:extLst>
      <p:ext uri="{BB962C8B-B14F-4D97-AF65-F5344CB8AC3E}">
        <p14:creationId xmlns:p14="http://schemas.microsoft.com/office/powerpoint/2010/main" val="764581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43700E-9779-45D9-90D9-CD6769701376}" type="slidenum">
              <a:rPr lang="tr-TR" smtClean="0"/>
              <a:t>6</a:t>
            </a:fld>
            <a:endParaRPr lang="tr-TR"/>
          </a:p>
        </p:txBody>
      </p:sp>
    </p:spTree>
    <p:extLst>
      <p:ext uri="{BB962C8B-B14F-4D97-AF65-F5344CB8AC3E}">
        <p14:creationId xmlns:p14="http://schemas.microsoft.com/office/powerpoint/2010/main" val="354390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1843700E-9779-45D9-90D9-CD6769701376}" type="slidenum">
              <a:rPr lang="tr-TR" smtClean="0"/>
              <a:t>7</a:t>
            </a:fld>
            <a:endParaRPr lang="tr-TR"/>
          </a:p>
        </p:txBody>
      </p:sp>
    </p:spTree>
    <p:extLst>
      <p:ext uri="{BB962C8B-B14F-4D97-AF65-F5344CB8AC3E}">
        <p14:creationId xmlns:p14="http://schemas.microsoft.com/office/powerpoint/2010/main" val="37518826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0E697BDA-5AB5-426C-B055-1F939DE38414}"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7684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2319796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2673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52677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9B9B1BB-9D48-49C5-9849-C565CDE22EEF}" type="datetimeFigureOut">
              <a:rPr lang="tr-TR" smtClean="0"/>
              <a:t>27.03.2026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0E697BDA-5AB5-426C-B055-1F939DE38414}"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367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9B9B1BB-9D48-49C5-9849-C565CDE22EEF}" type="datetimeFigureOut">
              <a:rPr lang="tr-TR" smtClean="0"/>
              <a:t>27.03.2026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0E697BDA-5AB5-426C-B055-1F939DE38414}"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7118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B9B1BB-9D48-49C5-9849-C565CDE22EEF}" type="datetimeFigureOut">
              <a:rPr lang="tr-TR" smtClean="0"/>
              <a:t>27.03.2026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8630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3872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3206606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9B9B1BB-9D48-49C5-9849-C565CDE22EEF}" type="datetimeFigureOut">
              <a:rPr lang="tr-TR" smtClean="0"/>
              <a:t>27.03.2026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4048519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2430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630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Tree>
    <p:extLst>
      <p:ext uri="{BB962C8B-B14F-4D97-AF65-F5344CB8AC3E}">
        <p14:creationId xmlns:p14="http://schemas.microsoft.com/office/powerpoint/2010/main" val="2842434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6099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791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397992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9B9B1BB-9D48-49C5-9849-C565CDE22EEF}" type="datetimeFigureOut">
              <a:rPr lang="tr-TR" smtClean="0"/>
              <a:t>27.03.2026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0E697BDA-5AB5-426C-B055-1F939DE38414}"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005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9B9B1BB-9D48-49C5-9849-C565CDE22EEF}" type="datetimeFigureOut">
              <a:rPr lang="tr-TR" smtClean="0"/>
              <a:t>27.03.2026</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E697BDA-5AB5-426C-B055-1F939DE38414}" type="slidenum">
              <a:rPr lang="tr-TR" smtClean="0"/>
              <a:t>‹#›</a:t>
            </a:fld>
            <a:endParaRPr lang="tr-TR"/>
          </a:p>
        </p:txBody>
      </p:sp>
    </p:spTree>
    <p:extLst>
      <p:ext uri="{BB962C8B-B14F-4D97-AF65-F5344CB8AC3E}">
        <p14:creationId xmlns:p14="http://schemas.microsoft.com/office/powerpoint/2010/main" val="4022828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10B18D6-63FF-4460-B900-D03CFA80676C}"/>
              </a:ext>
            </a:extLst>
          </p:cNvPr>
          <p:cNvSpPr>
            <a:spLocks noGrp="1"/>
          </p:cNvSpPr>
          <p:nvPr>
            <p:ph type="ctrTitle"/>
          </p:nvPr>
        </p:nvSpPr>
        <p:spPr>
          <a:xfrm>
            <a:off x="2004290" y="1350818"/>
            <a:ext cx="8242214" cy="4156363"/>
          </a:xfrm>
          <a:solidFill>
            <a:schemeClr val="accent6">
              <a:lumMod val="20000"/>
              <a:lumOff val="80000"/>
            </a:schemeClr>
          </a:solidFill>
        </p:spPr>
        <p:txBody>
          <a:bodyPr>
            <a:noAutofit/>
          </a:bodyPr>
          <a:lstStyle/>
          <a:p>
            <a:r>
              <a:rPr lang="en-US" sz="4000" b="1" dirty="0">
                <a:solidFill>
                  <a:srgbClr val="FF0000"/>
                </a:solidFill>
                <a:latin typeface="+mn-lt"/>
                <a:cs typeface="Arial" panose="020B0604020202020204" pitchFamily="34" charset="0"/>
              </a:rPr>
              <a:t>Do</a:t>
            </a:r>
            <a:r>
              <a:rPr lang="tr-TR" sz="4000" b="1" dirty="0">
                <a:solidFill>
                  <a:srgbClr val="FF0000"/>
                </a:solidFill>
                <a:latin typeface="+mn-lt"/>
                <a:cs typeface="Arial" panose="020B0604020202020204" pitchFamily="34" charset="0"/>
              </a:rPr>
              <a:t>k</a:t>
            </a:r>
            <a:r>
              <a:rPr lang="en-US" sz="4000" b="1" dirty="0" err="1">
                <a:solidFill>
                  <a:srgbClr val="FF0000"/>
                </a:solidFill>
                <a:latin typeface="+mn-lt"/>
                <a:cs typeface="Arial" panose="020B0604020202020204" pitchFamily="34" charset="0"/>
              </a:rPr>
              <a:t>uz</a:t>
            </a:r>
            <a:r>
              <a:rPr lang="en-US" sz="4000" b="1" dirty="0">
                <a:solidFill>
                  <a:srgbClr val="FF0000"/>
                </a:solidFill>
                <a:latin typeface="+mn-lt"/>
                <a:cs typeface="Arial" panose="020B0604020202020204" pitchFamily="34" charset="0"/>
              </a:rPr>
              <a:t> </a:t>
            </a:r>
            <a:r>
              <a:rPr lang="en-US" sz="4000" b="1" dirty="0" err="1">
                <a:solidFill>
                  <a:srgbClr val="FF0000"/>
                </a:solidFill>
                <a:latin typeface="+mn-lt"/>
                <a:cs typeface="Arial" panose="020B0604020202020204" pitchFamily="34" charset="0"/>
              </a:rPr>
              <a:t>Eylül</a:t>
            </a:r>
            <a:r>
              <a:rPr lang="en-US" sz="4000" b="1" dirty="0">
                <a:solidFill>
                  <a:srgbClr val="FF0000"/>
                </a:solidFill>
                <a:latin typeface="+mn-lt"/>
                <a:cs typeface="Arial" panose="020B0604020202020204" pitchFamily="34" charset="0"/>
              </a:rPr>
              <a:t> </a:t>
            </a:r>
            <a:r>
              <a:rPr lang="en-US" sz="4000" b="1" dirty="0" err="1">
                <a:solidFill>
                  <a:srgbClr val="FF0000"/>
                </a:solidFill>
                <a:latin typeface="+mn-lt"/>
                <a:cs typeface="Arial" panose="020B0604020202020204" pitchFamily="34" charset="0"/>
              </a:rPr>
              <a:t>Üniversitesi</a:t>
            </a:r>
            <a:r>
              <a:rPr lang="en-US" sz="4000" b="1" dirty="0">
                <a:solidFill>
                  <a:srgbClr val="FF0000"/>
                </a:solidFill>
                <a:latin typeface="+mn-lt"/>
                <a:cs typeface="Arial" panose="020B0604020202020204" pitchFamily="34" charset="0"/>
              </a:rPr>
              <a:t> </a:t>
            </a:r>
            <a:br>
              <a:rPr lang="tr-TR" sz="4000" b="1" dirty="0">
                <a:solidFill>
                  <a:srgbClr val="FF0000"/>
                </a:solidFill>
                <a:latin typeface="+mn-lt"/>
                <a:cs typeface="Arial" panose="020B0604020202020204" pitchFamily="34" charset="0"/>
              </a:rPr>
            </a:br>
            <a:r>
              <a:rPr lang="en-US" sz="4000" b="1" dirty="0" err="1">
                <a:solidFill>
                  <a:srgbClr val="FF0000"/>
                </a:solidFill>
                <a:latin typeface="+mn-lt"/>
                <a:cs typeface="Arial" panose="020B0604020202020204" pitchFamily="34" charset="0"/>
              </a:rPr>
              <a:t>Sağlık</a:t>
            </a:r>
            <a:r>
              <a:rPr lang="en-US" sz="4000" b="1" dirty="0">
                <a:solidFill>
                  <a:srgbClr val="FF0000"/>
                </a:solidFill>
                <a:latin typeface="+mn-lt"/>
                <a:cs typeface="Arial" panose="020B0604020202020204" pitchFamily="34" charset="0"/>
              </a:rPr>
              <a:t> </a:t>
            </a:r>
            <a:r>
              <a:rPr lang="en-US" sz="4000" b="1" dirty="0" err="1">
                <a:solidFill>
                  <a:srgbClr val="FF0000"/>
                </a:solidFill>
                <a:latin typeface="+mn-lt"/>
                <a:cs typeface="Arial" panose="020B0604020202020204" pitchFamily="34" charset="0"/>
              </a:rPr>
              <a:t>Bilimleri</a:t>
            </a:r>
            <a:r>
              <a:rPr lang="en-US" sz="4000" b="1" dirty="0">
                <a:solidFill>
                  <a:srgbClr val="FF0000"/>
                </a:solidFill>
                <a:latin typeface="+mn-lt"/>
                <a:cs typeface="Arial" panose="020B0604020202020204" pitchFamily="34" charset="0"/>
              </a:rPr>
              <a:t> </a:t>
            </a:r>
            <a:r>
              <a:rPr lang="en-US" sz="4000" b="1" dirty="0" err="1">
                <a:solidFill>
                  <a:srgbClr val="FF0000"/>
                </a:solidFill>
                <a:latin typeface="+mn-lt"/>
                <a:cs typeface="Arial" panose="020B0604020202020204" pitchFamily="34" charset="0"/>
              </a:rPr>
              <a:t>Enstitüsü</a:t>
            </a:r>
            <a:br>
              <a:rPr lang="tr-TR" sz="4000" b="1" dirty="0">
                <a:solidFill>
                  <a:srgbClr val="FF0000"/>
                </a:solidFill>
                <a:latin typeface="+mn-lt"/>
                <a:cs typeface="Arial" panose="020B0604020202020204" pitchFamily="34" charset="0"/>
              </a:rPr>
            </a:br>
            <a:br>
              <a:rPr lang="tr-TR" sz="4000" b="1" dirty="0">
                <a:solidFill>
                  <a:srgbClr val="FF0000"/>
                </a:solidFill>
                <a:latin typeface="+mn-lt"/>
                <a:cs typeface="Arial" panose="020B0604020202020204" pitchFamily="34" charset="0"/>
              </a:rPr>
            </a:br>
            <a:r>
              <a:rPr lang="tr-TR" sz="4000" b="1" dirty="0">
                <a:solidFill>
                  <a:srgbClr val="FF0000"/>
                </a:solidFill>
                <a:latin typeface="+mn-lt"/>
                <a:cs typeface="Arial" panose="020B0604020202020204" pitchFamily="34" charset="0"/>
              </a:rPr>
              <a:t>Veterinerlik Zootekni </a:t>
            </a:r>
            <a:r>
              <a:rPr lang="en-US" sz="4000" b="1" dirty="0" err="1">
                <a:solidFill>
                  <a:srgbClr val="FF0000"/>
                </a:solidFill>
                <a:latin typeface="+mn-lt"/>
                <a:cs typeface="Arial" panose="020B0604020202020204" pitchFamily="34" charset="0"/>
              </a:rPr>
              <a:t>Anabilim</a:t>
            </a:r>
            <a:r>
              <a:rPr lang="en-US" sz="4000" b="1" dirty="0">
                <a:solidFill>
                  <a:srgbClr val="FF0000"/>
                </a:solidFill>
                <a:latin typeface="+mn-lt"/>
                <a:cs typeface="Arial" panose="020B0604020202020204" pitchFamily="34" charset="0"/>
              </a:rPr>
              <a:t> Dalı </a:t>
            </a:r>
            <a:br>
              <a:rPr lang="tr-TR" sz="4000" b="1" dirty="0">
                <a:solidFill>
                  <a:srgbClr val="FF0000"/>
                </a:solidFill>
                <a:latin typeface="+mn-lt"/>
                <a:cs typeface="Arial" panose="020B0604020202020204" pitchFamily="34" charset="0"/>
              </a:rPr>
            </a:br>
            <a:r>
              <a:rPr lang="en-US" sz="4000" b="1" dirty="0" err="1">
                <a:solidFill>
                  <a:srgbClr val="FF0000"/>
                </a:solidFill>
                <a:latin typeface="+mn-lt"/>
                <a:cs typeface="Arial" panose="020B0604020202020204" pitchFamily="34" charset="0"/>
              </a:rPr>
              <a:t>Yüksek</a:t>
            </a:r>
            <a:r>
              <a:rPr lang="en-US" sz="4000" b="1" dirty="0">
                <a:solidFill>
                  <a:srgbClr val="FF0000"/>
                </a:solidFill>
                <a:latin typeface="+mn-lt"/>
                <a:cs typeface="Arial" panose="020B0604020202020204" pitchFamily="34" charset="0"/>
              </a:rPr>
              <a:t> </a:t>
            </a:r>
            <a:r>
              <a:rPr lang="en-US" sz="4000" b="1" dirty="0" err="1">
                <a:solidFill>
                  <a:srgbClr val="FF0000"/>
                </a:solidFill>
                <a:latin typeface="+mn-lt"/>
                <a:cs typeface="Arial" panose="020B0604020202020204" pitchFamily="34" charset="0"/>
              </a:rPr>
              <a:t>Lisans</a:t>
            </a:r>
            <a:r>
              <a:rPr lang="en-US" sz="4000" b="1" dirty="0">
                <a:solidFill>
                  <a:srgbClr val="FF0000"/>
                </a:solidFill>
                <a:latin typeface="+mn-lt"/>
                <a:cs typeface="Arial" panose="020B0604020202020204" pitchFamily="34" charset="0"/>
              </a:rPr>
              <a:t> </a:t>
            </a:r>
            <a:r>
              <a:rPr lang="tr-TR" sz="4000" b="1" dirty="0">
                <a:solidFill>
                  <a:srgbClr val="FF0000"/>
                </a:solidFill>
                <a:latin typeface="+mn-lt"/>
                <a:cs typeface="Arial" panose="020B0604020202020204" pitchFamily="34" charset="0"/>
              </a:rPr>
              <a:t>Programı</a:t>
            </a:r>
            <a:br>
              <a:rPr lang="tr-TR" sz="4000" b="1" dirty="0">
                <a:solidFill>
                  <a:srgbClr val="FF0000"/>
                </a:solidFill>
                <a:latin typeface="+mn-lt"/>
                <a:cs typeface="Arial" panose="020B0604020202020204" pitchFamily="34" charset="0"/>
              </a:rPr>
            </a:br>
            <a:endParaRPr lang="tr-TR" sz="3200" b="1" dirty="0">
              <a:solidFill>
                <a:srgbClr val="FF0000"/>
              </a:solidFill>
              <a:latin typeface="+mn-lt"/>
              <a:cs typeface="Arial" panose="020B0604020202020204" pitchFamily="34" charset="0"/>
            </a:endParaRPr>
          </a:p>
        </p:txBody>
      </p:sp>
      <p:pic>
        <p:nvPicPr>
          <p:cNvPr id="4" name="Resim 3">
            <a:extLst>
              <a:ext uri="{FF2B5EF4-FFF2-40B4-BE49-F238E27FC236}">
                <a16:creationId xmlns:a16="http://schemas.microsoft.com/office/drawing/2014/main" id="{6B97254B-EE65-4DB0-B11D-4D149C5A3D62}"/>
              </a:ext>
            </a:extLst>
          </p:cNvPr>
          <p:cNvPicPr>
            <a:picLocks noChangeAspect="1"/>
          </p:cNvPicPr>
          <p:nvPr/>
        </p:nvPicPr>
        <p:blipFill>
          <a:blip r:embed="rId2"/>
          <a:stretch>
            <a:fillRect/>
          </a:stretch>
        </p:blipFill>
        <p:spPr>
          <a:xfrm>
            <a:off x="0" y="107495"/>
            <a:ext cx="2026412" cy="2026412"/>
          </a:xfrm>
          <a:prstGeom prst="rect">
            <a:avLst/>
          </a:prstGeom>
        </p:spPr>
      </p:pic>
      <p:pic>
        <p:nvPicPr>
          <p:cNvPr id="5" name="Resim 4">
            <a:extLst>
              <a:ext uri="{FF2B5EF4-FFF2-40B4-BE49-F238E27FC236}">
                <a16:creationId xmlns:a16="http://schemas.microsoft.com/office/drawing/2014/main" id="{A2C63627-294B-47C2-94A9-43E5B94F8E79}"/>
              </a:ext>
            </a:extLst>
          </p:cNvPr>
          <p:cNvPicPr>
            <a:picLocks noChangeAspect="1"/>
          </p:cNvPicPr>
          <p:nvPr/>
        </p:nvPicPr>
        <p:blipFill>
          <a:blip r:embed="rId3"/>
          <a:stretch>
            <a:fillRect/>
          </a:stretch>
        </p:blipFill>
        <p:spPr>
          <a:xfrm>
            <a:off x="10237268" y="107495"/>
            <a:ext cx="1954732" cy="1954732"/>
          </a:xfrm>
          <a:prstGeom prst="rect">
            <a:avLst/>
          </a:prstGeom>
        </p:spPr>
      </p:pic>
    </p:spTree>
    <p:extLst>
      <p:ext uri="{BB962C8B-B14F-4D97-AF65-F5344CB8AC3E}">
        <p14:creationId xmlns:p14="http://schemas.microsoft.com/office/powerpoint/2010/main" val="1580845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6DBA9-7F5F-45B7-9AC6-4AC95594368C}"/>
              </a:ext>
            </a:extLst>
          </p:cNvPr>
          <p:cNvSpPr>
            <a:spLocks noGrp="1"/>
          </p:cNvSpPr>
          <p:nvPr>
            <p:ph type="title"/>
          </p:nvPr>
        </p:nvSpPr>
        <p:spPr/>
        <p:txBody>
          <a:bodyPr>
            <a:noAutofit/>
          </a:bodyPr>
          <a:lstStyle/>
          <a:p>
            <a:r>
              <a:rPr lang="tr-TR" sz="3200" b="1" dirty="0">
                <a:solidFill>
                  <a:srgbClr val="FF0000"/>
                </a:solidFill>
                <a:cs typeface="Arial" panose="020B0604020202020204" pitchFamily="34" charset="0"/>
              </a:rPr>
              <a:t>Veterinerlik Zootekni</a:t>
            </a:r>
            <a:br>
              <a:rPr lang="tr-TR" sz="3200" b="1" dirty="0">
                <a:solidFill>
                  <a:srgbClr val="FF0000"/>
                </a:solidFill>
                <a:latin typeface="+mn-lt"/>
                <a:cs typeface="Arial" panose="020B0604020202020204" pitchFamily="34" charset="0"/>
              </a:rPr>
            </a:br>
            <a:r>
              <a:rPr lang="en-US" sz="3200" b="1" dirty="0" err="1">
                <a:solidFill>
                  <a:srgbClr val="FF0000"/>
                </a:solidFill>
                <a:latin typeface="+mn-lt"/>
                <a:cs typeface="Arial" panose="020B0604020202020204" pitchFamily="34" charset="0"/>
              </a:rPr>
              <a:t>Yüksek</a:t>
            </a:r>
            <a:r>
              <a:rPr lang="en-US" sz="3200" b="1" dirty="0">
                <a:solidFill>
                  <a:srgbClr val="FF0000"/>
                </a:solidFill>
                <a:latin typeface="+mn-lt"/>
                <a:cs typeface="Arial" panose="020B0604020202020204" pitchFamily="34" charset="0"/>
              </a:rPr>
              <a:t> </a:t>
            </a:r>
            <a:r>
              <a:rPr lang="en-US" sz="3200" b="1" dirty="0" err="1">
                <a:solidFill>
                  <a:srgbClr val="FF0000"/>
                </a:solidFill>
                <a:latin typeface="+mn-lt"/>
                <a:cs typeface="Arial" panose="020B0604020202020204" pitchFamily="34" charset="0"/>
              </a:rPr>
              <a:t>Lisans</a:t>
            </a:r>
            <a:r>
              <a:rPr lang="en-US" sz="3200" b="1" dirty="0">
                <a:solidFill>
                  <a:srgbClr val="FF0000"/>
                </a:solidFill>
                <a:latin typeface="+mn-lt"/>
                <a:cs typeface="Arial" panose="020B0604020202020204" pitchFamily="34" charset="0"/>
              </a:rPr>
              <a:t> </a:t>
            </a:r>
            <a:r>
              <a:rPr lang="tr-TR" sz="3200" b="1" dirty="0">
                <a:solidFill>
                  <a:srgbClr val="FF0000"/>
                </a:solidFill>
                <a:latin typeface="+mn-lt"/>
                <a:cs typeface="Arial" panose="020B0604020202020204" pitchFamily="34" charset="0"/>
              </a:rPr>
              <a:t>Programı</a:t>
            </a:r>
          </a:p>
        </p:txBody>
      </p:sp>
      <p:sp>
        <p:nvSpPr>
          <p:cNvPr id="3" name="İçerik Yer Tutucusu 2">
            <a:extLst>
              <a:ext uri="{FF2B5EF4-FFF2-40B4-BE49-F238E27FC236}">
                <a16:creationId xmlns:a16="http://schemas.microsoft.com/office/drawing/2014/main" id="{1E69ECD1-1D0A-4A65-A751-33D03E65270F}"/>
              </a:ext>
            </a:extLst>
          </p:cNvPr>
          <p:cNvSpPr>
            <a:spLocks noGrp="1"/>
          </p:cNvSpPr>
          <p:nvPr>
            <p:ph idx="1"/>
          </p:nvPr>
        </p:nvSpPr>
        <p:spPr>
          <a:xfrm>
            <a:off x="1295401" y="2556931"/>
            <a:ext cx="9601196" cy="3612959"/>
          </a:xfrm>
        </p:spPr>
        <p:txBody>
          <a:bodyPr>
            <a:noAutofit/>
          </a:bodyPr>
          <a:lstStyle/>
          <a:p>
            <a:r>
              <a:rPr lang="tr-TR" dirty="0">
                <a:effectLst/>
                <a:latin typeface="+mj-lt"/>
                <a:ea typeface="Calibri" panose="020F0502020204030204" pitchFamily="34" charset="0"/>
                <a:cs typeface="Arial" panose="020B0604020202020204" pitchFamily="34" charset="0"/>
              </a:rPr>
              <a:t>Üniversitemiz Sağlık Bilimleri Enstitüsü bünyesinde, açılması teklif edilen Veterinerlik Zootekni Yüksek Lisans Programı;</a:t>
            </a:r>
          </a:p>
          <a:p>
            <a:r>
              <a:rPr lang="tr-TR" dirty="0">
                <a:latin typeface="+mj-lt"/>
                <a:ea typeface="Calibri" panose="020F0502020204030204" pitchFamily="34" charset="0"/>
                <a:cs typeface="Arial" panose="020B0604020202020204" pitchFamily="34" charset="0"/>
              </a:rPr>
              <a:t>Güz ve Bahar dönemi olmak üzere yılda 2 kez alım yapılmaktadır.</a:t>
            </a:r>
            <a:endParaRPr lang="tr-TR" b="0" dirty="0">
              <a:latin typeface="+mj-lt"/>
              <a:cs typeface="Arial" panose="020B0604020202020204" pitchFamily="34" charset="0"/>
            </a:endParaRPr>
          </a:p>
          <a:p>
            <a:r>
              <a:rPr lang="tr-TR" kern="1200" dirty="0">
                <a:solidFill>
                  <a:schemeClr val="dk1"/>
                </a:solidFill>
                <a:effectLst/>
                <a:latin typeface="+mj-lt"/>
                <a:cs typeface="Arial" panose="020B0604020202020204" pitchFamily="34" charset="0"/>
              </a:rPr>
              <a:t>İlk 2 yarıyıl ders ve sonraki 2 yarıyıl tez olmak üzere toplam 4 yarıyıldır.</a:t>
            </a:r>
            <a:endParaRPr lang="tr-TR" dirty="0">
              <a:latin typeface="+mj-lt"/>
              <a:cs typeface="Arial" panose="020B0604020202020204" pitchFamily="34" charset="0"/>
            </a:endParaRPr>
          </a:p>
          <a:p>
            <a:r>
              <a:rPr lang="tr-TR" dirty="0">
                <a:latin typeface="+mj-lt"/>
                <a:cs typeface="Arial" panose="020B0604020202020204" pitchFamily="34" charset="0"/>
              </a:rPr>
              <a:t>Program dili </a:t>
            </a:r>
            <a:r>
              <a:rPr lang="tr-TR" dirty="0" err="1">
                <a:latin typeface="+mj-lt"/>
                <a:cs typeface="Arial" panose="020B0604020202020204" pitchFamily="34" charset="0"/>
              </a:rPr>
              <a:t>Türkçe’dir</a:t>
            </a:r>
            <a:r>
              <a:rPr lang="tr-TR" dirty="0">
                <a:latin typeface="+mj-lt"/>
                <a:cs typeface="Arial" panose="020B0604020202020204" pitchFamily="34" charset="0"/>
              </a:rPr>
              <a:t>.</a:t>
            </a:r>
            <a:endParaRPr lang="tr-TR" dirty="0">
              <a:effectLst/>
              <a:latin typeface="+mj-lt"/>
              <a:ea typeface="Calibri" panose="020F0502020204030204" pitchFamily="34" charset="0"/>
              <a:cs typeface="Arial" panose="020B0604020202020204" pitchFamily="34" charset="0"/>
            </a:endParaRPr>
          </a:p>
          <a:p>
            <a:endParaRPr lang="tr-TR" dirty="0">
              <a:latin typeface="+mj-lt"/>
              <a:cs typeface="Arial" panose="020B0604020202020204" pitchFamily="34" charset="0"/>
            </a:endParaRPr>
          </a:p>
          <a:p>
            <a:endParaRPr lang="tr-TR" dirty="0">
              <a:latin typeface="+mj-lt"/>
            </a:endParaRPr>
          </a:p>
        </p:txBody>
      </p:sp>
      <p:pic>
        <p:nvPicPr>
          <p:cNvPr id="4" name="Resim 3">
            <a:extLst>
              <a:ext uri="{FF2B5EF4-FFF2-40B4-BE49-F238E27FC236}">
                <a16:creationId xmlns:a16="http://schemas.microsoft.com/office/drawing/2014/main" id="{03F1F198-FAFA-49A9-B727-527665DAA9A5}"/>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52048BC7-5FA6-4958-AE80-7D102C07CA34}"/>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273147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4E03AE-864A-4600-8908-EC4D14F9D5F6}"/>
              </a:ext>
            </a:extLst>
          </p:cNvPr>
          <p:cNvSpPr>
            <a:spLocks noGrp="1"/>
          </p:cNvSpPr>
          <p:nvPr>
            <p:ph type="title"/>
          </p:nvPr>
        </p:nvSpPr>
        <p:spPr/>
        <p:txBody>
          <a:bodyPr/>
          <a:lstStyle/>
          <a:p>
            <a:r>
              <a:rPr lang="tr-TR" b="1" dirty="0">
                <a:solidFill>
                  <a:srgbClr val="FF0000"/>
                </a:solidFill>
                <a:latin typeface="+mn-lt"/>
              </a:rPr>
              <a:t>Başvuru Koşulları</a:t>
            </a:r>
          </a:p>
        </p:txBody>
      </p:sp>
      <p:sp>
        <p:nvSpPr>
          <p:cNvPr id="3" name="İçerik Yer Tutucusu 2">
            <a:extLst>
              <a:ext uri="{FF2B5EF4-FFF2-40B4-BE49-F238E27FC236}">
                <a16:creationId xmlns:a16="http://schemas.microsoft.com/office/drawing/2014/main" id="{A95B458B-0D71-4420-A0EE-2687227CACE2}"/>
              </a:ext>
            </a:extLst>
          </p:cNvPr>
          <p:cNvSpPr>
            <a:spLocks noGrp="1"/>
          </p:cNvSpPr>
          <p:nvPr>
            <p:ph idx="1"/>
          </p:nvPr>
        </p:nvSpPr>
        <p:spPr/>
        <p:txBody>
          <a:bodyPr>
            <a:normAutofit/>
          </a:bodyPr>
          <a:lstStyle/>
          <a:p>
            <a:pPr algn="just"/>
            <a:r>
              <a:rPr lang="tr-TR" dirty="0"/>
              <a:t>Veteriner Fakültesi veya Ziraat Fakültesi Zootekni Bölümü mezunu olduklarını gösterir lisans diploması veya yabancı ülkelerdeki Veteriner Lisans programını bitirmiş Türk uyruklu öğrencilerin Yükseköğretim Kurulundan alacakları denklik belgesine sahip olmaları gerekir.</a:t>
            </a:r>
          </a:p>
          <a:p>
            <a:pPr algn="just"/>
            <a:r>
              <a:rPr lang="tr-TR" dirty="0"/>
              <a:t>Öğrencilerin, son 5 yıl içerisinde ALES sayısal alanda en az 55 puana sahip olmaları gerekmektedir. </a:t>
            </a:r>
          </a:p>
          <a:p>
            <a:pPr algn="just"/>
            <a:r>
              <a:rPr lang="tr-TR" dirty="0"/>
              <a:t>Yabancı Dil ön şartı yoktur.</a:t>
            </a:r>
          </a:p>
          <a:p>
            <a:pPr algn="just"/>
            <a:endParaRPr lang="tr-TR" dirty="0"/>
          </a:p>
          <a:p>
            <a:pPr algn="just"/>
            <a:endParaRPr lang="tr-TR" dirty="0"/>
          </a:p>
        </p:txBody>
      </p:sp>
      <p:pic>
        <p:nvPicPr>
          <p:cNvPr id="4" name="Resim 3">
            <a:extLst>
              <a:ext uri="{FF2B5EF4-FFF2-40B4-BE49-F238E27FC236}">
                <a16:creationId xmlns:a16="http://schemas.microsoft.com/office/drawing/2014/main" id="{DB3B5AC1-2A48-4B86-AE24-1798709B2559}"/>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34171E17-3802-4EA9-8840-504C931F9990}"/>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777431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C508FBC-5233-4CCC-97BE-7B0A8C5BA026}"/>
              </a:ext>
            </a:extLst>
          </p:cNvPr>
          <p:cNvSpPr>
            <a:spLocks noGrp="1"/>
          </p:cNvSpPr>
          <p:nvPr>
            <p:ph type="title"/>
          </p:nvPr>
        </p:nvSpPr>
        <p:spPr/>
        <p:txBody>
          <a:bodyPr/>
          <a:lstStyle/>
          <a:p>
            <a:r>
              <a:rPr lang="tr-TR" b="1" dirty="0">
                <a:solidFill>
                  <a:srgbClr val="FF0000"/>
                </a:solidFill>
                <a:latin typeface="+mn-lt"/>
              </a:rPr>
              <a:t>Kabul ve Kayıt Koşulları</a:t>
            </a:r>
          </a:p>
        </p:txBody>
      </p:sp>
      <p:sp>
        <p:nvSpPr>
          <p:cNvPr id="3" name="İçerik Yer Tutucusu 2">
            <a:extLst>
              <a:ext uri="{FF2B5EF4-FFF2-40B4-BE49-F238E27FC236}">
                <a16:creationId xmlns:a16="http://schemas.microsoft.com/office/drawing/2014/main" id="{2A28654B-1255-4706-9026-A3927806D953}"/>
              </a:ext>
            </a:extLst>
          </p:cNvPr>
          <p:cNvSpPr>
            <a:spLocks noGrp="1"/>
          </p:cNvSpPr>
          <p:nvPr>
            <p:ph idx="1"/>
          </p:nvPr>
        </p:nvSpPr>
        <p:spPr/>
        <p:txBody>
          <a:bodyPr>
            <a:normAutofit lnSpcReduction="10000"/>
          </a:bodyPr>
          <a:lstStyle/>
          <a:p>
            <a:pPr algn="just"/>
            <a:r>
              <a:rPr lang="tr-TR" dirty="0"/>
              <a:t>Adaylar ilgili anabilim dalınca yapılacak bilim sınavında 100 tam puan üzerinden değerlendirilir. Ayrıca, neden yüksek lisans yapmak istediğini ve hedeflerini belirten kompozisyonu dikkate alınarak sözlü değerlendirme yapılır.</a:t>
            </a:r>
          </a:p>
          <a:p>
            <a:pPr algn="just"/>
            <a:r>
              <a:rPr lang="tr-TR" dirty="0"/>
              <a:t>Yüksek lisans programlarına öğrenci kabulünde; ALES puanı, lisans not ortalaması ve yazılı sınav sonucu değerlendirilir. Değerlendirme ALES puanının %50'si, lisans not ortalamasının %25'i ve bilim sınavı (yazılı + sözlü) sonucunun %25'i dikkate alınarak anabilim dalı akademik kurulu önerisi ve enstitü yönetim kurulu kararıyla sonuçlandırılır.</a:t>
            </a:r>
          </a:p>
        </p:txBody>
      </p:sp>
      <p:pic>
        <p:nvPicPr>
          <p:cNvPr id="4" name="Resim 3">
            <a:extLst>
              <a:ext uri="{FF2B5EF4-FFF2-40B4-BE49-F238E27FC236}">
                <a16:creationId xmlns:a16="http://schemas.microsoft.com/office/drawing/2014/main" id="{0F7073AC-C352-40F6-82E8-3536CD27F168}"/>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93E46E6A-A8F9-4840-B817-2792D3DB0032}"/>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620559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19A886-C2F4-4A67-92B0-7BDCEEC2C0D1}"/>
              </a:ext>
            </a:extLst>
          </p:cNvPr>
          <p:cNvSpPr>
            <a:spLocks noGrp="1"/>
          </p:cNvSpPr>
          <p:nvPr>
            <p:ph type="title"/>
          </p:nvPr>
        </p:nvSpPr>
        <p:spPr/>
        <p:txBody>
          <a:bodyPr/>
          <a:lstStyle/>
          <a:p>
            <a:r>
              <a:rPr lang="tr-TR" b="1" dirty="0">
                <a:solidFill>
                  <a:srgbClr val="FF0000"/>
                </a:solidFill>
                <a:latin typeface="+mn-lt"/>
              </a:rPr>
              <a:t>Yeterlilik Koşulları ve Kuralları</a:t>
            </a:r>
          </a:p>
        </p:txBody>
      </p:sp>
      <p:sp>
        <p:nvSpPr>
          <p:cNvPr id="3" name="İçerik Yer Tutucusu 2">
            <a:extLst>
              <a:ext uri="{FF2B5EF4-FFF2-40B4-BE49-F238E27FC236}">
                <a16:creationId xmlns:a16="http://schemas.microsoft.com/office/drawing/2014/main" id="{C8172224-F266-42F2-9ECF-18A23FE44DA4}"/>
              </a:ext>
            </a:extLst>
          </p:cNvPr>
          <p:cNvSpPr>
            <a:spLocks noGrp="1"/>
          </p:cNvSpPr>
          <p:nvPr>
            <p:ph idx="1"/>
          </p:nvPr>
        </p:nvSpPr>
        <p:spPr/>
        <p:txBody>
          <a:bodyPr/>
          <a:lstStyle/>
          <a:p>
            <a:r>
              <a:rPr lang="tr-TR" dirty="0"/>
              <a:t>Öğrenciler mezun olabilmek için 120 AKTS kredisini tamamlamalıdır.</a:t>
            </a:r>
          </a:p>
          <a:p>
            <a:r>
              <a:rPr lang="tr-TR" dirty="0"/>
              <a:t>60 AKTS karşılığı derslerini başarı ile tamamlamalı ve bir tane seminer sunumu gerçekleştirmelidir. Her bir dersten başarılı olabilmeleri için en az not ortalaması 2.50 /4.00 veya 80 / 100 olmalıdır. </a:t>
            </a:r>
          </a:p>
          <a:p>
            <a:r>
              <a:rPr lang="tr-TR" dirty="0"/>
              <a:t>Ayrıca tez projesini tamamlayıp jüri önünde sunmalı ve tezi jüri tarafından kabul edilmelidir.</a:t>
            </a:r>
          </a:p>
        </p:txBody>
      </p:sp>
      <p:pic>
        <p:nvPicPr>
          <p:cNvPr id="4" name="Resim 3">
            <a:extLst>
              <a:ext uri="{FF2B5EF4-FFF2-40B4-BE49-F238E27FC236}">
                <a16:creationId xmlns:a16="http://schemas.microsoft.com/office/drawing/2014/main" id="{3B9D0AF9-1287-4B80-93C7-D46B02F28231}"/>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E0374161-2D35-4F46-BF0C-C0CD1577F6F4}"/>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762909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2FA2B4-B15C-42D7-A16C-6BF018FD445B}"/>
              </a:ext>
            </a:extLst>
          </p:cNvPr>
          <p:cNvSpPr>
            <a:spLocks noGrp="1"/>
          </p:cNvSpPr>
          <p:nvPr>
            <p:ph type="title"/>
          </p:nvPr>
        </p:nvSpPr>
        <p:spPr>
          <a:xfrm>
            <a:off x="1382651" y="568948"/>
            <a:ext cx="9601196" cy="1303867"/>
          </a:xfrm>
        </p:spPr>
        <p:txBody>
          <a:bodyPr/>
          <a:lstStyle/>
          <a:p>
            <a:r>
              <a:rPr lang="tr-TR" sz="4400" b="1" dirty="0">
                <a:solidFill>
                  <a:srgbClr val="FF0000"/>
                </a:solidFill>
                <a:latin typeface="+mn-lt"/>
                <a:cs typeface="Arial" panose="020B0604020202020204" pitchFamily="34" charset="0"/>
              </a:rPr>
              <a:t>Program Amacı</a:t>
            </a:r>
            <a:endParaRPr lang="tr-TR" b="1" dirty="0">
              <a:solidFill>
                <a:srgbClr val="FF0000"/>
              </a:solidFill>
              <a:latin typeface="+mn-lt"/>
              <a:cs typeface="Arial" panose="020B0604020202020204" pitchFamily="34" charset="0"/>
            </a:endParaRPr>
          </a:p>
        </p:txBody>
      </p:sp>
      <p:sp>
        <p:nvSpPr>
          <p:cNvPr id="3" name="İçerik Yer Tutucusu 2">
            <a:extLst>
              <a:ext uri="{FF2B5EF4-FFF2-40B4-BE49-F238E27FC236}">
                <a16:creationId xmlns:a16="http://schemas.microsoft.com/office/drawing/2014/main" id="{1D35D361-57E2-46F0-8A62-6CC90BE34801}"/>
              </a:ext>
            </a:extLst>
          </p:cNvPr>
          <p:cNvSpPr>
            <a:spLocks noGrp="1"/>
          </p:cNvSpPr>
          <p:nvPr>
            <p:ph idx="1"/>
          </p:nvPr>
        </p:nvSpPr>
        <p:spPr>
          <a:xfrm>
            <a:off x="1219199" y="2610473"/>
            <a:ext cx="9764647" cy="3409327"/>
          </a:xfrm>
        </p:spPr>
        <p:txBody>
          <a:bodyPr>
            <a:normAutofit/>
          </a:bodyPr>
          <a:lstStyle/>
          <a:p>
            <a:pPr marL="0" indent="0" algn="just">
              <a:buNone/>
            </a:pPr>
            <a:r>
              <a:rPr lang="tr-TR" sz="2000" dirty="0">
                <a:ea typeface="Calibri" panose="020F0502020204030204" pitchFamily="34" charset="0"/>
                <a:cs typeface="Arial" panose="020B0604020202020204" pitchFamily="34" charset="0"/>
              </a:rPr>
              <a:t>Veterinerlik Zootekni Tezli Yüksek Lisans Programı, hayvan yetiştiriciliği alanında ileri düzey bilgi ve becerilere sahip uzmanlar yetiştirmeyi amaçlamaktadır. Program, öğrencilerin güncel literatürü izleyebilen, bilimsel araştırma süreçlerini yürütebilen, elde ettiği verileri analiz ederek bilimsel ölçütlere göre yorumlayabilen bir yeterlilik düzeyine ulaşmasını hedeflemektedir.</a:t>
            </a:r>
          </a:p>
          <a:p>
            <a:pPr marL="0" indent="0" algn="just">
              <a:buNone/>
            </a:pPr>
            <a:r>
              <a:rPr lang="tr-TR" sz="2000" dirty="0">
                <a:ea typeface="Calibri" panose="020F0502020204030204" pitchFamily="34" charset="0"/>
                <a:cs typeface="Arial" panose="020B0604020202020204" pitchFamily="34" charset="0"/>
              </a:rPr>
              <a:t>Program kapsamında öğrencilerin; çiftlik hayvanlarının bakım, besleme ve yönetimine yönelik uygulamaları etkin biçimde planlamaları, hayvan refahını geliştiren ve üretim kayıplarını azaltan yöntemleri kullanmaları, aynı zamanda ürün kalitesini yükselten üretim teknolojilerini hayata geçirmeleri desteklenmektedir. Bu süreçte öğrencilerin hem geleneksel hem de </a:t>
            </a:r>
            <a:r>
              <a:rPr lang="tr-TR" sz="2000" dirty="0" err="1">
                <a:ea typeface="Calibri" panose="020F0502020204030204" pitchFamily="34" charset="0"/>
                <a:cs typeface="Arial" panose="020B0604020202020204" pitchFamily="34" charset="0"/>
              </a:rPr>
              <a:t>biyoteknolojik</a:t>
            </a:r>
            <a:r>
              <a:rPr lang="tr-TR" sz="2000" dirty="0">
                <a:ea typeface="Calibri" panose="020F0502020204030204" pitchFamily="34" charset="0"/>
                <a:cs typeface="Arial" panose="020B0604020202020204" pitchFamily="34" charset="0"/>
              </a:rPr>
              <a:t> ıslah yöntemlerini kullanarak yüksek adaptasyon yeteneği, dayanıklılık ve verimlilik açısından üstün </a:t>
            </a:r>
            <a:r>
              <a:rPr lang="tr-TR" sz="2000" dirty="0" err="1">
                <a:ea typeface="Calibri" panose="020F0502020204030204" pitchFamily="34" charset="0"/>
                <a:cs typeface="Arial" panose="020B0604020202020204" pitchFamily="34" charset="0"/>
              </a:rPr>
              <a:t>genotipler</a:t>
            </a:r>
            <a:r>
              <a:rPr lang="tr-TR" sz="2000" dirty="0">
                <a:ea typeface="Calibri" panose="020F0502020204030204" pitchFamily="34" charset="0"/>
                <a:cs typeface="Arial" panose="020B0604020202020204" pitchFamily="34" charset="0"/>
              </a:rPr>
              <a:t> geliştirebilecek bilgi ve beceri kazanmaları amaçlanmaktadır.</a:t>
            </a:r>
          </a:p>
        </p:txBody>
      </p:sp>
      <p:pic>
        <p:nvPicPr>
          <p:cNvPr id="4" name="Resim 3">
            <a:extLst>
              <a:ext uri="{FF2B5EF4-FFF2-40B4-BE49-F238E27FC236}">
                <a16:creationId xmlns:a16="http://schemas.microsoft.com/office/drawing/2014/main" id="{F359D1EC-22B1-405D-8365-A25EB7171480}"/>
              </a:ext>
            </a:extLst>
          </p:cNvPr>
          <p:cNvPicPr>
            <a:picLocks noChangeAspect="1"/>
          </p:cNvPicPr>
          <p:nvPr/>
        </p:nvPicPr>
        <p:blipFill>
          <a:blip r:embed="rId3"/>
          <a:stretch>
            <a:fillRect/>
          </a:stretch>
        </p:blipFill>
        <p:spPr>
          <a:xfrm>
            <a:off x="704238" y="661552"/>
            <a:ext cx="1115299" cy="1118658"/>
          </a:xfrm>
          <a:prstGeom prst="rect">
            <a:avLst/>
          </a:prstGeom>
        </p:spPr>
      </p:pic>
      <p:pic>
        <p:nvPicPr>
          <p:cNvPr id="5" name="Resim 4">
            <a:extLst>
              <a:ext uri="{FF2B5EF4-FFF2-40B4-BE49-F238E27FC236}">
                <a16:creationId xmlns:a16="http://schemas.microsoft.com/office/drawing/2014/main" id="{122CE0F9-D15B-4C46-A0E5-37F654CDEDFF}"/>
              </a:ext>
            </a:extLst>
          </p:cNvPr>
          <p:cNvPicPr>
            <a:picLocks noChangeAspect="1"/>
          </p:cNvPicPr>
          <p:nvPr/>
        </p:nvPicPr>
        <p:blipFill>
          <a:blip r:embed="rId4"/>
          <a:stretch>
            <a:fillRect/>
          </a:stretch>
        </p:blipFill>
        <p:spPr>
          <a:xfrm>
            <a:off x="10513446" y="750480"/>
            <a:ext cx="940801" cy="940801"/>
          </a:xfrm>
          <a:prstGeom prst="rect">
            <a:avLst/>
          </a:prstGeom>
        </p:spPr>
      </p:pic>
    </p:spTree>
    <p:extLst>
      <p:ext uri="{BB962C8B-B14F-4D97-AF65-F5344CB8AC3E}">
        <p14:creationId xmlns:p14="http://schemas.microsoft.com/office/powerpoint/2010/main" val="3659964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42FA2B4-B15C-42D7-A16C-6BF018FD445B}"/>
              </a:ext>
            </a:extLst>
          </p:cNvPr>
          <p:cNvSpPr>
            <a:spLocks noGrp="1"/>
          </p:cNvSpPr>
          <p:nvPr>
            <p:ph type="title"/>
          </p:nvPr>
        </p:nvSpPr>
        <p:spPr>
          <a:xfrm>
            <a:off x="1382651" y="568948"/>
            <a:ext cx="9601196" cy="1303867"/>
          </a:xfrm>
        </p:spPr>
        <p:txBody>
          <a:bodyPr/>
          <a:lstStyle/>
          <a:p>
            <a:r>
              <a:rPr lang="tr-TR" sz="4400" b="1" dirty="0">
                <a:solidFill>
                  <a:srgbClr val="FF0000"/>
                </a:solidFill>
                <a:latin typeface="+mn-lt"/>
                <a:cs typeface="Arial" panose="020B0604020202020204" pitchFamily="34" charset="0"/>
              </a:rPr>
              <a:t>Program Amacı</a:t>
            </a:r>
            <a:endParaRPr lang="tr-TR" b="1" dirty="0">
              <a:solidFill>
                <a:srgbClr val="FF0000"/>
              </a:solidFill>
              <a:latin typeface="+mn-lt"/>
              <a:cs typeface="Arial" panose="020B0604020202020204" pitchFamily="34" charset="0"/>
            </a:endParaRPr>
          </a:p>
        </p:txBody>
      </p:sp>
      <p:sp>
        <p:nvSpPr>
          <p:cNvPr id="3" name="İçerik Yer Tutucusu 2">
            <a:extLst>
              <a:ext uri="{FF2B5EF4-FFF2-40B4-BE49-F238E27FC236}">
                <a16:creationId xmlns:a16="http://schemas.microsoft.com/office/drawing/2014/main" id="{1D35D361-57E2-46F0-8A62-6CC90BE34801}"/>
              </a:ext>
            </a:extLst>
          </p:cNvPr>
          <p:cNvSpPr>
            <a:spLocks noGrp="1"/>
          </p:cNvSpPr>
          <p:nvPr>
            <p:ph idx="1"/>
          </p:nvPr>
        </p:nvSpPr>
        <p:spPr>
          <a:xfrm>
            <a:off x="1082039" y="2610473"/>
            <a:ext cx="10149841" cy="3409327"/>
          </a:xfrm>
        </p:spPr>
        <p:txBody>
          <a:bodyPr>
            <a:normAutofit/>
          </a:bodyPr>
          <a:lstStyle/>
          <a:p>
            <a:pPr marL="0" indent="0" algn="just">
              <a:buNone/>
            </a:pPr>
            <a:r>
              <a:rPr lang="tr-TR" sz="2000" dirty="0">
                <a:ea typeface="Calibri" panose="020F0502020204030204" pitchFamily="34" charset="0"/>
                <a:cs typeface="Arial" panose="020B0604020202020204" pitchFamily="34" charset="0"/>
              </a:rPr>
              <a:t>Program ayrıca, sürdürülebilir ve çevre ile uyumlu üretim modellerinin uygulanmasını teşvik etmektedir. Bu doğrultuda, organik ve alternatif üretim sistemlerinin tanımlanması, verimliliğin artırılmasına yönelik çevre dostu uygulamaların geliştirilmesi ve üretimin ekonomik açıdan değerlendirilmesi önemli hedefler arasındadır.</a:t>
            </a:r>
          </a:p>
          <a:p>
            <a:pPr marL="0" indent="0" algn="just">
              <a:buNone/>
            </a:pPr>
            <a:r>
              <a:rPr lang="tr-TR" sz="2000" dirty="0">
                <a:ea typeface="Calibri" panose="020F0502020204030204" pitchFamily="34" charset="0"/>
                <a:cs typeface="Arial" panose="020B0604020202020204" pitchFamily="34" charset="0"/>
              </a:rPr>
              <a:t>Buna ek olarak program, sürü sağlığı yönetimi ve üretim ekonomisi, </a:t>
            </a:r>
            <a:r>
              <a:rPr lang="tr-TR" sz="2000" dirty="0" err="1">
                <a:ea typeface="Calibri" panose="020F0502020204030204" pitchFamily="34" charset="0"/>
                <a:cs typeface="Arial" panose="020B0604020202020204" pitchFamily="34" charset="0"/>
              </a:rPr>
              <a:t>biyogüvenlik</a:t>
            </a:r>
            <a:r>
              <a:rPr lang="tr-TR" sz="2000" dirty="0">
                <a:ea typeface="Calibri" panose="020F0502020204030204" pitchFamily="34" charset="0"/>
                <a:cs typeface="Arial" panose="020B0604020202020204" pitchFamily="34" charset="0"/>
              </a:rPr>
              <a:t> uygulamaları ve güvenli gıda üretimi gibi alanlarda güncel ve geleceğe dönük mesleki yeterliliklerin kazandırılmasını amaçlamaktadır. Böylece mezunların hayvancılık sektöründe bilimsel temelli kararlar alabilen, projeler geliştirebilen ve ilgili politikaların oluşumuna katkı sunabilen nitelikli bireyler olarak yetişmesi hedeflenmektedir.</a:t>
            </a:r>
          </a:p>
        </p:txBody>
      </p:sp>
      <p:pic>
        <p:nvPicPr>
          <p:cNvPr id="4" name="Resim 3">
            <a:extLst>
              <a:ext uri="{FF2B5EF4-FFF2-40B4-BE49-F238E27FC236}">
                <a16:creationId xmlns:a16="http://schemas.microsoft.com/office/drawing/2014/main" id="{F359D1EC-22B1-405D-8365-A25EB7171480}"/>
              </a:ext>
            </a:extLst>
          </p:cNvPr>
          <p:cNvPicPr>
            <a:picLocks noChangeAspect="1"/>
          </p:cNvPicPr>
          <p:nvPr/>
        </p:nvPicPr>
        <p:blipFill>
          <a:blip r:embed="rId3"/>
          <a:stretch>
            <a:fillRect/>
          </a:stretch>
        </p:blipFill>
        <p:spPr>
          <a:xfrm>
            <a:off x="704238" y="661552"/>
            <a:ext cx="1115299" cy="1118658"/>
          </a:xfrm>
          <a:prstGeom prst="rect">
            <a:avLst/>
          </a:prstGeom>
        </p:spPr>
      </p:pic>
      <p:pic>
        <p:nvPicPr>
          <p:cNvPr id="5" name="Resim 4">
            <a:extLst>
              <a:ext uri="{FF2B5EF4-FFF2-40B4-BE49-F238E27FC236}">
                <a16:creationId xmlns:a16="http://schemas.microsoft.com/office/drawing/2014/main" id="{122CE0F9-D15B-4C46-A0E5-37F654CDEDFF}"/>
              </a:ext>
            </a:extLst>
          </p:cNvPr>
          <p:cNvPicPr>
            <a:picLocks noChangeAspect="1"/>
          </p:cNvPicPr>
          <p:nvPr/>
        </p:nvPicPr>
        <p:blipFill>
          <a:blip r:embed="rId4"/>
          <a:stretch>
            <a:fillRect/>
          </a:stretch>
        </p:blipFill>
        <p:spPr>
          <a:xfrm>
            <a:off x="10513446" y="750480"/>
            <a:ext cx="940801" cy="940801"/>
          </a:xfrm>
          <a:prstGeom prst="rect">
            <a:avLst/>
          </a:prstGeom>
        </p:spPr>
      </p:pic>
    </p:spTree>
    <p:extLst>
      <p:ext uri="{BB962C8B-B14F-4D97-AF65-F5344CB8AC3E}">
        <p14:creationId xmlns:p14="http://schemas.microsoft.com/office/powerpoint/2010/main" val="3313091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5F3570-FC84-477E-A0AE-7E2E0A948F0F}"/>
              </a:ext>
            </a:extLst>
          </p:cNvPr>
          <p:cNvSpPr>
            <a:spLocks noGrp="1"/>
          </p:cNvSpPr>
          <p:nvPr>
            <p:ph type="title"/>
          </p:nvPr>
        </p:nvSpPr>
        <p:spPr/>
        <p:txBody>
          <a:bodyPr/>
          <a:lstStyle/>
          <a:p>
            <a:r>
              <a:rPr lang="tr-TR" b="1" dirty="0">
                <a:solidFill>
                  <a:srgbClr val="FF0000"/>
                </a:solidFill>
                <a:latin typeface="+mn-lt"/>
              </a:rPr>
              <a:t>Program Kazanımları-1</a:t>
            </a:r>
          </a:p>
        </p:txBody>
      </p:sp>
      <p:sp>
        <p:nvSpPr>
          <p:cNvPr id="3" name="İçerik Yer Tutucusu 2">
            <a:extLst>
              <a:ext uri="{FF2B5EF4-FFF2-40B4-BE49-F238E27FC236}">
                <a16:creationId xmlns:a16="http://schemas.microsoft.com/office/drawing/2014/main" id="{C797A601-4259-4AAA-AA9C-9817A20FF3EB}"/>
              </a:ext>
            </a:extLst>
          </p:cNvPr>
          <p:cNvSpPr>
            <a:spLocks noGrp="1"/>
          </p:cNvSpPr>
          <p:nvPr>
            <p:ph idx="1"/>
          </p:nvPr>
        </p:nvSpPr>
        <p:spPr>
          <a:xfrm>
            <a:off x="1295402" y="2239167"/>
            <a:ext cx="9601196" cy="3843867"/>
          </a:xfrm>
          <a:solidFill>
            <a:schemeClr val="bg1"/>
          </a:solidFill>
        </p:spPr>
        <p:txBody>
          <a:bodyPr anchor="ctr">
            <a:noAutofit/>
          </a:bodyPr>
          <a:lstStyle/>
          <a:p>
            <a:pPr marL="457200" indent="-457200" algn="just">
              <a:spcBef>
                <a:spcPts val="400"/>
              </a:spcBef>
              <a:spcAft>
                <a:spcPts val="400"/>
              </a:spcAft>
              <a:buClr>
                <a:srgbClr val="FF0000"/>
              </a:buClr>
              <a:buSzPct val="100000"/>
              <a:buFont typeface="+mj-lt"/>
              <a:buAutoNum type="arabicPeriod"/>
            </a:pPr>
            <a:r>
              <a:rPr lang="tr-TR" dirty="0"/>
              <a:t>Zootekniye ilişkin ileri düzey bilgiye sahiptir ve farklı hayvan türlerinin morfolojik, fizyolojik ve verim özelliklerini değerlendirir.</a:t>
            </a:r>
          </a:p>
          <a:p>
            <a:pPr marL="457200" indent="-457200" algn="just">
              <a:spcBef>
                <a:spcPts val="400"/>
              </a:spcBef>
              <a:spcAft>
                <a:spcPts val="400"/>
              </a:spcAft>
              <a:buClr>
                <a:srgbClr val="FF0000"/>
              </a:buClr>
              <a:buSzPct val="100000"/>
              <a:buFont typeface="+mj-lt"/>
              <a:buAutoNum type="arabicPeriod"/>
            </a:pPr>
            <a:r>
              <a:rPr lang="tr-TR" dirty="0"/>
              <a:t>Modern hayvan yetiştirme, ıslah teknikleri ve sürdürülebilir üretim sistemlerini uygular.</a:t>
            </a:r>
          </a:p>
          <a:p>
            <a:pPr marL="457200" indent="-457200" algn="just">
              <a:spcBef>
                <a:spcPts val="400"/>
              </a:spcBef>
              <a:spcAft>
                <a:spcPts val="400"/>
              </a:spcAft>
              <a:buClr>
                <a:srgbClr val="FF0000"/>
              </a:buClr>
              <a:buSzPct val="100000"/>
              <a:buFont typeface="+mj-lt"/>
              <a:buAutoNum type="arabicPeriod"/>
            </a:pPr>
            <a:r>
              <a:rPr lang="tr-TR" dirty="0"/>
              <a:t>Sürü yönetimi, besleme ve bakım uygulamalarını planlar ve uygular; verimliliği artırıcı stratejiler geliştirir.</a:t>
            </a:r>
          </a:p>
        </p:txBody>
      </p:sp>
      <p:pic>
        <p:nvPicPr>
          <p:cNvPr id="4" name="Resim 3">
            <a:extLst>
              <a:ext uri="{FF2B5EF4-FFF2-40B4-BE49-F238E27FC236}">
                <a16:creationId xmlns:a16="http://schemas.microsoft.com/office/drawing/2014/main" id="{164129F8-EF04-4853-A0FF-D7BA570E0E7D}"/>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A7707FF1-F743-458F-AA0A-26FE4264B4A2}"/>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086227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BDD323-C422-4E33-850A-64830BADDE93}"/>
              </a:ext>
            </a:extLst>
          </p:cNvPr>
          <p:cNvSpPr>
            <a:spLocks noGrp="1"/>
          </p:cNvSpPr>
          <p:nvPr>
            <p:ph type="title"/>
          </p:nvPr>
        </p:nvSpPr>
        <p:spPr>
          <a:xfrm>
            <a:off x="1339025" y="1004656"/>
            <a:ext cx="9601196" cy="940801"/>
          </a:xfrm>
        </p:spPr>
        <p:txBody>
          <a:bodyPr/>
          <a:lstStyle/>
          <a:p>
            <a:r>
              <a:rPr lang="tr-TR" b="1" dirty="0">
                <a:solidFill>
                  <a:srgbClr val="FF0000"/>
                </a:solidFill>
                <a:latin typeface="+mn-lt"/>
              </a:rPr>
              <a:t>Program Kazanımları-2</a:t>
            </a:r>
            <a:endParaRPr lang="tr-TR" b="1" dirty="0">
              <a:solidFill>
                <a:srgbClr val="FF0000"/>
              </a:solidFill>
            </a:endParaRPr>
          </a:p>
        </p:txBody>
      </p:sp>
      <p:sp>
        <p:nvSpPr>
          <p:cNvPr id="3" name="İçerik Yer Tutucusu 2">
            <a:extLst>
              <a:ext uri="{FF2B5EF4-FFF2-40B4-BE49-F238E27FC236}">
                <a16:creationId xmlns:a16="http://schemas.microsoft.com/office/drawing/2014/main" id="{8DEBA3B2-C6A3-4569-9877-57D3E2CA0200}"/>
              </a:ext>
            </a:extLst>
          </p:cNvPr>
          <p:cNvSpPr>
            <a:spLocks noGrp="1"/>
          </p:cNvSpPr>
          <p:nvPr>
            <p:ph idx="1"/>
          </p:nvPr>
        </p:nvSpPr>
        <p:spPr>
          <a:xfrm>
            <a:off x="1295401" y="2270759"/>
            <a:ext cx="9921239" cy="3915237"/>
          </a:xfrm>
          <a:solidFill>
            <a:schemeClr val="bg1"/>
          </a:solidFill>
        </p:spPr>
        <p:txBody>
          <a:bodyPr anchor="ctr">
            <a:noAutofit/>
          </a:bodyPr>
          <a:lstStyle/>
          <a:p>
            <a:pPr marL="342900" indent="-342900" algn="just">
              <a:spcBef>
                <a:spcPts val="400"/>
              </a:spcBef>
              <a:spcAft>
                <a:spcPts val="400"/>
              </a:spcAft>
              <a:buClr>
                <a:srgbClr val="FF0000"/>
              </a:buClr>
              <a:buSzPct val="100000"/>
              <a:buAutoNum type="arabicPeriod" startAt="4"/>
            </a:pPr>
            <a:r>
              <a:rPr lang="tr-TR" dirty="0"/>
              <a:t>Bağımsız araştırma yapar; veri toplama, istatistiksel analiz ve bilimsel yorumlama süreçlerini uygular.</a:t>
            </a:r>
          </a:p>
          <a:p>
            <a:pPr marL="342900" indent="-342900" algn="just">
              <a:spcBef>
                <a:spcPts val="400"/>
              </a:spcBef>
              <a:spcAft>
                <a:spcPts val="400"/>
              </a:spcAft>
              <a:buClr>
                <a:srgbClr val="FF0000"/>
              </a:buClr>
              <a:buSzPct val="100000"/>
              <a:buAutoNum type="arabicPeriod" startAt="4"/>
            </a:pPr>
            <a:r>
              <a:rPr lang="tr-TR" dirty="0"/>
              <a:t>Hayvan refahı ve </a:t>
            </a:r>
            <a:r>
              <a:rPr lang="tr-TR" dirty="0" err="1"/>
              <a:t>biyogüvenliği</a:t>
            </a:r>
            <a:r>
              <a:rPr lang="tr-TR" dirty="0"/>
              <a:t> gözetir; bilimsel, etik ve sürdürülebilir uygulamaları benimser.</a:t>
            </a:r>
          </a:p>
          <a:p>
            <a:pPr marL="342900" indent="-342900" algn="just">
              <a:spcBef>
                <a:spcPts val="400"/>
              </a:spcBef>
              <a:spcAft>
                <a:spcPts val="400"/>
              </a:spcAft>
              <a:buClr>
                <a:srgbClr val="FF0000"/>
              </a:buClr>
              <a:buSzPct val="100000"/>
              <a:buAutoNum type="arabicPeriod" startAt="4"/>
            </a:pPr>
            <a:r>
              <a:rPr lang="tr-TR" dirty="0"/>
              <a:t>Araştırma sonuçlarını etkili biçimde aktarır ve disiplinler arası projelere, hayvancılık politikalarının geliştirilmesine katkı sağlar.</a:t>
            </a:r>
          </a:p>
        </p:txBody>
      </p:sp>
      <p:pic>
        <p:nvPicPr>
          <p:cNvPr id="4" name="Resim 3">
            <a:extLst>
              <a:ext uri="{FF2B5EF4-FFF2-40B4-BE49-F238E27FC236}">
                <a16:creationId xmlns:a16="http://schemas.microsoft.com/office/drawing/2014/main" id="{E95301EA-E3AF-4BC0-B8D6-231D960BF53E}"/>
              </a:ext>
            </a:extLst>
          </p:cNvPr>
          <p:cNvPicPr>
            <a:picLocks noChangeAspect="1"/>
          </p:cNvPicPr>
          <p:nvPr/>
        </p:nvPicPr>
        <p:blipFill>
          <a:blip r:embed="rId2"/>
          <a:stretch>
            <a:fillRect/>
          </a:stretch>
        </p:blipFill>
        <p:spPr>
          <a:xfrm>
            <a:off x="737751" y="679355"/>
            <a:ext cx="1115299" cy="1118658"/>
          </a:xfrm>
          <a:prstGeom prst="rect">
            <a:avLst/>
          </a:prstGeom>
        </p:spPr>
      </p:pic>
      <p:pic>
        <p:nvPicPr>
          <p:cNvPr id="5" name="Resim 4">
            <a:extLst>
              <a:ext uri="{FF2B5EF4-FFF2-40B4-BE49-F238E27FC236}">
                <a16:creationId xmlns:a16="http://schemas.microsoft.com/office/drawing/2014/main" id="{94F2FB70-43C2-4A28-A28A-C5690009CFCE}"/>
              </a:ext>
            </a:extLst>
          </p:cNvPr>
          <p:cNvPicPr>
            <a:picLocks noChangeAspect="1"/>
          </p:cNvPicPr>
          <p:nvPr/>
        </p:nvPicPr>
        <p:blipFill>
          <a:blip r:embed="rId3"/>
          <a:stretch>
            <a:fillRect/>
          </a:stretch>
        </p:blipFill>
        <p:spPr>
          <a:xfrm>
            <a:off x="10426196" y="679355"/>
            <a:ext cx="940801" cy="940801"/>
          </a:xfrm>
          <a:prstGeom prst="rect">
            <a:avLst/>
          </a:prstGeom>
        </p:spPr>
      </p:pic>
    </p:spTree>
    <p:extLst>
      <p:ext uri="{BB962C8B-B14F-4D97-AF65-F5344CB8AC3E}">
        <p14:creationId xmlns:p14="http://schemas.microsoft.com/office/powerpoint/2010/main" val="136465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30CB24-F989-4985-8252-4995387D3D74}"/>
              </a:ext>
            </a:extLst>
          </p:cNvPr>
          <p:cNvSpPr>
            <a:spLocks noGrp="1"/>
          </p:cNvSpPr>
          <p:nvPr>
            <p:ph type="title"/>
          </p:nvPr>
        </p:nvSpPr>
        <p:spPr>
          <a:xfrm>
            <a:off x="1971937" y="632209"/>
            <a:ext cx="8137237" cy="1792095"/>
          </a:xfrm>
        </p:spPr>
        <p:txBody>
          <a:bodyPr>
            <a:noAutofit/>
          </a:bodyPr>
          <a:lstStyle/>
          <a:p>
            <a:pPr>
              <a:spcBef>
                <a:spcPts val="600"/>
              </a:spcBef>
            </a:pPr>
            <a:r>
              <a:rPr lang="tr-TR" sz="3200" b="1" dirty="0">
                <a:solidFill>
                  <a:srgbClr val="FF0000"/>
                </a:solidFill>
                <a:latin typeface="+mn-lt"/>
              </a:rPr>
              <a:t>Veterinerlik Zootekni</a:t>
            </a:r>
            <a:br>
              <a:rPr lang="tr-TR" sz="3200" b="1" dirty="0">
                <a:solidFill>
                  <a:srgbClr val="FF0000"/>
                </a:solidFill>
                <a:latin typeface="+mn-lt"/>
              </a:rPr>
            </a:br>
            <a:r>
              <a:rPr lang="tr-TR" sz="3200" b="1" dirty="0">
                <a:solidFill>
                  <a:srgbClr val="FF0000"/>
                </a:solidFill>
                <a:latin typeface="+mn-lt"/>
              </a:rPr>
              <a:t>Yüksek Lisans Programı </a:t>
            </a:r>
            <a:br>
              <a:rPr lang="tr-TR" sz="3200" b="1" dirty="0">
                <a:solidFill>
                  <a:srgbClr val="FF0000"/>
                </a:solidFill>
                <a:latin typeface="+mn-lt"/>
              </a:rPr>
            </a:br>
            <a:r>
              <a:rPr lang="tr-TR" sz="3200" b="1" dirty="0">
                <a:solidFill>
                  <a:srgbClr val="FF0000"/>
                </a:solidFill>
                <a:latin typeface="+mn-lt"/>
              </a:rPr>
              <a:t>Öğretim Üyeleri</a:t>
            </a:r>
          </a:p>
        </p:txBody>
      </p:sp>
      <p:sp>
        <p:nvSpPr>
          <p:cNvPr id="3" name="İçerik Yer Tutucusu 2">
            <a:extLst>
              <a:ext uri="{FF2B5EF4-FFF2-40B4-BE49-F238E27FC236}">
                <a16:creationId xmlns:a16="http://schemas.microsoft.com/office/drawing/2014/main" id="{8B0899FB-A635-47F6-B58F-2AD6223ABD9E}"/>
              </a:ext>
            </a:extLst>
          </p:cNvPr>
          <p:cNvSpPr>
            <a:spLocks noGrp="1"/>
          </p:cNvSpPr>
          <p:nvPr>
            <p:ph idx="1"/>
          </p:nvPr>
        </p:nvSpPr>
        <p:spPr>
          <a:xfrm>
            <a:off x="1668112" y="2636983"/>
            <a:ext cx="9485746" cy="2475719"/>
          </a:xfrm>
          <a:noFill/>
        </p:spPr>
        <p:txBody>
          <a:bodyPr/>
          <a:lstStyle/>
          <a:p>
            <a:pPr marL="0" indent="0">
              <a:buNone/>
            </a:pPr>
            <a:r>
              <a:rPr lang="tr-TR" dirty="0"/>
              <a:t>Prof. Dr. Mehmet Ali BAL</a:t>
            </a:r>
          </a:p>
          <a:p>
            <a:pPr marL="0" indent="0">
              <a:buNone/>
            </a:pPr>
            <a:r>
              <a:rPr lang="tr-TR" dirty="0"/>
              <a:t>Doç. Dr. Uğur ÖZENTÜRK</a:t>
            </a:r>
          </a:p>
          <a:p>
            <a:pPr marL="0" indent="0">
              <a:buNone/>
            </a:pPr>
            <a:r>
              <a:rPr lang="tr-TR" dirty="0"/>
              <a:t>Doç. Dr. Nuray Gamze BOZDAĞ</a:t>
            </a:r>
          </a:p>
          <a:p>
            <a:pPr marL="0" indent="0">
              <a:buNone/>
            </a:pPr>
            <a:r>
              <a:rPr lang="tr-TR" dirty="0"/>
              <a:t>Dr. Öğr. Üyesi Serdar GÜLER  </a:t>
            </a:r>
          </a:p>
          <a:p>
            <a:endParaRPr lang="tr-TR" dirty="0"/>
          </a:p>
        </p:txBody>
      </p:sp>
      <p:pic>
        <p:nvPicPr>
          <p:cNvPr id="4" name="Resim 3">
            <a:extLst>
              <a:ext uri="{FF2B5EF4-FFF2-40B4-BE49-F238E27FC236}">
                <a16:creationId xmlns:a16="http://schemas.microsoft.com/office/drawing/2014/main" id="{1714055D-0C96-46E6-A5AB-C0D3506814BB}"/>
              </a:ext>
            </a:extLst>
          </p:cNvPr>
          <p:cNvPicPr>
            <a:picLocks noChangeAspect="1"/>
          </p:cNvPicPr>
          <p:nvPr/>
        </p:nvPicPr>
        <p:blipFill>
          <a:blip r:embed="rId2"/>
          <a:stretch>
            <a:fillRect/>
          </a:stretch>
        </p:blipFill>
        <p:spPr>
          <a:xfrm>
            <a:off x="856638" y="968927"/>
            <a:ext cx="1115299" cy="1118658"/>
          </a:xfrm>
          <a:prstGeom prst="rect">
            <a:avLst/>
          </a:prstGeom>
        </p:spPr>
      </p:pic>
      <p:pic>
        <p:nvPicPr>
          <p:cNvPr id="5" name="Resim 4">
            <a:extLst>
              <a:ext uri="{FF2B5EF4-FFF2-40B4-BE49-F238E27FC236}">
                <a16:creationId xmlns:a16="http://schemas.microsoft.com/office/drawing/2014/main" id="{CC62BE4D-2D95-439D-8BA5-AC5F2195F022}"/>
              </a:ext>
            </a:extLst>
          </p:cNvPr>
          <p:cNvPicPr>
            <a:picLocks noChangeAspect="1"/>
          </p:cNvPicPr>
          <p:nvPr/>
        </p:nvPicPr>
        <p:blipFill>
          <a:blip r:embed="rId3"/>
          <a:stretch>
            <a:fillRect/>
          </a:stretch>
        </p:blipFill>
        <p:spPr>
          <a:xfrm>
            <a:off x="10394561" y="968927"/>
            <a:ext cx="940801" cy="940801"/>
          </a:xfrm>
          <a:prstGeom prst="rect">
            <a:avLst/>
          </a:prstGeom>
        </p:spPr>
      </p:pic>
    </p:spTree>
    <p:extLst>
      <p:ext uri="{BB962C8B-B14F-4D97-AF65-F5344CB8AC3E}">
        <p14:creationId xmlns:p14="http://schemas.microsoft.com/office/powerpoint/2010/main" val="3451768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1F375B-D385-4F11-9196-8EA4CB94CDDC}"/>
              </a:ext>
            </a:extLst>
          </p:cNvPr>
          <p:cNvSpPr>
            <a:spLocks noGrp="1"/>
          </p:cNvSpPr>
          <p:nvPr>
            <p:ph type="title"/>
          </p:nvPr>
        </p:nvSpPr>
        <p:spPr>
          <a:xfrm>
            <a:off x="2305204" y="961235"/>
            <a:ext cx="7446447" cy="1325563"/>
          </a:xfrm>
        </p:spPr>
        <p:txBody>
          <a:bodyPr>
            <a:noAutofit/>
          </a:bodyPr>
          <a:lstStyle/>
          <a:p>
            <a:r>
              <a:rPr lang="tr-TR" sz="2800" b="1" dirty="0">
                <a:solidFill>
                  <a:srgbClr val="FF0000"/>
                </a:solidFill>
              </a:rPr>
              <a:t>Veterinerlik Zootekni</a:t>
            </a:r>
            <a:br>
              <a:rPr lang="tr-TR" sz="2800" b="1" dirty="0">
                <a:solidFill>
                  <a:srgbClr val="FF0000"/>
                </a:solidFill>
              </a:rPr>
            </a:br>
            <a:r>
              <a:rPr lang="tr-TR" sz="2800" b="1" dirty="0">
                <a:solidFill>
                  <a:srgbClr val="FF0000"/>
                </a:solidFill>
              </a:rPr>
              <a:t>Yüksek Lisans Programı</a:t>
            </a:r>
          </a:p>
        </p:txBody>
      </p:sp>
      <p:sp>
        <p:nvSpPr>
          <p:cNvPr id="3" name="İçerik Yer Tutucusu 2">
            <a:extLst>
              <a:ext uri="{FF2B5EF4-FFF2-40B4-BE49-F238E27FC236}">
                <a16:creationId xmlns:a16="http://schemas.microsoft.com/office/drawing/2014/main" id="{EAB094DE-B410-4F4A-B5B1-939E86264CD2}"/>
              </a:ext>
            </a:extLst>
          </p:cNvPr>
          <p:cNvSpPr>
            <a:spLocks noGrp="1"/>
          </p:cNvSpPr>
          <p:nvPr>
            <p:ph idx="1"/>
          </p:nvPr>
        </p:nvSpPr>
        <p:spPr>
          <a:xfrm>
            <a:off x="2706255" y="2763980"/>
            <a:ext cx="5975927" cy="2747963"/>
          </a:xfrm>
        </p:spPr>
        <p:txBody>
          <a:bodyPr>
            <a:normAutofit/>
          </a:bodyPr>
          <a:lstStyle/>
          <a:p>
            <a:pPr marL="0" indent="0" algn="ctr">
              <a:buNone/>
            </a:pPr>
            <a:r>
              <a:rPr lang="tr-TR" dirty="0"/>
              <a:t>İletişim Bilgisi</a:t>
            </a:r>
          </a:p>
          <a:p>
            <a:pPr marL="0" indent="0" algn="ctr">
              <a:buNone/>
            </a:pPr>
            <a:endParaRPr lang="tr-TR" dirty="0"/>
          </a:p>
          <a:p>
            <a:pPr marL="0" indent="0" algn="ctr">
              <a:buNone/>
            </a:pPr>
            <a:r>
              <a:rPr lang="tr-TR" dirty="0"/>
              <a:t>Anabilim Dalı Başkanı</a:t>
            </a:r>
          </a:p>
          <a:p>
            <a:pPr marL="0" indent="0" algn="ctr">
              <a:buNone/>
            </a:pPr>
            <a:r>
              <a:rPr lang="tr-TR" dirty="0"/>
              <a:t>Doç. Dr. Uğur ÖZENTÜRK</a:t>
            </a:r>
          </a:p>
          <a:p>
            <a:pPr marL="0" indent="0" algn="ctr">
              <a:buNone/>
            </a:pPr>
            <a:r>
              <a:rPr lang="tr-TR" sz="2000" dirty="0"/>
              <a:t>E-mail: ugur.ozenturk@deu.edu.tr</a:t>
            </a:r>
          </a:p>
          <a:p>
            <a:pPr marL="0" indent="0">
              <a:buNone/>
            </a:pPr>
            <a:endParaRPr lang="tr-TR" dirty="0"/>
          </a:p>
          <a:p>
            <a:endParaRPr lang="tr-TR" dirty="0"/>
          </a:p>
        </p:txBody>
      </p:sp>
      <p:pic>
        <p:nvPicPr>
          <p:cNvPr id="4" name="Resim 3">
            <a:extLst>
              <a:ext uri="{FF2B5EF4-FFF2-40B4-BE49-F238E27FC236}">
                <a16:creationId xmlns:a16="http://schemas.microsoft.com/office/drawing/2014/main" id="{20085FE3-B843-4CDA-B8D4-3ACC41513888}"/>
              </a:ext>
            </a:extLst>
          </p:cNvPr>
          <p:cNvPicPr>
            <a:picLocks noChangeAspect="1"/>
          </p:cNvPicPr>
          <p:nvPr/>
        </p:nvPicPr>
        <p:blipFill>
          <a:blip r:embed="rId2"/>
          <a:stretch>
            <a:fillRect/>
          </a:stretch>
        </p:blipFill>
        <p:spPr>
          <a:xfrm>
            <a:off x="704265" y="681037"/>
            <a:ext cx="1600939" cy="1605761"/>
          </a:xfrm>
          <a:prstGeom prst="rect">
            <a:avLst/>
          </a:prstGeom>
        </p:spPr>
      </p:pic>
      <p:pic>
        <p:nvPicPr>
          <p:cNvPr id="5" name="Resim 4">
            <a:extLst>
              <a:ext uri="{FF2B5EF4-FFF2-40B4-BE49-F238E27FC236}">
                <a16:creationId xmlns:a16="http://schemas.microsoft.com/office/drawing/2014/main" id="{64DDBC2F-3B2B-43DF-87E5-BDDAAB5D018E}"/>
              </a:ext>
            </a:extLst>
          </p:cNvPr>
          <p:cNvPicPr>
            <a:picLocks noChangeAspect="1"/>
          </p:cNvPicPr>
          <p:nvPr/>
        </p:nvPicPr>
        <p:blipFill>
          <a:blip r:embed="rId3"/>
          <a:stretch>
            <a:fillRect/>
          </a:stretch>
        </p:blipFill>
        <p:spPr>
          <a:xfrm>
            <a:off x="9751651" y="899762"/>
            <a:ext cx="1350458" cy="1350458"/>
          </a:xfrm>
          <a:prstGeom prst="rect">
            <a:avLst/>
          </a:prstGeom>
        </p:spPr>
      </p:pic>
    </p:spTree>
    <p:extLst>
      <p:ext uri="{BB962C8B-B14F-4D97-AF65-F5344CB8AC3E}">
        <p14:creationId xmlns:p14="http://schemas.microsoft.com/office/powerpoint/2010/main" val="229443985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593</TotalTime>
  <Words>646</Words>
  <Application>Microsoft Office PowerPoint</Application>
  <PresentationFormat>Geniş ekran</PresentationFormat>
  <Paragraphs>44</Paragraphs>
  <Slides>11</Slides>
  <Notes>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11</vt:i4>
      </vt:variant>
    </vt:vector>
  </HeadingPairs>
  <TitlesOfParts>
    <vt:vector size="15" baseType="lpstr">
      <vt:lpstr>Arial</vt:lpstr>
      <vt:lpstr>Calibri</vt:lpstr>
      <vt:lpstr>Garamond</vt:lpstr>
      <vt:lpstr>Organik</vt:lpstr>
      <vt:lpstr>Dokuz Eylül Üniversitesi  Sağlık Bilimleri Enstitüsü  Veterinerlik Zootekni Anabilim Dalı  Yüksek Lisans Programı </vt:lpstr>
      <vt:lpstr>Veterinerlik Zootekni Yüksek Lisans Programı</vt:lpstr>
      <vt:lpstr>Başvuru Koşulları</vt:lpstr>
      <vt:lpstr>Kabul ve Kayıt Koşulları</vt:lpstr>
      <vt:lpstr>Yeterlilik Koşulları ve Kuralları</vt:lpstr>
      <vt:lpstr>Program Amacı</vt:lpstr>
      <vt:lpstr>Program Amacı</vt:lpstr>
      <vt:lpstr>Program Kazanımları-1</vt:lpstr>
      <vt:lpstr>Program Kazanımları-2</vt:lpstr>
      <vt:lpstr>Veterinerlik Zootekni Yüksek Lisans Programı  Öğretim Üyeleri</vt:lpstr>
      <vt:lpstr>Veterinerlik Zootekni Yüksek Lisans Programı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Dokkuz Eylül Üniversitesi Sağlık Bilimleri Enstitüsü  Veterinerlik Cerrahisi Anabilim Dalı   Yüksek Lisans Programı</dc:title>
  <dc:creator>Administrator</dc:creator>
  <cp:lastModifiedBy>Administrator</cp:lastModifiedBy>
  <cp:revision>37</cp:revision>
  <dcterms:created xsi:type="dcterms:W3CDTF">2025-07-09T06:09:25Z</dcterms:created>
  <dcterms:modified xsi:type="dcterms:W3CDTF">2026-03-27T10:46:51Z</dcterms:modified>
</cp:coreProperties>
</file>