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60" r:id="rId3"/>
    <p:sldId id="261" r:id="rId4"/>
    <p:sldId id="264" r:id="rId5"/>
    <p:sldId id="265" r:id="rId6"/>
    <p:sldId id="258" r:id="rId7"/>
    <p:sldId id="273" r:id="rId8"/>
    <p:sldId id="259" r:id="rId9"/>
    <p:sldId id="266" r:id="rId10"/>
    <p:sldId id="267" r:id="rId11"/>
    <p:sldId id="269"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Orta Stil 4 - Vurgu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Orta Stil 4 - Vurgu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927"/>
    <p:restoredTop sz="94681"/>
  </p:normalViewPr>
  <p:slideViewPr>
    <p:cSldViewPr snapToGrid="0">
      <p:cViewPr varScale="1">
        <p:scale>
          <a:sx n="55" d="100"/>
          <a:sy n="55" d="100"/>
        </p:scale>
        <p:origin x="84" y="3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ğur" userId="51975fb1-f381-464b-8616-2003686ced94" providerId="ADAL" clId="{7E53A65E-F87E-419B-9F7C-A08CF5EC8556}"/>
    <pc:docChg chg="custSel modSld">
      <pc:chgData name="Uğur" userId="51975fb1-f381-464b-8616-2003686ced94" providerId="ADAL" clId="{7E53A65E-F87E-419B-9F7C-A08CF5EC8556}" dt="2026-03-27T11:10:58.403" v="26" actId="20577"/>
      <pc:docMkLst>
        <pc:docMk/>
      </pc:docMkLst>
      <pc:sldChg chg="modSp mod">
        <pc:chgData name="Uğur" userId="51975fb1-f381-464b-8616-2003686ced94" providerId="ADAL" clId="{7E53A65E-F87E-419B-9F7C-A08CF5EC8556}" dt="2026-03-27T11:00:11.466" v="0"/>
        <pc:sldMkLst>
          <pc:docMk/>
          <pc:sldMk cId="2731473993" sldId="260"/>
        </pc:sldMkLst>
        <pc:spChg chg="mod">
          <ac:chgData name="Uğur" userId="51975fb1-f381-464b-8616-2003686ced94" providerId="ADAL" clId="{7E53A65E-F87E-419B-9F7C-A08CF5EC8556}" dt="2026-03-27T11:00:11.466" v="0"/>
          <ac:spMkLst>
            <pc:docMk/>
            <pc:sldMk cId="2731473993" sldId="260"/>
            <ac:spMk id="3" creationId="{1E69ECD1-1D0A-4A65-A751-33D03E65270F}"/>
          </ac:spMkLst>
        </pc:spChg>
      </pc:sldChg>
      <pc:sldChg chg="modSp mod">
        <pc:chgData name="Uğur" userId="51975fb1-f381-464b-8616-2003686ced94" providerId="ADAL" clId="{7E53A65E-F87E-419B-9F7C-A08CF5EC8556}" dt="2026-03-27T11:00:21.290" v="2" actId="27636"/>
        <pc:sldMkLst>
          <pc:docMk/>
          <pc:sldMk cId="777431996" sldId="261"/>
        </pc:sldMkLst>
        <pc:spChg chg="mod">
          <ac:chgData name="Uğur" userId="51975fb1-f381-464b-8616-2003686ced94" providerId="ADAL" clId="{7E53A65E-F87E-419B-9F7C-A08CF5EC8556}" dt="2026-03-27T11:00:21.290" v="2" actId="27636"/>
          <ac:spMkLst>
            <pc:docMk/>
            <pc:sldMk cId="777431996" sldId="261"/>
            <ac:spMk id="3" creationId="{A95B458B-0D71-4420-A0EE-2687227CACE2}"/>
          </ac:spMkLst>
        </pc:spChg>
      </pc:sldChg>
      <pc:sldChg chg="modSp mod">
        <pc:chgData name="Uğur" userId="51975fb1-f381-464b-8616-2003686ced94" providerId="ADAL" clId="{7E53A65E-F87E-419B-9F7C-A08CF5EC8556}" dt="2026-03-27T11:10:58.403" v="26" actId="20577"/>
        <pc:sldMkLst>
          <pc:docMk/>
          <pc:sldMk cId="3451768794" sldId="267"/>
        </pc:sldMkLst>
        <pc:spChg chg="mod">
          <ac:chgData name="Uğur" userId="51975fb1-f381-464b-8616-2003686ced94" providerId="ADAL" clId="{7E53A65E-F87E-419B-9F7C-A08CF5EC8556}" dt="2026-03-27T11:10:58.403" v="26" actId="20577"/>
          <ac:spMkLst>
            <pc:docMk/>
            <pc:sldMk cId="3451768794" sldId="267"/>
            <ac:spMk id="3" creationId="{8B0899FB-A635-47F6-B58F-2AD6223ABD9E}"/>
          </ac:spMkLst>
        </pc:spChg>
      </pc:sldChg>
      <pc:sldChg chg="modSp mod">
        <pc:chgData name="Uğur" userId="51975fb1-f381-464b-8616-2003686ced94" providerId="ADAL" clId="{7E53A65E-F87E-419B-9F7C-A08CF5EC8556}" dt="2026-03-27T11:04:30.821" v="22" actId="20577"/>
        <pc:sldMkLst>
          <pc:docMk/>
          <pc:sldMk cId="2294439859" sldId="269"/>
        </pc:sldMkLst>
        <pc:spChg chg="mod">
          <ac:chgData name="Uğur" userId="51975fb1-f381-464b-8616-2003686ced94" providerId="ADAL" clId="{7E53A65E-F87E-419B-9F7C-A08CF5EC8556}" dt="2026-03-27T11:04:30.821" v="22" actId="20577"/>
          <ac:spMkLst>
            <pc:docMk/>
            <pc:sldMk cId="2294439859" sldId="269"/>
            <ac:spMk id="3" creationId="{EAB094DE-B410-4F4A-B5B1-939E86264CD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B2F0BE-BDA3-40FD-A98E-0D998BF917D5}" type="datetimeFigureOut">
              <a:rPr lang="tr-TR" smtClean="0"/>
              <a:t>27.03.2026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43700E-9779-45D9-90D9-CD6769701376}" type="slidenum">
              <a:rPr lang="tr-TR" smtClean="0"/>
              <a:t>‹#›</a:t>
            </a:fld>
            <a:endParaRPr lang="tr-TR"/>
          </a:p>
        </p:txBody>
      </p:sp>
    </p:spTree>
    <p:extLst>
      <p:ext uri="{BB962C8B-B14F-4D97-AF65-F5344CB8AC3E}">
        <p14:creationId xmlns:p14="http://schemas.microsoft.com/office/powerpoint/2010/main" val="764581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843700E-9779-45D9-90D9-CD6769701376}" type="slidenum">
              <a:rPr lang="tr-TR" smtClean="0"/>
              <a:t>6</a:t>
            </a:fld>
            <a:endParaRPr lang="tr-TR"/>
          </a:p>
        </p:txBody>
      </p:sp>
    </p:spTree>
    <p:extLst>
      <p:ext uri="{BB962C8B-B14F-4D97-AF65-F5344CB8AC3E}">
        <p14:creationId xmlns:p14="http://schemas.microsoft.com/office/powerpoint/2010/main" val="354390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843700E-9779-45D9-90D9-CD6769701376}" type="slidenum">
              <a:rPr lang="tr-TR" smtClean="0"/>
              <a:t>7</a:t>
            </a:fld>
            <a:endParaRPr lang="tr-TR"/>
          </a:p>
        </p:txBody>
      </p:sp>
    </p:spTree>
    <p:extLst>
      <p:ext uri="{BB962C8B-B14F-4D97-AF65-F5344CB8AC3E}">
        <p14:creationId xmlns:p14="http://schemas.microsoft.com/office/powerpoint/2010/main" val="38591889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9B9B1BB-9D48-49C5-9849-C565CDE22EEF}" type="datetimeFigureOut">
              <a:rPr lang="tr-TR" smtClean="0"/>
              <a:t>27.03.2026</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0E697BDA-5AB5-426C-B055-1F939DE38414}" type="slidenum">
              <a:rPr lang="tr-TR" smtClean="0"/>
              <a:t>‹#›</a:t>
            </a:fld>
            <a:endParaRPr lang="tr-T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7684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9B9B1BB-9D48-49C5-9849-C565CDE22EEF}" type="datetimeFigureOut">
              <a:rPr lang="tr-TR" smtClean="0"/>
              <a:t>27.03.2026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E697BDA-5AB5-426C-B055-1F939DE38414}" type="slidenum">
              <a:rPr lang="tr-TR" smtClean="0"/>
              <a:t>‹#›</a:t>
            </a:fld>
            <a:endParaRPr lang="tr-TR"/>
          </a:p>
        </p:txBody>
      </p:sp>
    </p:spTree>
    <p:extLst>
      <p:ext uri="{BB962C8B-B14F-4D97-AF65-F5344CB8AC3E}">
        <p14:creationId xmlns:p14="http://schemas.microsoft.com/office/powerpoint/2010/main" val="2319796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E9B9B1BB-9D48-49C5-9849-C565CDE22EEF}" type="datetimeFigureOut">
              <a:rPr lang="tr-TR" smtClean="0"/>
              <a:t>27.03.2026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E697BDA-5AB5-426C-B055-1F939DE38414}" type="slidenum">
              <a:rPr lang="tr-TR" smtClean="0"/>
              <a:t>‹#›</a:t>
            </a:fld>
            <a:endParaRPr lang="tr-T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2673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E9B9B1BB-9D48-49C5-9849-C565CDE22EEF}" type="datetimeFigureOut">
              <a:rPr lang="tr-TR" smtClean="0"/>
              <a:t>27.03.2026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E697BDA-5AB5-426C-B055-1F939DE38414}" type="slidenum">
              <a:rPr lang="tr-TR" smtClean="0"/>
              <a:t>‹#›</a:t>
            </a:fld>
            <a:endParaRPr lang="tr-TR"/>
          </a:p>
        </p:txBody>
      </p:sp>
    </p:spTree>
    <p:extLst>
      <p:ext uri="{BB962C8B-B14F-4D97-AF65-F5344CB8AC3E}">
        <p14:creationId xmlns:p14="http://schemas.microsoft.com/office/powerpoint/2010/main" val="52677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E9B9B1BB-9D48-49C5-9849-C565CDE22EEF}" type="datetimeFigureOut">
              <a:rPr lang="tr-TR" smtClean="0"/>
              <a:t>27.03.2026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0E697BDA-5AB5-426C-B055-1F939DE38414}" type="slidenum">
              <a:rPr lang="tr-TR" smtClean="0"/>
              <a:t>‹#›</a:t>
            </a:fld>
            <a:endParaRPr lang="tr-T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3672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E9B9B1BB-9D48-49C5-9849-C565CDE22EEF}" type="datetimeFigureOut">
              <a:rPr lang="tr-TR" smtClean="0"/>
              <a:t>27.03.2026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0E697BDA-5AB5-426C-B055-1F939DE38414}"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7118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B9B1BB-9D48-49C5-9849-C565CDE22EEF}" type="datetimeFigureOut">
              <a:rPr lang="tr-TR" smtClean="0"/>
              <a:t>27.03.2026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0E697BDA-5AB5-426C-B055-1F939DE38414}" type="slidenum">
              <a:rPr lang="tr-TR" smtClean="0"/>
              <a:t>‹#›</a:t>
            </a:fld>
            <a:endParaRPr lang="tr-TR"/>
          </a:p>
        </p:txBody>
      </p:sp>
    </p:spTree>
    <p:extLst>
      <p:ext uri="{BB962C8B-B14F-4D97-AF65-F5344CB8AC3E}">
        <p14:creationId xmlns:p14="http://schemas.microsoft.com/office/powerpoint/2010/main" val="86300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E9B9B1BB-9D48-49C5-9849-C565CDE22EEF}" type="datetimeFigureOut">
              <a:rPr lang="tr-TR" smtClean="0"/>
              <a:t>27.03.2026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E697BDA-5AB5-426C-B055-1F939DE38414}" type="slidenum">
              <a:rPr lang="tr-TR" smtClean="0"/>
              <a:t>‹#›</a:t>
            </a:fld>
            <a:endParaRPr lang="tr-T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3872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stilini düzenlemek için tıklayın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E9B9B1BB-9D48-49C5-9849-C565CDE22EEF}" type="datetimeFigureOut">
              <a:rPr lang="tr-TR" smtClean="0"/>
              <a:t>27.03.2026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E697BDA-5AB5-426C-B055-1F939DE38414}" type="slidenum">
              <a:rPr lang="tr-TR" smtClean="0"/>
              <a:t>‹#›</a:t>
            </a:fld>
            <a:endParaRPr lang="tr-TR"/>
          </a:p>
        </p:txBody>
      </p:sp>
    </p:spTree>
    <p:extLst>
      <p:ext uri="{BB962C8B-B14F-4D97-AF65-F5344CB8AC3E}">
        <p14:creationId xmlns:p14="http://schemas.microsoft.com/office/powerpoint/2010/main" val="3206606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E9B9B1BB-9D48-49C5-9849-C565CDE22EEF}" type="datetimeFigureOut">
              <a:rPr lang="tr-TR" smtClean="0"/>
              <a:t>27.03.2026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E697BDA-5AB5-426C-B055-1F939DE38414}" type="slidenum">
              <a:rPr lang="tr-TR" smtClean="0"/>
              <a:t>‹#›</a:t>
            </a:fld>
            <a:endParaRPr lang="tr-TR"/>
          </a:p>
        </p:txBody>
      </p:sp>
    </p:spTree>
    <p:extLst>
      <p:ext uri="{BB962C8B-B14F-4D97-AF65-F5344CB8AC3E}">
        <p14:creationId xmlns:p14="http://schemas.microsoft.com/office/powerpoint/2010/main" val="4048519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E9B9B1BB-9D48-49C5-9849-C565CDE22EEF}" type="datetimeFigureOut">
              <a:rPr lang="tr-TR" smtClean="0"/>
              <a:t>27.03.2026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E697BDA-5AB5-426C-B055-1F939DE38414}" type="slidenum">
              <a:rPr lang="tr-TR" smtClean="0"/>
              <a:t>‹#›</a:t>
            </a:fld>
            <a:endParaRPr lang="tr-T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724309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E9B9B1BB-9D48-49C5-9849-C565CDE22EEF}" type="datetimeFigureOut">
              <a:rPr lang="tr-TR" smtClean="0"/>
              <a:t>27.03.2026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E697BDA-5AB5-426C-B055-1F939DE38414}"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46302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E9B9B1BB-9D48-49C5-9849-C565CDE22EEF}" type="datetimeFigureOut">
              <a:rPr lang="tr-TR" smtClean="0"/>
              <a:t>27.03.2026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E697BDA-5AB5-426C-B055-1F939DE38414}" type="slidenum">
              <a:rPr lang="tr-TR" smtClean="0"/>
              <a:t>‹#›</a:t>
            </a:fld>
            <a:endParaRPr lang="tr-TR"/>
          </a:p>
        </p:txBody>
      </p:sp>
    </p:spTree>
    <p:extLst>
      <p:ext uri="{BB962C8B-B14F-4D97-AF65-F5344CB8AC3E}">
        <p14:creationId xmlns:p14="http://schemas.microsoft.com/office/powerpoint/2010/main" val="28424343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E9B9B1BB-9D48-49C5-9849-C565CDE22EEF}" type="datetimeFigureOut">
              <a:rPr lang="tr-TR" smtClean="0"/>
              <a:t>27.03.2026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E697BDA-5AB5-426C-B055-1F939DE38414}"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6099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E9B9B1BB-9D48-49C5-9849-C565CDE22EEF}" type="datetimeFigureOut">
              <a:rPr lang="tr-TR" smtClean="0"/>
              <a:t>27.03.2026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E697BDA-5AB5-426C-B055-1F939DE38414}" type="slidenum">
              <a:rPr lang="tr-TR" smtClean="0"/>
              <a:t>‹#›</a:t>
            </a:fld>
            <a:endParaRPr lang="tr-T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7912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9B9B1BB-9D48-49C5-9849-C565CDE22EEF}" type="datetimeFigureOut">
              <a:rPr lang="tr-TR" smtClean="0"/>
              <a:t>27.03.2026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E697BDA-5AB5-426C-B055-1F939DE38414}"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97992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9B9B1BB-9D48-49C5-9849-C565CDE22EEF}" type="datetimeFigureOut">
              <a:rPr lang="tr-TR" smtClean="0"/>
              <a:t>27.03.2026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E697BDA-5AB5-426C-B055-1F939DE38414}" type="slidenum">
              <a:rPr lang="tr-TR" smtClean="0"/>
              <a:t>‹#›</a:t>
            </a:fld>
            <a:endParaRPr lang="tr-T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005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9B9B1BB-9D48-49C5-9849-C565CDE22EEF}" type="datetimeFigureOut">
              <a:rPr lang="tr-TR" smtClean="0"/>
              <a:t>27.03.2026</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E697BDA-5AB5-426C-B055-1F939DE38414}" type="slidenum">
              <a:rPr lang="tr-TR" smtClean="0"/>
              <a:t>‹#›</a:t>
            </a:fld>
            <a:endParaRPr lang="tr-TR"/>
          </a:p>
        </p:txBody>
      </p:sp>
    </p:spTree>
    <p:extLst>
      <p:ext uri="{BB962C8B-B14F-4D97-AF65-F5344CB8AC3E}">
        <p14:creationId xmlns:p14="http://schemas.microsoft.com/office/powerpoint/2010/main" val="40228288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10B18D6-63FF-4460-B900-D03CFA80676C}"/>
              </a:ext>
            </a:extLst>
          </p:cNvPr>
          <p:cNvSpPr>
            <a:spLocks noGrp="1"/>
          </p:cNvSpPr>
          <p:nvPr>
            <p:ph type="ctrTitle"/>
          </p:nvPr>
        </p:nvSpPr>
        <p:spPr>
          <a:xfrm>
            <a:off x="2004290" y="1350818"/>
            <a:ext cx="8242214" cy="4156363"/>
          </a:xfrm>
          <a:solidFill>
            <a:schemeClr val="accent6">
              <a:lumMod val="20000"/>
              <a:lumOff val="80000"/>
            </a:schemeClr>
          </a:solidFill>
        </p:spPr>
        <p:txBody>
          <a:bodyPr>
            <a:noAutofit/>
          </a:bodyPr>
          <a:lstStyle/>
          <a:p>
            <a:r>
              <a:rPr lang="tr-TR" sz="4000" b="1" dirty="0">
                <a:solidFill>
                  <a:srgbClr val="FF0000"/>
                </a:solidFill>
                <a:latin typeface="+mn-lt"/>
                <a:cs typeface="Arial" panose="020B0604020202020204" pitchFamily="34" charset="0"/>
              </a:rPr>
              <a:t>Dokuz </a:t>
            </a:r>
            <a:r>
              <a:rPr lang="tr-TR" sz="4000" b="1" dirty="0" err="1">
                <a:solidFill>
                  <a:srgbClr val="FF0000"/>
                </a:solidFill>
                <a:latin typeface="+mn-lt"/>
                <a:cs typeface="Arial" panose="020B0604020202020204" pitchFamily="34" charset="0"/>
              </a:rPr>
              <a:t>Eylul</a:t>
            </a:r>
            <a:r>
              <a:rPr lang="tr-TR" sz="4000" b="1" dirty="0">
                <a:solidFill>
                  <a:srgbClr val="FF0000"/>
                </a:solidFill>
                <a:latin typeface="+mn-lt"/>
                <a:cs typeface="Arial" panose="020B0604020202020204" pitchFamily="34" charset="0"/>
              </a:rPr>
              <a:t> </a:t>
            </a:r>
            <a:r>
              <a:rPr lang="tr-TR" sz="4000" b="1" dirty="0" err="1">
                <a:solidFill>
                  <a:srgbClr val="FF0000"/>
                </a:solidFill>
                <a:latin typeface="+mn-lt"/>
                <a:cs typeface="Arial" panose="020B0604020202020204" pitchFamily="34" charset="0"/>
              </a:rPr>
              <a:t>University</a:t>
            </a:r>
            <a:br>
              <a:rPr lang="tr-TR" sz="4000" b="1" dirty="0">
                <a:solidFill>
                  <a:srgbClr val="FF0000"/>
                </a:solidFill>
                <a:latin typeface="+mn-lt"/>
                <a:cs typeface="Arial" panose="020B0604020202020204" pitchFamily="34" charset="0"/>
              </a:rPr>
            </a:br>
            <a:r>
              <a:rPr lang="tr-TR" sz="4000" b="1" dirty="0" err="1">
                <a:solidFill>
                  <a:srgbClr val="FF0000"/>
                </a:solidFill>
                <a:latin typeface="+mn-lt"/>
                <a:cs typeface="Arial" panose="020B0604020202020204" pitchFamily="34" charset="0"/>
              </a:rPr>
              <a:t>Institute</a:t>
            </a:r>
            <a:r>
              <a:rPr lang="tr-TR" sz="4000" b="1" dirty="0">
                <a:solidFill>
                  <a:srgbClr val="FF0000"/>
                </a:solidFill>
                <a:latin typeface="+mn-lt"/>
                <a:cs typeface="Arial" panose="020B0604020202020204" pitchFamily="34" charset="0"/>
              </a:rPr>
              <a:t> of </a:t>
            </a:r>
            <a:r>
              <a:rPr lang="tr-TR" sz="4000" b="1" dirty="0" err="1">
                <a:solidFill>
                  <a:srgbClr val="FF0000"/>
                </a:solidFill>
                <a:latin typeface="+mn-lt"/>
                <a:cs typeface="Arial" panose="020B0604020202020204" pitchFamily="34" charset="0"/>
              </a:rPr>
              <a:t>Health</a:t>
            </a:r>
            <a:r>
              <a:rPr lang="tr-TR" sz="4000" b="1" dirty="0">
                <a:solidFill>
                  <a:srgbClr val="FF0000"/>
                </a:solidFill>
                <a:latin typeface="+mn-lt"/>
                <a:cs typeface="Arial" panose="020B0604020202020204" pitchFamily="34" charset="0"/>
              </a:rPr>
              <a:t> </a:t>
            </a:r>
            <a:r>
              <a:rPr lang="tr-TR" sz="4000" b="1" dirty="0" err="1">
                <a:solidFill>
                  <a:srgbClr val="FF0000"/>
                </a:solidFill>
                <a:latin typeface="+mn-lt"/>
                <a:cs typeface="Arial" panose="020B0604020202020204" pitchFamily="34" charset="0"/>
              </a:rPr>
              <a:t>Sciences</a:t>
            </a:r>
            <a:br>
              <a:rPr lang="tr-TR" sz="4000" b="1" dirty="0">
                <a:solidFill>
                  <a:srgbClr val="FF0000"/>
                </a:solidFill>
                <a:latin typeface="+mn-lt"/>
                <a:cs typeface="Arial" panose="020B0604020202020204" pitchFamily="34" charset="0"/>
              </a:rPr>
            </a:br>
            <a:br>
              <a:rPr lang="tr-TR" sz="4000" b="1" dirty="0">
                <a:solidFill>
                  <a:srgbClr val="FF0000"/>
                </a:solidFill>
                <a:latin typeface="+mn-lt"/>
                <a:cs typeface="Arial" panose="020B0604020202020204" pitchFamily="34" charset="0"/>
              </a:rPr>
            </a:br>
            <a:r>
              <a:rPr lang="tr-TR" sz="4000" b="1" dirty="0" err="1">
                <a:solidFill>
                  <a:srgbClr val="FF0000"/>
                </a:solidFill>
                <a:latin typeface="+mn-lt"/>
                <a:cs typeface="Arial" panose="020B0604020202020204" pitchFamily="34" charset="0"/>
              </a:rPr>
              <a:t>Department</a:t>
            </a:r>
            <a:r>
              <a:rPr lang="tr-TR" sz="4000" b="1" dirty="0">
                <a:solidFill>
                  <a:srgbClr val="FF0000"/>
                </a:solidFill>
                <a:latin typeface="+mn-lt"/>
                <a:cs typeface="Arial" panose="020B0604020202020204" pitchFamily="34" charset="0"/>
              </a:rPr>
              <a:t> of </a:t>
            </a:r>
            <a:r>
              <a:rPr lang="tr-TR" sz="4000" b="1" dirty="0" err="1">
                <a:solidFill>
                  <a:srgbClr val="FF0000"/>
                </a:solidFill>
                <a:latin typeface="+mn-lt"/>
                <a:cs typeface="Arial" panose="020B0604020202020204" pitchFamily="34" charset="0"/>
              </a:rPr>
              <a:t>Veterinary</a:t>
            </a:r>
            <a:r>
              <a:rPr lang="tr-TR" sz="4000" b="1" dirty="0">
                <a:solidFill>
                  <a:srgbClr val="FF0000"/>
                </a:solidFill>
                <a:latin typeface="+mn-lt"/>
                <a:cs typeface="Arial" panose="020B0604020202020204" pitchFamily="34" charset="0"/>
              </a:rPr>
              <a:t> </a:t>
            </a:r>
            <a:r>
              <a:rPr lang="tr-TR" sz="4000" b="1" dirty="0" err="1">
                <a:solidFill>
                  <a:srgbClr val="FF0000"/>
                </a:solidFill>
                <a:latin typeface="+mn-lt"/>
                <a:cs typeface="Arial" panose="020B0604020202020204" pitchFamily="34" charset="0"/>
              </a:rPr>
              <a:t>Zootechnics</a:t>
            </a:r>
            <a:br>
              <a:rPr lang="tr-TR" sz="4000" b="1" dirty="0">
                <a:solidFill>
                  <a:srgbClr val="FF0000"/>
                </a:solidFill>
                <a:latin typeface="+mn-lt"/>
                <a:cs typeface="Arial" panose="020B0604020202020204" pitchFamily="34" charset="0"/>
              </a:rPr>
            </a:br>
            <a:r>
              <a:rPr lang="tr-TR" sz="4000" b="1" dirty="0">
                <a:solidFill>
                  <a:srgbClr val="FF0000"/>
                </a:solidFill>
                <a:latin typeface="+mn-lt"/>
                <a:cs typeface="Arial" panose="020B0604020202020204" pitchFamily="34" charset="0"/>
              </a:rPr>
              <a:t>Master Program</a:t>
            </a:r>
            <a:br>
              <a:rPr lang="tr-TR" sz="4000" b="1" dirty="0">
                <a:solidFill>
                  <a:srgbClr val="FF0000"/>
                </a:solidFill>
                <a:latin typeface="+mn-lt"/>
                <a:cs typeface="Arial" panose="020B0604020202020204" pitchFamily="34" charset="0"/>
              </a:rPr>
            </a:br>
            <a:endParaRPr lang="tr-TR" sz="3200" b="1" dirty="0">
              <a:solidFill>
                <a:srgbClr val="FF0000"/>
              </a:solidFill>
              <a:latin typeface="+mn-lt"/>
              <a:cs typeface="Arial" panose="020B0604020202020204" pitchFamily="34" charset="0"/>
            </a:endParaRPr>
          </a:p>
        </p:txBody>
      </p:sp>
      <p:pic>
        <p:nvPicPr>
          <p:cNvPr id="4" name="Resim 3">
            <a:extLst>
              <a:ext uri="{FF2B5EF4-FFF2-40B4-BE49-F238E27FC236}">
                <a16:creationId xmlns:a16="http://schemas.microsoft.com/office/drawing/2014/main" id="{6B97254B-EE65-4DB0-B11D-4D149C5A3D62}"/>
              </a:ext>
            </a:extLst>
          </p:cNvPr>
          <p:cNvPicPr>
            <a:picLocks noChangeAspect="1"/>
          </p:cNvPicPr>
          <p:nvPr/>
        </p:nvPicPr>
        <p:blipFill>
          <a:blip r:embed="rId2"/>
          <a:stretch>
            <a:fillRect/>
          </a:stretch>
        </p:blipFill>
        <p:spPr>
          <a:xfrm>
            <a:off x="0" y="107495"/>
            <a:ext cx="2026412" cy="2026412"/>
          </a:xfrm>
          <a:prstGeom prst="rect">
            <a:avLst/>
          </a:prstGeom>
        </p:spPr>
      </p:pic>
      <p:pic>
        <p:nvPicPr>
          <p:cNvPr id="5" name="Resim 4">
            <a:extLst>
              <a:ext uri="{FF2B5EF4-FFF2-40B4-BE49-F238E27FC236}">
                <a16:creationId xmlns:a16="http://schemas.microsoft.com/office/drawing/2014/main" id="{A2C63627-294B-47C2-94A9-43E5B94F8E79}"/>
              </a:ext>
            </a:extLst>
          </p:cNvPr>
          <p:cNvPicPr>
            <a:picLocks noChangeAspect="1"/>
          </p:cNvPicPr>
          <p:nvPr/>
        </p:nvPicPr>
        <p:blipFill>
          <a:blip r:embed="rId3"/>
          <a:stretch>
            <a:fillRect/>
          </a:stretch>
        </p:blipFill>
        <p:spPr>
          <a:xfrm>
            <a:off x="10237268" y="107495"/>
            <a:ext cx="1954732" cy="1954732"/>
          </a:xfrm>
          <a:prstGeom prst="rect">
            <a:avLst/>
          </a:prstGeom>
        </p:spPr>
      </p:pic>
    </p:spTree>
    <p:extLst>
      <p:ext uri="{BB962C8B-B14F-4D97-AF65-F5344CB8AC3E}">
        <p14:creationId xmlns:p14="http://schemas.microsoft.com/office/powerpoint/2010/main" val="1580845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26DBA9-7F5F-45B7-9AC6-4AC95594368C}"/>
              </a:ext>
            </a:extLst>
          </p:cNvPr>
          <p:cNvSpPr>
            <a:spLocks noGrp="1"/>
          </p:cNvSpPr>
          <p:nvPr>
            <p:ph type="title"/>
          </p:nvPr>
        </p:nvSpPr>
        <p:spPr/>
        <p:txBody>
          <a:bodyPr>
            <a:noAutofit/>
          </a:bodyPr>
          <a:lstStyle/>
          <a:p>
            <a:r>
              <a:rPr lang="tr-TR" sz="3200" b="1" dirty="0" err="1">
                <a:solidFill>
                  <a:srgbClr val="FF0000"/>
                </a:solidFill>
                <a:latin typeface="+mn-lt"/>
                <a:cs typeface="Arial" panose="020B0604020202020204" pitchFamily="34" charset="0"/>
              </a:rPr>
              <a:t>Veterinary</a:t>
            </a:r>
            <a:r>
              <a:rPr lang="tr-TR" sz="3200" b="1" dirty="0">
                <a:solidFill>
                  <a:srgbClr val="FF0000"/>
                </a:solidFill>
                <a:latin typeface="+mn-lt"/>
                <a:cs typeface="Arial" panose="020B0604020202020204" pitchFamily="34" charset="0"/>
              </a:rPr>
              <a:t> </a:t>
            </a:r>
            <a:r>
              <a:rPr lang="tr-TR" sz="3200" b="1" dirty="0" err="1">
                <a:solidFill>
                  <a:srgbClr val="FF0000"/>
                </a:solidFill>
                <a:latin typeface="+mn-lt"/>
                <a:cs typeface="Arial" panose="020B0604020202020204" pitchFamily="34" charset="0"/>
              </a:rPr>
              <a:t>Zootechnics</a:t>
            </a:r>
            <a:br>
              <a:rPr lang="tr-TR" sz="3200" b="1" dirty="0">
                <a:solidFill>
                  <a:srgbClr val="FF0000"/>
                </a:solidFill>
                <a:latin typeface="+mn-lt"/>
              </a:rPr>
            </a:br>
            <a:r>
              <a:rPr lang="tr-TR" sz="3200" b="1" dirty="0" err="1">
                <a:solidFill>
                  <a:srgbClr val="FF0000"/>
                </a:solidFill>
                <a:latin typeface="+mn-lt"/>
              </a:rPr>
              <a:t>Master’s</a:t>
            </a:r>
            <a:r>
              <a:rPr lang="tr-TR" sz="3200" b="1" dirty="0">
                <a:solidFill>
                  <a:srgbClr val="FF0000"/>
                </a:solidFill>
                <a:latin typeface="+mn-lt"/>
              </a:rPr>
              <a:t> Program</a:t>
            </a:r>
            <a:endParaRPr lang="tr-TR" sz="3200" b="1" dirty="0">
              <a:solidFill>
                <a:srgbClr val="FF0000"/>
              </a:solidFill>
              <a:latin typeface="+mn-lt"/>
              <a:cs typeface="Arial" panose="020B0604020202020204" pitchFamily="34" charset="0"/>
            </a:endParaRPr>
          </a:p>
        </p:txBody>
      </p:sp>
      <p:sp>
        <p:nvSpPr>
          <p:cNvPr id="3" name="İçerik Yer Tutucusu 2">
            <a:extLst>
              <a:ext uri="{FF2B5EF4-FFF2-40B4-BE49-F238E27FC236}">
                <a16:creationId xmlns:a16="http://schemas.microsoft.com/office/drawing/2014/main" id="{1E69ECD1-1D0A-4A65-A751-33D03E65270F}"/>
              </a:ext>
            </a:extLst>
          </p:cNvPr>
          <p:cNvSpPr>
            <a:spLocks noGrp="1"/>
          </p:cNvSpPr>
          <p:nvPr>
            <p:ph idx="1"/>
          </p:nvPr>
        </p:nvSpPr>
        <p:spPr>
          <a:xfrm>
            <a:off x="1295401" y="2556931"/>
            <a:ext cx="9601196" cy="3612959"/>
          </a:xfrm>
        </p:spPr>
        <p:txBody>
          <a:bodyPr>
            <a:noAutofit/>
          </a:bodyPr>
          <a:lstStyle/>
          <a:p>
            <a:r>
              <a:rPr lang="en-US" dirty="0"/>
              <a:t>The Veterinary Zootechnics Master’s Program, proposed to be established within the Graduate School of Health Sciences at our University;</a:t>
            </a:r>
            <a:endParaRPr lang="tr-TR" dirty="0"/>
          </a:p>
          <a:p>
            <a:r>
              <a:rPr lang="en-US" dirty="0"/>
              <a:t>Student admissions are held twice a year, in the Fall and Spring semesters.</a:t>
            </a:r>
            <a:endParaRPr lang="tr-TR" dirty="0"/>
          </a:p>
          <a:p>
            <a:r>
              <a:rPr lang="en-US" kern="1200" dirty="0">
                <a:solidFill>
                  <a:schemeClr val="dk1"/>
                </a:solidFill>
                <a:effectLst/>
                <a:latin typeface="+mj-lt"/>
                <a:cs typeface="Arial" panose="020B0604020202020204" pitchFamily="34" charset="0"/>
              </a:rPr>
              <a:t>The program duration is a total of four semesters, consisting of two semesters of coursework followed by two semesters of thesis work.</a:t>
            </a:r>
            <a:endParaRPr lang="tr-TR" kern="1200" dirty="0">
              <a:solidFill>
                <a:schemeClr val="dk1"/>
              </a:solidFill>
              <a:effectLst/>
              <a:latin typeface="+mj-lt"/>
              <a:cs typeface="Arial" panose="020B0604020202020204" pitchFamily="34" charset="0"/>
            </a:endParaRPr>
          </a:p>
          <a:p>
            <a:r>
              <a:rPr lang="tr-TR" dirty="0" err="1">
                <a:latin typeface="+mj-lt"/>
                <a:cs typeface="Arial" panose="020B0604020202020204" pitchFamily="34" charset="0"/>
              </a:rPr>
              <a:t>The</a:t>
            </a:r>
            <a:r>
              <a:rPr lang="tr-TR" dirty="0">
                <a:latin typeface="+mj-lt"/>
                <a:cs typeface="Arial" panose="020B0604020202020204" pitchFamily="34" charset="0"/>
              </a:rPr>
              <a:t> </a:t>
            </a:r>
            <a:r>
              <a:rPr lang="tr-TR" dirty="0" err="1">
                <a:latin typeface="+mj-lt"/>
                <a:cs typeface="Arial" panose="020B0604020202020204" pitchFamily="34" charset="0"/>
              </a:rPr>
              <a:t>language</a:t>
            </a:r>
            <a:r>
              <a:rPr lang="tr-TR" dirty="0">
                <a:latin typeface="+mj-lt"/>
                <a:cs typeface="Arial" panose="020B0604020202020204" pitchFamily="34" charset="0"/>
              </a:rPr>
              <a:t> of program is </a:t>
            </a:r>
            <a:r>
              <a:rPr lang="tr-TR" dirty="0" err="1">
                <a:latin typeface="+mj-lt"/>
                <a:cs typeface="Arial" panose="020B0604020202020204" pitchFamily="34" charset="0"/>
              </a:rPr>
              <a:t>Turkish</a:t>
            </a:r>
            <a:endParaRPr lang="tr-TR" dirty="0">
              <a:effectLst/>
              <a:latin typeface="+mj-lt"/>
              <a:ea typeface="Calibri" panose="020F0502020204030204" pitchFamily="34" charset="0"/>
              <a:cs typeface="Arial" panose="020B0604020202020204" pitchFamily="34" charset="0"/>
            </a:endParaRPr>
          </a:p>
          <a:p>
            <a:endParaRPr lang="tr-TR" dirty="0">
              <a:latin typeface="+mj-lt"/>
              <a:cs typeface="Arial" panose="020B0604020202020204" pitchFamily="34" charset="0"/>
            </a:endParaRPr>
          </a:p>
          <a:p>
            <a:endParaRPr lang="tr-TR" dirty="0">
              <a:latin typeface="+mj-lt"/>
            </a:endParaRPr>
          </a:p>
        </p:txBody>
      </p:sp>
      <p:pic>
        <p:nvPicPr>
          <p:cNvPr id="4" name="Resim 3">
            <a:extLst>
              <a:ext uri="{FF2B5EF4-FFF2-40B4-BE49-F238E27FC236}">
                <a16:creationId xmlns:a16="http://schemas.microsoft.com/office/drawing/2014/main" id="{03F1F198-FAFA-49A9-B727-527665DAA9A5}"/>
              </a:ext>
            </a:extLst>
          </p:cNvPr>
          <p:cNvPicPr>
            <a:picLocks noChangeAspect="1"/>
          </p:cNvPicPr>
          <p:nvPr/>
        </p:nvPicPr>
        <p:blipFill>
          <a:blip r:embed="rId2"/>
          <a:stretch>
            <a:fillRect/>
          </a:stretch>
        </p:blipFill>
        <p:spPr>
          <a:xfrm>
            <a:off x="856638" y="968927"/>
            <a:ext cx="1115299" cy="1118658"/>
          </a:xfrm>
          <a:prstGeom prst="rect">
            <a:avLst/>
          </a:prstGeom>
        </p:spPr>
      </p:pic>
      <p:pic>
        <p:nvPicPr>
          <p:cNvPr id="5" name="Resim 4">
            <a:extLst>
              <a:ext uri="{FF2B5EF4-FFF2-40B4-BE49-F238E27FC236}">
                <a16:creationId xmlns:a16="http://schemas.microsoft.com/office/drawing/2014/main" id="{52048BC7-5FA6-4958-AE80-7D102C07CA34}"/>
              </a:ext>
            </a:extLst>
          </p:cNvPr>
          <p:cNvPicPr>
            <a:picLocks noChangeAspect="1"/>
          </p:cNvPicPr>
          <p:nvPr/>
        </p:nvPicPr>
        <p:blipFill>
          <a:blip r:embed="rId3"/>
          <a:stretch>
            <a:fillRect/>
          </a:stretch>
        </p:blipFill>
        <p:spPr>
          <a:xfrm>
            <a:off x="10394561" y="968927"/>
            <a:ext cx="940801" cy="940801"/>
          </a:xfrm>
          <a:prstGeom prst="rect">
            <a:avLst/>
          </a:prstGeom>
        </p:spPr>
      </p:pic>
    </p:spTree>
    <p:extLst>
      <p:ext uri="{BB962C8B-B14F-4D97-AF65-F5344CB8AC3E}">
        <p14:creationId xmlns:p14="http://schemas.microsoft.com/office/powerpoint/2010/main" val="2731473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04E03AE-864A-4600-8908-EC4D14F9D5F6}"/>
              </a:ext>
            </a:extLst>
          </p:cNvPr>
          <p:cNvSpPr>
            <a:spLocks noGrp="1"/>
          </p:cNvSpPr>
          <p:nvPr>
            <p:ph type="title"/>
          </p:nvPr>
        </p:nvSpPr>
        <p:spPr/>
        <p:txBody>
          <a:bodyPr/>
          <a:lstStyle/>
          <a:p>
            <a:r>
              <a:rPr lang="tr-TR" b="1" dirty="0">
                <a:solidFill>
                  <a:srgbClr val="FF0000"/>
                </a:solidFill>
                <a:latin typeface="+mn-lt"/>
              </a:rPr>
              <a:t>Application </a:t>
            </a:r>
            <a:r>
              <a:rPr lang="tr-TR" b="1" dirty="0" err="1">
                <a:solidFill>
                  <a:srgbClr val="FF0000"/>
                </a:solidFill>
                <a:latin typeface="+mn-lt"/>
              </a:rPr>
              <a:t>Requirements</a:t>
            </a:r>
            <a:endParaRPr lang="tr-TR" b="1" dirty="0">
              <a:solidFill>
                <a:srgbClr val="FF0000"/>
              </a:solidFill>
              <a:latin typeface="+mn-lt"/>
            </a:endParaRPr>
          </a:p>
        </p:txBody>
      </p:sp>
      <p:sp>
        <p:nvSpPr>
          <p:cNvPr id="3" name="İçerik Yer Tutucusu 2">
            <a:extLst>
              <a:ext uri="{FF2B5EF4-FFF2-40B4-BE49-F238E27FC236}">
                <a16:creationId xmlns:a16="http://schemas.microsoft.com/office/drawing/2014/main" id="{A95B458B-0D71-4420-A0EE-2687227CACE2}"/>
              </a:ext>
            </a:extLst>
          </p:cNvPr>
          <p:cNvSpPr>
            <a:spLocks noGrp="1"/>
          </p:cNvSpPr>
          <p:nvPr>
            <p:ph idx="1"/>
          </p:nvPr>
        </p:nvSpPr>
        <p:spPr/>
        <p:txBody>
          <a:bodyPr>
            <a:normAutofit/>
          </a:bodyPr>
          <a:lstStyle/>
          <a:p>
            <a:pPr algn="just"/>
            <a:r>
              <a:rPr lang="en-US" dirty="0"/>
              <a:t>Applicants must hold a bachelor’s degree from a Faculty of Veterinary Medicine or a Department of Animal Science (Zootechnics) within a Faculty of Agriculture. Turkish citizens who have completed their veterinary education abroad must possess an equivalency certificate issued by the Council of Higher Education</a:t>
            </a:r>
            <a:r>
              <a:rPr lang="tr-TR" dirty="0"/>
              <a:t> </a:t>
            </a:r>
            <a:r>
              <a:rPr lang="en-US" dirty="0"/>
              <a:t>(YÖK). </a:t>
            </a:r>
            <a:endParaRPr lang="tr-TR" dirty="0"/>
          </a:p>
          <a:p>
            <a:pPr algn="just"/>
            <a:r>
              <a:rPr lang="en-US" dirty="0"/>
              <a:t>Applicants are required to have obtained a minimum score of 55 in the quantitative section of the ALES within the last five years.</a:t>
            </a:r>
            <a:endParaRPr lang="tr-TR" dirty="0"/>
          </a:p>
          <a:p>
            <a:pPr algn="just"/>
            <a:r>
              <a:rPr lang="en-US" dirty="0"/>
              <a:t>There is no foreign language requirement</a:t>
            </a:r>
            <a:endParaRPr lang="tr-TR" dirty="0"/>
          </a:p>
        </p:txBody>
      </p:sp>
      <p:pic>
        <p:nvPicPr>
          <p:cNvPr id="4" name="Resim 3">
            <a:extLst>
              <a:ext uri="{FF2B5EF4-FFF2-40B4-BE49-F238E27FC236}">
                <a16:creationId xmlns:a16="http://schemas.microsoft.com/office/drawing/2014/main" id="{DB3B5AC1-2A48-4B86-AE24-1798709B2559}"/>
              </a:ext>
            </a:extLst>
          </p:cNvPr>
          <p:cNvPicPr>
            <a:picLocks noChangeAspect="1"/>
          </p:cNvPicPr>
          <p:nvPr/>
        </p:nvPicPr>
        <p:blipFill>
          <a:blip r:embed="rId2"/>
          <a:stretch>
            <a:fillRect/>
          </a:stretch>
        </p:blipFill>
        <p:spPr>
          <a:xfrm>
            <a:off x="856638" y="968927"/>
            <a:ext cx="1115299" cy="1118658"/>
          </a:xfrm>
          <a:prstGeom prst="rect">
            <a:avLst/>
          </a:prstGeom>
        </p:spPr>
      </p:pic>
      <p:pic>
        <p:nvPicPr>
          <p:cNvPr id="5" name="Resim 4">
            <a:extLst>
              <a:ext uri="{FF2B5EF4-FFF2-40B4-BE49-F238E27FC236}">
                <a16:creationId xmlns:a16="http://schemas.microsoft.com/office/drawing/2014/main" id="{34171E17-3802-4EA9-8840-504C931F9990}"/>
              </a:ext>
            </a:extLst>
          </p:cNvPr>
          <p:cNvPicPr>
            <a:picLocks noChangeAspect="1"/>
          </p:cNvPicPr>
          <p:nvPr/>
        </p:nvPicPr>
        <p:blipFill>
          <a:blip r:embed="rId3"/>
          <a:stretch>
            <a:fillRect/>
          </a:stretch>
        </p:blipFill>
        <p:spPr>
          <a:xfrm>
            <a:off x="10394561" y="968927"/>
            <a:ext cx="940801" cy="940801"/>
          </a:xfrm>
          <a:prstGeom prst="rect">
            <a:avLst/>
          </a:prstGeom>
        </p:spPr>
      </p:pic>
    </p:spTree>
    <p:extLst>
      <p:ext uri="{BB962C8B-B14F-4D97-AF65-F5344CB8AC3E}">
        <p14:creationId xmlns:p14="http://schemas.microsoft.com/office/powerpoint/2010/main" val="777431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C508FBC-5233-4CCC-97BE-7B0A8C5BA026}"/>
              </a:ext>
            </a:extLst>
          </p:cNvPr>
          <p:cNvSpPr>
            <a:spLocks noGrp="1"/>
          </p:cNvSpPr>
          <p:nvPr>
            <p:ph type="title"/>
          </p:nvPr>
        </p:nvSpPr>
        <p:spPr/>
        <p:txBody>
          <a:bodyPr>
            <a:normAutofit fontScale="90000"/>
          </a:bodyPr>
          <a:lstStyle/>
          <a:p>
            <a:r>
              <a:rPr lang="tr-TR" b="1" dirty="0" err="1">
                <a:solidFill>
                  <a:srgbClr val="FF0000"/>
                </a:solidFill>
                <a:latin typeface="+mn-lt"/>
              </a:rPr>
              <a:t>Admission</a:t>
            </a:r>
            <a:r>
              <a:rPr lang="tr-TR" b="1" dirty="0">
                <a:solidFill>
                  <a:srgbClr val="FF0000"/>
                </a:solidFill>
                <a:latin typeface="+mn-lt"/>
              </a:rPr>
              <a:t> </a:t>
            </a:r>
            <a:r>
              <a:rPr lang="tr-TR" b="1" dirty="0" err="1">
                <a:solidFill>
                  <a:srgbClr val="FF0000"/>
                </a:solidFill>
                <a:latin typeface="+mn-lt"/>
              </a:rPr>
              <a:t>and</a:t>
            </a:r>
            <a:r>
              <a:rPr lang="tr-TR" b="1" dirty="0">
                <a:solidFill>
                  <a:srgbClr val="FF0000"/>
                </a:solidFill>
                <a:latin typeface="+mn-lt"/>
              </a:rPr>
              <a:t> </a:t>
            </a:r>
            <a:r>
              <a:rPr lang="tr-TR" b="1" dirty="0" err="1">
                <a:solidFill>
                  <a:srgbClr val="FF0000"/>
                </a:solidFill>
                <a:latin typeface="+mn-lt"/>
              </a:rPr>
              <a:t>Registration</a:t>
            </a:r>
            <a:r>
              <a:rPr lang="tr-TR" b="1" dirty="0">
                <a:solidFill>
                  <a:srgbClr val="FF0000"/>
                </a:solidFill>
                <a:latin typeface="+mn-lt"/>
              </a:rPr>
              <a:t> </a:t>
            </a:r>
            <a:br>
              <a:rPr lang="tr-TR" b="1" dirty="0">
                <a:solidFill>
                  <a:srgbClr val="FF0000"/>
                </a:solidFill>
                <a:latin typeface="+mn-lt"/>
              </a:rPr>
            </a:br>
            <a:r>
              <a:rPr lang="tr-TR" b="1" dirty="0" err="1">
                <a:solidFill>
                  <a:srgbClr val="FF0000"/>
                </a:solidFill>
                <a:latin typeface="+mn-lt"/>
              </a:rPr>
              <a:t>Requirements</a:t>
            </a:r>
            <a:endParaRPr lang="tr-TR" b="1" dirty="0">
              <a:solidFill>
                <a:srgbClr val="FF0000"/>
              </a:solidFill>
              <a:latin typeface="+mn-lt"/>
            </a:endParaRPr>
          </a:p>
        </p:txBody>
      </p:sp>
      <p:sp>
        <p:nvSpPr>
          <p:cNvPr id="3" name="İçerik Yer Tutucusu 2">
            <a:extLst>
              <a:ext uri="{FF2B5EF4-FFF2-40B4-BE49-F238E27FC236}">
                <a16:creationId xmlns:a16="http://schemas.microsoft.com/office/drawing/2014/main" id="{2A28654B-1255-4706-9026-A3927806D953}"/>
              </a:ext>
            </a:extLst>
          </p:cNvPr>
          <p:cNvSpPr>
            <a:spLocks noGrp="1"/>
          </p:cNvSpPr>
          <p:nvPr>
            <p:ph idx="1"/>
          </p:nvPr>
        </p:nvSpPr>
        <p:spPr/>
        <p:txBody>
          <a:bodyPr>
            <a:normAutofit fontScale="92500" lnSpcReduction="20000"/>
          </a:bodyPr>
          <a:lstStyle/>
          <a:p>
            <a:pPr algn="just"/>
            <a:r>
              <a:rPr lang="en-US" dirty="0"/>
              <a:t>Candidates are evaluated based on a maximum of 100 points in a science exam administered by the relevant department. Furthermore, an oral evaluation is conducted, focusing on the candidate's responses to questions regarding their motivation for pursuing a master’s degree and their specific future goals as detailed in their composition</a:t>
            </a:r>
            <a:endParaRPr lang="tr-TR" dirty="0"/>
          </a:p>
          <a:p>
            <a:pPr algn="just"/>
            <a:r>
              <a:rPr lang="en-US" dirty="0"/>
              <a:t>In the admission of students to master's programs, the ALES score, undergraduate grade point average (GPA), and written examination results are evaluated. The final decision is concluded based on the recommendation of the academic committee of the department and the decision of the graduate school administrative board, taking into account 50% of the ALES score, 25% of the undergraduate GPA, and 25% of the science exam (written + oral) results.</a:t>
            </a:r>
            <a:endParaRPr lang="tr-TR" dirty="0"/>
          </a:p>
        </p:txBody>
      </p:sp>
      <p:pic>
        <p:nvPicPr>
          <p:cNvPr id="4" name="Resim 3">
            <a:extLst>
              <a:ext uri="{FF2B5EF4-FFF2-40B4-BE49-F238E27FC236}">
                <a16:creationId xmlns:a16="http://schemas.microsoft.com/office/drawing/2014/main" id="{0F7073AC-C352-40F6-82E8-3536CD27F168}"/>
              </a:ext>
            </a:extLst>
          </p:cNvPr>
          <p:cNvPicPr>
            <a:picLocks noChangeAspect="1"/>
          </p:cNvPicPr>
          <p:nvPr/>
        </p:nvPicPr>
        <p:blipFill>
          <a:blip r:embed="rId2"/>
          <a:stretch>
            <a:fillRect/>
          </a:stretch>
        </p:blipFill>
        <p:spPr>
          <a:xfrm>
            <a:off x="856638" y="968927"/>
            <a:ext cx="1115299" cy="1118658"/>
          </a:xfrm>
          <a:prstGeom prst="rect">
            <a:avLst/>
          </a:prstGeom>
        </p:spPr>
      </p:pic>
      <p:pic>
        <p:nvPicPr>
          <p:cNvPr id="5" name="Resim 4">
            <a:extLst>
              <a:ext uri="{FF2B5EF4-FFF2-40B4-BE49-F238E27FC236}">
                <a16:creationId xmlns:a16="http://schemas.microsoft.com/office/drawing/2014/main" id="{93E46E6A-A8F9-4840-B817-2792D3DB0032}"/>
              </a:ext>
            </a:extLst>
          </p:cNvPr>
          <p:cNvPicPr>
            <a:picLocks noChangeAspect="1"/>
          </p:cNvPicPr>
          <p:nvPr/>
        </p:nvPicPr>
        <p:blipFill>
          <a:blip r:embed="rId3"/>
          <a:stretch>
            <a:fillRect/>
          </a:stretch>
        </p:blipFill>
        <p:spPr>
          <a:xfrm>
            <a:off x="10394561" y="968927"/>
            <a:ext cx="940801" cy="940801"/>
          </a:xfrm>
          <a:prstGeom prst="rect">
            <a:avLst/>
          </a:prstGeom>
        </p:spPr>
      </p:pic>
    </p:spTree>
    <p:extLst>
      <p:ext uri="{BB962C8B-B14F-4D97-AF65-F5344CB8AC3E}">
        <p14:creationId xmlns:p14="http://schemas.microsoft.com/office/powerpoint/2010/main" val="3620559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19A886-C2F4-4A67-92B0-7BDCEEC2C0D1}"/>
              </a:ext>
            </a:extLst>
          </p:cNvPr>
          <p:cNvSpPr>
            <a:spLocks noGrp="1"/>
          </p:cNvSpPr>
          <p:nvPr>
            <p:ph type="title"/>
          </p:nvPr>
        </p:nvSpPr>
        <p:spPr/>
        <p:txBody>
          <a:bodyPr>
            <a:normAutofit fontScale="90000"/>
          </a:bodyPr>
          <a:lstStyle/>
          <a:p>
            <a:r>
              <a:rPr lang="tr-TR" b="1" dirty="0" err="1">
                <a:solidFill>
                  <a:srgbClr val="FF0000"/>
                </a:solidFill>
                <a:latin typeface="+mn-lt"/>
              </a:rPr>
              <a:t>Qualification</a:t>
            </a:r>
            <a:r>
              <a:rPr lang="tr-TR" b="1" dirty="0">
                <a:solidFill>
                  <a:srgbClr val="FF0000"/>
                </a:solidFill>
              </a:rPr>
              <a:t> </a:t>
            </a:r>
            <a:r>
              <a:rPr lang="tr-TR" b="1" dirty="0" err="1">
                <a:solidFill>
                  <a:srgbClr val="FF0000"/>
                </a:solidFill>
              </a:rPr>
              <a:t>Requirements</a:t>
            </a:r>
            <a:r>
              <a:rPr lang="tr-TR" b="1" dirty="0">
                <a:solidFill>
                  <a:srgbClr val="FF0000"/>
                </a:solidFill>
              </a:rPr>
              <a:t> </a:t>
            </a:r>
            <a:r>
              <a:rPr lang="tr-TR" b="1" dirty="0" err="1">
                <a:solidFill>
                  <a:srgbClr val="FF0000"/>
                </a:solidFill>
              </a:rPr>
              <a:t>and</a:t>
            </a:r>
            <a:r>
              <a:rPr lang="tr-TR" b="1" dirty="0">
                <a:solidFill>
                  <a:srgbClr val="FF0000"/>
                </a:solidFill>
              </a:rPr>
              <a:t> </a:t>
            </a:r>
            <a:r>
              <a:rPr lang="tr-TR" b="1" dirty="0" err="1">
                <a:solidFill>
                  <a:srgbClr val="FF0000"/>
                </a:solidFill>
              </a:rPr>
              <a:t>Regulations</a:t>
            </a:r>
            <a:endParaRPr lang="tr-TR" b="1" dirty="0">
              <a:solidFill>
                <a:srgbClr val="FF0000"/>
              </a:solidFill>
              <a:latin typeface="+mn-lt"/>
            </a:endParaRPr>
          </a:p>
        </p:txBody>
      </p:sp>
      <p:sp>
        <p:nvSpPr>
          <p:cNvPr id="3" name="İçerik Yer Tutucusu 2">
            <a:extLst>
              <a:ext uri="{FF2B5EF4-FFF2-40B4-BE49-F238E27FC236}">
                <a16:creationId xmlns:a16="http://schemas.microsoft.com/office/drawing/2014/main" id="{C8172224-F266-42F2-9ECF-18A23FE44DA4}"/>
              </a:ext>
            </a:extLst>
          </p:cNvPr>
          <p:cNvSpPr>
            <a:spLocks noGrp="1"/>
          </p:cNvSpPr>
          <p:nvPr>
            <p:ph idx="1"/>
          </p:nvPr>
        </p:nvSpPr>
        <p:spPr/>
        <p:txBody>
          <a:bodyPr/>
          <a:lstStyle/>
          <a:p>
            <a:r>
              <a:rPr lang="en-US" dirty="0"/>
              <a:t>Students must complete 120 ECTS credits to be eligible for graduation.</a:t>
            </a:r>
            <a:endParaRPr lang="tr-TR" dirty="0"/>
          </a:p>
          <a:p>
            <a:r>
              <a:rPr lang="en-US" dirty="0"/>
              <a:t>Students must successfully complete coursework equivalent to 60 ECTS credits and deliver one seminar presentation. To be successful in each course, students must achieve a minimum grade point average of 2.50 out of 4.00 or 80 out of 100.</a:t>
            </a:r>
            <a:endParaRPr lang="tr-TR" dirty="0"/>
          </a:p>
          <a:p>
            <a:r>
              <a:rPr lang="en-US" dirty="0"/>
              <a:t>Furthermore, students must complete their thesis project, present it before a jury, and have their thesis approved by the jury members.</a:t>
            </a:r>
            <a:endParaRPr lang="tr-TR" dirty="0"/>
          </a:p>
        </p:txBody>
      </p:sp>
      <p:pic>
        <p:nvPicPr>
          <p:cNvPr id="4" name="Resim 3">
            <a:extLst>
              <a:ext uri="{FF2B5EF4-FFF2-40B4-BE49-F238E27FC236}">
                <a16:creationId xmlns:a16="http://schemas.microsoft.com/office/drawing/2014/main" id="{3B9D0AF9-1287-4B80-93C7-D46B02F28231}"/>
              </a:ext>
            </a:extLst>
          </p:cNvPr>
          <p:cNvPicPr>
            <a:picLocks noChangeAspect="1"/>
          </p:cNvPicPr>
          <p:nvPr/>
        </p:nvPicPr>
        <p:blipFill>
          <a:blip r:embed="rId2"/>
          <a:stretch>
            <a:fillRect/>
          </a:stretch>
        </p:blipFill>
        <p:spPr>
          <a:xfrm>
            <a:off x="856638" y="968927"/>
            <a:ext cx="1115299" cy="1118658"/>
          </a:xfrm>
          <a:prstGeom prst="rect">
            <a:avLst/>
          </a:prstGeom>
        </p:spPr>
      </p:pic>
      <p:pic>
        <p:nvPicPr>
          <p:cNvPr id="5" name="Resim 4">
            <a:extLst>
              <a:ext uri="{FF2B5EF4-FFF2-40B4-BE49-F238E27FC236}">
                <a16:creationId xmlns:a16="http://schemas.microsoft.com/office/drawing/2014/main" id="{E0374161-2D35-4F46-BF0C-C0CD1577F6F4}"/>
              </a:ext>
            </a:extLst>
          </p:cNvPr>
          <p:cNvPicPr>
            <a:picLocks noChangeAspect="1"/>
          </p:cNvPicPr>
          <p:nvPr/>
        </p:nvPicPr>
        <p:blipFill>
          <a:blip r:embed="rId3"/>
          <a:stretch>
            <a:fillRect/>
          </a:stretch>
        </p:blipFill>
        <p:spPr>
          <a:xfrm>
            <a:off x="10394561" y="968927"/>
            <a:ext cx="940801" cy="940801"/>
          </a:xfrm>
          <a:prstGeom prst="rect">
            <a:avLst/>
          </a:prstGeom>
        </p:spPr>
      </p:pic>
    </p:spTree>
    <p:extLst>
      <p:ext uri="{BB962C8B-B14F-4D97-AF65-F5344CB8AC3E}">
        <p14:creationId xmlns:p14="http://schemas.microsoft.com/office/powerpoint/2010/main" val="3762909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2FA2B4-B15C-42D7-A16C-6BF018FD445B}"/>
              </a:ext>
            </a:extLst>
          </p:cNvPr>
          <p:cNvSpPr>
            <a:spLocks noGrp="1"/>
          </p:cNvSpPr>
          <p:nvPr>
            <p:ph type="title"/>
          </p:nvPr>
        </p:nvSpPr>
        <p:spPr>
          <a:xfrm>
            <a:off x="1150423" y="844719"/>
            <a:ext cx="9601196" cy="1303867"/>
          </a:xfrm>
        </p:spPr>
        <p:txBody>
          <a:bodyPr/>
          <a:lstStyle/>
          <a:p>
            <a:r>
              <a:rPr lang="tr-TR" b="1" i="0" dirty="0" err="1">
                <a:solidFill>
                  <a:srgbClr val="FF0000"/>
                </a:solidFill>
                <a:effectLst/>
                <a:latin typeface="+mn-lt"/>
              </a:rPr>
              <a:t>Purpose</a:t>
            </a:r>
            <a:r>
              <a:rPr lang="tr-TR" b="1" i="0" dirty="0">
                <a:solidFill>
                  <a:srgbClr val="FF0000"/>
                </a:solidFill>
                <a:effectLst/>
                <a:latin typeface="+mn-lt"/>
              </a:rPr>
              <a:t> of </a:t>
            </a:r>
            <a:r>
              <a:rPr lang="tr-TR" b="1" i="0" dirty="0" err="1">
                <a:solidFill>
                  <a:srgbClr val="FF0000"/>
                </a:solidFill>
                <a:effectLst/>
                <a:latin typeface="+mn-lt"/>
              </a:rPr>
              <a:t>the</a:t>
            </a:r>
            <a:r>
              <a:rPr lang="tr-TR" b="1" i="0" dirty="0">
                <a:solidFill>
                  <a:srgbClr val="FF0000"/>
                </a:solidFill>
                <a:effectLst/>
                <a:latin typeface="+mn-lt"/>
              </a:rPr>
              <a:t> Program</a:t>
            </a:r>
          </a:p>
        </p:txBody>
      </p:sp>
      <p:sp>
        <p:nvSpPr>
          <p:cNvPr id="3" name="İçerik Yer Tutucusu 2">
            <a:extLst>
              <a:ext uri="{FF2B5EF4-FFF2-40B4-BE49-F238E27FC236}">
                <a16:creationId xmlns:a16="http://schemas.microsoft.com/office/drawing/2014/main" id="{1D35D361-57E2-46F0-8A62-6CC90BE34801}"/>
              </a:ext>
            </a:extLst>
          </p:cNvPr>
          <p:cNvSpPr>
            <a:spLocks noGrp="1"/>
          </p:cNvSpPr>
          <p:nvPr>
            <p:ph idx="1"/>
          </p:nvPr>
        </p:nvSpPr>
        <p:spPr>
          <a:xfrm>
            <a:off x="1219199" y="2610473"/>
            <a:ext cx="9764647" cy="3409327"/>
          </a:xfrm>
        </p:spPr>
        <p:txBody>
          <a:bodyPr>
            <a:normAutofit fontScale="92500" lnSpcReduction="10000"/>
          </a:bodyPr>
          <a:lstStyle/>
          <a:p>
            <a:pPr marL="0" indent="0" algn="just">
              <a:buNone/>
            </a:pPr>
            <a:r>
              <a:rPr lang="en-US" dirty="0">
                <a:ea typeface="Calibri" panose="020F0502020204030204" pitchFamily="34" charset="0"/>
                <a:cs typeface="Arial" panose="020B0604020202020204" pitchFamily="34" charset="0"/>
              </a:rPr>
              <a:t>The Veterinary Zootechnics Master’s Program aims to educate experts </a:t>
            </a:r>
            <a:r>
              <a:rPr lang="tr-TR" dirty="0" err="1">
                <a:ea typeface="Calibri" panose="020F0502020204030204" pitchFamily="34" charset="0"/>
                <a:cs typeface="Arial" panose="020B0604020202020204" pitchFamily="34" charset="0"/>
              </a:rPr>
              <a:t>with</a:t>
            </a:r>
            <a:r>
              <a:rPr lang="tr-TR" dirty="0">
                <a:ea typeface="Calibri" panose="020F0502020204030204" pitchFamily="34" charset="0"/>
                <a:cs typeface="Arial" panose="020B0604020202020204" pitchFamily="34" charset="0"/>
              </a:rPr>
              <a:t> </a:t>
            </a:r>
            <a:r>
              <a:rPr lang="tr-TR" dirty="0" err="1">
                <a:ea typeface="Calibri" panose="020F0502020204030204" pitchFamily="34" charset="0"/>
                <a:cs typeface="Arial" panose="020B0604020202020204" pitchFamily="34" charset="0"/>
              </a:rPr>
              <a:t>advanced</a:t>
            </a:r>
            <a:r>
              <a:rPr lang="tr-TR" dirty="0">
                <a:ea typeface="Calibri" panose="020F0502020204030204" pitchFamily="34" charset="0"/>
                <a:cs typeface="Arial" panose="020B0604020202020204" pitchFamily="34" charset="0"/>
              </a:rPr>
              <a:t> </a:t>
            </a:r>
            <a:r>
              <a:rPr lang="tr-TR" dirty="0" err="1">
                <a:ea typeface="Calibri" panose="020F0502020204030204" pitchFamily="34" charset="0"/>
                <a:cs typeface="Arial" panose="020B0604020202020204" pitchFamily="34" charset="0"/>
              </a:rPr>
              <a:t>knowledge</a:t>
            </a:r>
            <a:r>
              <a:rPr lang="tr-TR" dirty="0">
                <a:ea typeface="Calibri" panose="020F0502020204030204" pitchFamily="34" charset="0"/>
                <a:cs typeface="Arial" panose="020B0604020202020204" pitchFamily="34" charset="0"/>
              </a:rPr>
              <a:t> </a:t>
            </a:r>
            <a:r>
              <a:rPr lang="tr-TR" dirty="0" err="1">
                <a:ea typeface="Calibri" panose="020F0502020204030204" pitchFamily="34" charset="0"/>
                <a:cs typeface="Arial" panose="020B0604020202020204" pitchFamily="34" charset="0"/>
              </a:rPr>
              <a:t>and</a:t>
            </a:r>
            <a:r>
              <a:rPr lang="tr-TR" dirty="0">
                <a:ea typeface="Calibri" panose="020F0502020204030204" pitchFamily="34" charset="0"/>
                <a:cs typeface="Arial" panose="020B0604020202020204" pitchFamily="34" charset="0"/>
              </a:rPr>
              <a:t> </a:t>
            </a:r>
            <a:r>
              <a:rPr lang="tr-TR" dirty="0" err="1">
                <a:ea typeface="Calibri" panose="020F0502020204030204" pitchFamily="34" charset="0"/>
                <a:cs typeface="Arial" panose="020B0604020202020204" pitchFamily="34" charset="0"/>
              </a:rPr>
              <a:t>skills</a:t>
            </a:r>
            <a:r>
              <a:rPr lang="tr-TR" dirty="0">
                <a:ea typeface="Calibri" panose="020F0502020204030204" pitchFamily="34" charset="0"/>
                <a:cs typeface="Arial" panose="020B0604020202020204" pitchFamily="34" charset="0"/>
              </a:rPr>
              <a:t> in </a:t>
            </a:r>
            <a:r>
              <a:rPr lang="en-US" dirty="0">
                <a:ea typeface="Calibri" panose="020F0502020204030204" pitchFamily="34" charset="0"/>
                <a:cs typeface="Arial" panose="020B0604020202020204" pitchFamily="34" charset="0"/>
              </a:rPr>
              <a:t>animal husbandry. The program targets a proficiency level where students can follow current </a:t>
            </a:r>
            <a:r>
              <a:rPr lang="en-US" dirty="0" err="1">
                <a:ea typeface="Calibri" panose="020F0502020204030204" pitchFamily="34" charset="0"/>
                <a:cs typeface="Arial" panose="020B0604020202020204" pitchFamily="34" charset="0"/>
              </a:rPr>
              <a:t>literatüre</a:t>
            </a:r>
            <a:r>
              <a:rPr lang="en-US" dirty="0">
                <a:ea typeface="Calibri" panose="020F0502020204030204" pitchFamily="34" charset="0"/>
                <a:cs typeface="Arial" panose="020B0604020202020204" pitchFamily="34" charset="0"/>
              </a:rPr>
              <a:t>, conduct scientific research processes, and interpret analyzed data according to scientific criteria.</a:t>
            </a:r>
            <a:r>
              <a:rPr lang="tr-TR" dirty="0">
                <a:ea typeface="Calibri" panose="020F0502020204030204" pitchFamily="34" charset="0"/>
                <a:cs typeface="Arial" panose="020B0604020202020204" pitchFamily="34" charset="0"/>
              </a:rPr>
              <a:t> </a:t>
            </a:r>
            <a:r>
              <a:rPr lang="en-US" dirty="0">
                <a:ea typeface="Calibri" panose="020F0502020204030204" pitchFamily="34" charset="0"/>
                <a:cs typeface="Arial" panose="020B0604020202020204" pitchFamily="34" charset="0"/>
              </a:rPr>
              <a:t>Within the scope of the program, students are supported in effectively planning practices for the care, nutrition, and management of livestock; utilizing methods that enhance animal welfare and reduce production losses; and implementing production technologies that improve product quality. Throughout this process, the objective is for students to acquire the knowledge and skills to develop superior genotypes in terms of high adaptation, resilience, and productivity by employing both traditional and biotechnological breeding methods</a:t>
            </a:r>
            <a:endParaRPr lang="tr-TR" dirty="0">
              <a:ea typeface="Calibri" panose="020F0502020204030204" pitchFamily="34" charset="0"/>
              <a:cs typeface="Arial" panose="020B0604020202020204" pitchFamily="34" charset="0"/>
            </a:endParaRPr>
          </a:p>
        </p:txBody>
      </p:sp>
      <p:pic>
        <p:nvPicPr>
          <p:cNvPr id="4" name="Resim 3">
            <a:extLst>
              <a:ext uri="{FF2B5EF4-FFF2-40B4-BE49-F238E27FC236}">
                <a16:creationId xmlns:a16="http://schemas.microsoft.com/office/drawing/2014/main" id="{F359D1EC-22B1-405D-8365-A25EB7171480}"/>
              </a:ext>
            </a:extLst>
          </p:cNvPr>
          <p:cNvPicPr>
            <a:picLocks noChangeAspect="1"/>
          </p:cNvPicPr>
          <p:nvPr/>
        </p:nvPicPr>
        <p:blipFill>
          <a:blip r:embed="rId3"/>
          <a:stretch>
            <a:fillRect/>
          </a:stretch>
        </p:blipFill>
        <p:spPr>
          <a:xfrm>
            <a:off x="704238" y="661552"/>
            <a:ext cx="1115299" cy="1118658"/>
          </a:xfrm>
          <a:prstGeom prst="rect">
            <a:avLst/>
          </a:prstGeom>
        </p:spPr>
      </p:pic>
      <p:pic>
        <p:nvPicPr>
          <p:cNvPr id="5" name="Resim 4">
            <a:extLst>
              <a:ext uri="{FF2B5EF4-FFF2-40B4-BE49-F238E27FC236}">
                <a16:creationId xmlns:a16="http://schemas.microsoft.com/office/drawing/2014/main" id="{122CE0F9-D15B-4C46-A0E5-37F654CDEDFF}"/>
              </a:ext>
            </a:extLst>
          </p:cNvPr>
          <p:cNvPicPr>
            <a:picLocks noChangeAspect="1"/>
          </p:cNvPicPr>
          <p:nvPr/>
        </p:nvPicPr>
        <p:blipFill>
          <a:blip r:embed="rId4"/>
          <a:stretch>
            <a:fillRect/>
          </a:stretch>
        </p:blipFill>
        <p:spPr>
          <a:xfrm>
            <a:off x="10513446" y="750480"/>
            <a:ext cx="940801" cy="940801"/>
          </a:xfrm>
          <a:prstGeom prst="rect">
            <a:avLst/>
          </a:prstGeom>
        </p:spPr>
      </p:pic>
    </p:spTree>
    <p:extLst>
      <p:ext uri="{BB962C8B-B14F-4D97-AF65-F5344CB8AC3E}">
        <p14:creationId xmlns:p14="http://schemas.microsoft.com/office/powerpoint/2010/main" val="3659964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2FA2B4-B15C-42D7-A16C-6BF018FD445B}"/>
              </a:ext>
            </a:extLst>
          </p:cNvPr>
          <p:cNvSpPr>
            <a:spLocks noGrp="1"/>
          </p:cNvSpPr>
          <p:nvPr>
            <p:ph type="title"/>
          </p:nvPr>
        </p:nvSpPr>
        <p:spPr>
          <a:xfrm>
            <a:off x="1150423" y="830205"/>
            <a:ext cx="9601196" cy="1303867"/>
          </a:xfrm>
        </p:spPr>
        <p:txBody>
          <a:bodyPr/>
          <a:lstStyle/>
          <a:p>
            <a:r>
              <a:rPr lang="tr-TR" b="1" i="0" dirty="0" err="1">
                <a:solidFill>
                  <a:srgbClr val="FF0000"/>
                </a:solidFill>
                <a:effectLst/>
                <a:latin typeface="+mn-lt"/>
              </a:rPr>
              <a:t>Purpose</a:t>
            </a:r>
            <a:r>
              <a:rPr lang="tr-TR" b="1" i="0" dirty="0">
                <a:solidFill>
                  <a:srgbClr val="FF0000"/>
                </a:solidFill>
                <a:effectLst/>
                <a:latin typeface="+mn-lt"/>
              </a:rPr>
              <a:t> of </a:t>
            </a:r>
            <a:r>
              <a:rPr lang="tr-TR" b="1" i="0" dirty="0" err="1">
                <a:solidFill>
                  <a:srgbClr val="FF0000"/>
                </a:solidFill>
                <a:effectLst/>
                <a:latin typeface="+mn-lt"/>
              </a:rPr>
              <a:t>the</a:t>
            </a:r>
            <a:r>
              <a:rPr lang="tr-TR" b="1" i="0" dirty="0">
                <a:solidFill>
                  <a:srgbClr val="FF0000"/>
                </a:solidFill>
                <a:effectLst/>
                <a:latin typeface="+mn-lt"/>
              </a:rPr>
              <a:t> Program</a:t>
            </a:r>
            <a:endParaRPr lang="tr-TR" b="1" dirty="0">
              <a:solidFill>
                <a:srgbClr val="FF0000"/>
              </a:solidFill>
              <a:latin typeface="+mn-lt"/>
              <a:cs typeface="Arial" panose="020B0604020202020204" pitchFamily="34" charset="0"/>
            </a:endParaRPr>
          </a:p>
        </p:txBody>
      </p:sp>
      <p:sp>
        <p:nvSpPr>
          <p:cNvPr id="3" name="İçerik Yer Tutucusu 2">
            <a:extLst>
              <a:ext uri="{FF2B5EF4-FFF2-40B4-BE49-F238E27FC236}">
                <a16:creationId xmlns:a16="http://schemas.microsoft.com/office/drawing/2014/main" id="{1D35D361-57E2-46F0-8A62-6CC90BE34801}"/>
              </a:ext>
            </a:extLst>
          </p:cNvPr>
          <p:cNvSpPr>
            <a:spLocks noGrp="1"/>
          </p:cNvSpPr>
          <p:nvPr>
            <p:ph idx="1"/>
          </p:nvPr>
        </p:nvSpPr>
        <p:spPr>
          <a:xfrm>
            <a:off x="1219199" y="2610473"/>
            <a:ext cx="9764647" cy="3409327"/>
          </a:xfrm>
        </p:spPr>
        <p:txBody>
          <a:bodyPr>
            <a:normAutofit lnSpcReduction="10000"/>
          </a:bodyPr>
          <a:lstStyle/>
          <a:p>
            <a:pPr marL="0" indent="0" algn="just">
              <a:buNone/>
            </a:pPr>
            <a:r>
              <a:rPr lang="en-US" sz="2400" dirty="0">
                <a:ea typeface="Calibri" panose="020F0502020204030204" pitchFamily="34" charset="0"/>
                <a:cs typeface="Arial" panose="020B0604020202020204" pitchFamily="34" charset="0"/>
              </a:rPr>
              <a:t>Furthermore, the program promotes the implementation of sustainable and environmentally compatible production models. In this context, defining organic and alternative production systems, developing eco-friendly practices to increase efficiency, and conducting economic evaluations of production are among its key objectives.</a:t>
            </a:r>
            <a:r>
              <a:rPr lang="tr-TR" sz="2400" dirty="0">
                <a:ea typeface="Calibri" panose="020F0502020204030204" pitchFamily="34" charset="0"/>
                <a:cs typeface="Arial" panose="020B0604020202020204" pitchFamily="34" charset="0"/>
              </a:rPr>
              <a:t> </a:t>
            </a:r>
            <a:r>
              <a:rPr lang="en-US" sz="2400" dirty="0">
                <a:ea typeface="Calibri" panose="020F0502020204030204" pitchFamily="34" charset="0"/>
                <a:cs typeface="Arial" panose="020B0604020202020204" pitchFamily="34" charset="0"/>
              </a:rPr>
              <a:t>In addition, the program aims to provide students with contemporary and future-oriented professional competencies in areas such as herd health management and production economics, biosecurity practices, and safe food production. Accordingly, the goal is to cultivate qualified graduates who are capable of making science-based decisions in the livestock sector, developing projects, and contributing to the formation of relevant policies.</a:t>
            </a:r>
            <a:endParaRPr lang="tr-TR" dirty="0">
              <a:ea typeface="Calibri" panose="020F0502020204030204" pitchFamily="34" charset="0"/>
              <a:cs typeface="Arial" panose="020B0604020202020204" pitchFamily="34" charset="0"/>
            </a:endParaRPr>
          </a:p>
        </p:txBody>
      </p:sp>
      <p:pic>
        <p:nvPicPr>
          <p:cNvPr id="4" name="Resim 3">
            <a:extLst>
              <a:ext uri="{FF2B5EF4-FFF2-40B4-BE49-F238E27FC236}">
                <a16:creationId xmlns:a16="http://schemas.microsoft.com/office/drawing/2014/main" id="{F359D1EC-22B1-405D-8365-A25EB7171480}"/>
              </a:ext>
            </a:extLst>
          </p:cNvPr>
          <p:cNvPicPr>
            <a:picLocks noChangeAspect="1"/>
          </p:cNvPicPr>
          <p:nvPr/>
        </p:nvPicPr>
        <p:blipFill>
          <a:blip r:embed="rId3"/>
          <a:stretch>
            <a:fillRect/>
          </a:stretch>
        </p:blipFill>
        <p:spPr>
          <a:xfrm>
            <a:off x="704238" y="661552"/>
            <a:ext cx="1115299" cy="1118658"/>
          </a:xfrm>
          <a:prstGeom prst="rect">
            <a:avLst/>
          </a:prstGeom>
        </p:spPr>
      </p:pic>
      <p:pic>
        <p:nvPicPr>
          <p:cNvPr id="5" name="Resim 4">
            <a:extLst>
              <a:ext uri="{FF2B5EF4-FFF2-40B4-BE49-F238E27FC236}">
                <a16:creationId xmlns:a16="http://schemas.microsoft.com/office/drawing/2014/main" id="{122CE0F9-D15B-4C46-A0E5-37F654CDEDFF}"/>
              </a:ext>
            </a:extLst>
          </p:cNvPr>
          <p:cNvPicPr>
            <a:picLocks noChangeAspect="1"/>
          </p:cNvPicPr>
          <p:nvPr/>
        </p:nvPicPr>
        <p:blipFill>
          <a:blip r:embed="rId4"/>
          <a:stretch>
            <a:fillRect/>
          </a:stretch>
        </p:blipFill>
        <p:spPr>
          <a:xfrm>
            <a:off x="10513446" y="750480"/>
            <a:ext cx="940801" cy="940801"/>
          </a:xfrm>
          <a:prstGeom prst="rect">
            <a:avLst/>
          </a:prstGeom>
        </p:spPr>
      </p:pic>
    </p:spTree>
    <p:extLst>
      <p:ext uri="{BB962C8B-B14F-4D97-AF65-F5344CB8AC3E}">
        <p14:creationId xmlns:p14="http://schemas.microsoft.com/office/powerpoint/2010/main" val="1641946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05F3570-FC84-477E-A0AE-7E2E0A948F0F}"/>
              </a:ext>
            </a:extLst>
          </p:cNvPr>
          <p:cNvSpPr>
            <a:spLocks noGrp="1"/>
          </p:cNvSpPr>
          <p:nvPr>
            <p:ph type="title"/>
          </p:nvPr>
        </p:nvSpPr>
        <p:spPr/>
        <p:txBody>
          <a:bodyPr/>
          <a:lstStyle/>
          <a:p>
            <a:r>
              <a:rPr lang="tr-TR" b="1" i="0" dirty="0">
                <a:solidFill>
                  <a:srgbClr val="FF0000"/>
                </a:solidFill>
                <a:effectLst/>
                <a:latin typeface="+mn-lt"/>
              </a:rPr>
              <a:t>Program Learning </a:t>
            </a:r>
            <a:r>
              <a:rPr lang="tr-TR" b="1" i="0" dirty="0" err="1">
                <a:solidFill>
                  <a:srgbClr val="FF0000"/>
                </a:solidFill>
                <a:effectLst/>
                <a:latin typeface="+mn-lt"/>
              </a:rPr>
              <a:t>Outcomes</a:t>
            </a:r>
            <a:r>
              <a:rPr lang="tr-TR" b="1" i="0" dirty="0">
                <a:solidFill>
                  <a:srgbClr val="FF0000"/>
                </a:solidFill>
                <a:effectLst/>
                <a:latin typeface="+mn-lt"/>
              </a:rPr>
              <a:t> - 1</a:t>
            </a:r>
          </a:p>
        </p:txBody>
      </p:sp>
      <p:sp>
        <p:nvSpPr>
          <p:cNvPr id="3" name="İçerik Yer Tutucusu 2">
            <a:extLst>
              <a:ext uri="{FF2B5EF4-FFF2-40B4-BE49-F238E27FC236}">
                <a16:creationId xmlns:a16="http://schemas.microsoft.com/office/drawing/2014/main" id="{C797A601-4259-4AAA-AA9C-9817A20FF3EB}"/>
              </a:ext>
            </a:extLst>
          </p:cNvPr>
          <p:cNvSpPr>
            <a:spLocks noGrp="1"/>
          </p:cNvSpPr>
          <p:nvPr>
            <p:ph idx="1"/>
          </p:nvPr>
        </p:nvSpPr>
        <p:spPr>
          <a:xfrm>
            <a:off x="1295402" y="2239167"/>
            <a:ext cx="9601196" cy="3843867"/>
          </a:xfrm>
          <a:solidFill>
            <a:schemeClr val="bg1"/>
          </a:solidFill>
        </p:spPr>
        <p:txBody>
          <a:bodyPr anchor="ctr">
            <a:noAutofit/>
          </a:bodyPr>
          <a:lstStyle/>
          <a:p>
            <a:pPr marL="457200" indent="-457200" algn="just">
              <a:spcBef>
                <a:spcPts val="400"/>
              </a:spcBef>
              <a:spcAft>
                <a:spcPts val="400"/>
              </a:spcAft>
              <a:buClr>
                <a:srgbClr val="FF0000"/>
              </a:buClr>
              <a:buSzPct val="100000"/>
              <a:buFont typeface="+mj-lt"/>
              <a:buAutoNum type="arabicPeriod"/>
            </a:pPr>
            <a:r>
              <a:rPr lang="en-US" dirty="0"/>
              <a:t>Possesses advanced knowledge in the field of Zootechnics and evaluates the morphological, physiological, and production traits of different animal species</a:t>
            </a:r>
            <a:endParaRPr lang="tr-TR" dirty="0"/>
          </a:p>
          <a:p>
            <a:pPr marL="457200" indent="-457200" algn="just">
              <a:spcBef>
                <a:spcPts val="400"/>
              </a:spcBef>
              <a:spcAft>
                <a:spcPts val="400"/>
              </a:spcAft>
              <a:buClr>
                <a:srgbClr val="FF0000"/>
              </a:buClr>
              <a:buSzPct val="100000"/>
              <a:buFont typeface="+mj-lt"/>
              <a:buAutoNum type="arabicPeriod"/>
            </a:pPr>
            <a:r>
              <a:rPr lang="en-US" dirty="0"/>
              <a:t>Applies modern animal breeding, genetic improvement techniques, and sustainable production systems</a:t>
            </a:r>
            <a:r>
              <a:rPr lang="tr-TR" dirty="0"/>
              <a:t>.</a:t>
            </a:r>
          </a:p>
          <a:p>
            <a:pPr marL="457200" indent="-457200" algn="just">
              <a:spcBef>
                <a:spcPts val="400"/>
              </a:spcBef>
              <a:spcAft>
                <a:spcPts val="400"/>
              </a:spcAft>
              <a:buClr>
                <a:srgbClr val="FF0000"/>
              </a:buClr>
              <a:buSzPct val="100000"/>
              <a:buFont typeface="+mj-lt"/>
              <a:buAutoNum type="arabicPeriod"/>
            </a:pPr>
            <a:r>
              <a:rPr lang="en-US" dirty="0"/>
              <a:t>Plans and implements herd management, feeding, and husbandry practices, and develops strategies to enhance productivity.</a:t>
            </a:r>
            <a:endParaRPr lang="tr-TR" dirty="0"/>
          </a:p>
        </p:txBody>
      </p:sp>
      <p:pic>
        <p:nvPicPr>
          <p:cNvPr id="4" name="Resim 3">
            <a:extLst>
              <a:ext uri="{FF2B5EF4-FFF2-40B4-BE49-F238E27FC236}">
                <a16:creationId xmlns:a16="http://schemas.microsoft.com/office/drawing/2014/main" id="{164129F8-EF04-4853-A0FF-D7BA570E0E7D}"/>
              </a:ext>
            </a:extLst>
          </p:cNvPr>
          <p:cNvPicPr>
            <a:picLocks noChangeAspect="1"/>
          </p:cNvPicPr>
          <p:nvPr/>
        </p:nvPicPr>
        <p:blipFill>
          <a:blip r:embed="rId2"/>
          <a:stretch>
            <a:fillRect/>
          </a:stretch>
        </p:blipFill>
        <p:spPr>
          <a:xfrm>
            <a:off x="856638" y="968927"/>
            <a:ext cx="1115299" cy="1118658"/>
          </a:xfrm>
          <a:prstGeom prst="rect">
            <a:avLst/>
          </a:prstGeom>
        </p:spPr>
      </p:pic>
      <p:pic>
        <p:nvPicPr>
          <p:cNvPr id="5" name="Resim 4">
            <a:extLst>
              <a:ext uri="{FF2B5EF4-FFF2-40B4-BE49-F238E27FC236}">
                <a16:creationId xmlns:a16="http://schemas.microsoft.com/office/drawing/2014/main" id="{A7707FF1-F743-458F-AA0A-26FE4264B4A2}"/>
              </a:ext>
            </a:extLst>
          </p:cNvPr>
          <p:cNvPicPr>
            <a:picLocks noChangeAspect="1"/>
          </p:cNvPicPr>
          <p:nvPr/>
        </p:nvPicPr>
        <p:blipFill>
          <a:blip r:embed="rId3"/>
          <a:stretch>
            <a:fillRect/>
          </a:stretch>
        </p:blipFill>
        <p:spPr>
          <a:xfrm>
            <a:off x="10394561" y="968927"/>
            <a:ext cx="940801" cy="940801"/>
          </a:xfrm>
          <a:prstGeom prst="rect">
            <a:avLst/>
          </a:prstGeom>
        </p:spPr>
      </p:pic>
    </p:spTree>
    <p:extLst>
      <p:ext uri="{BB962C8B-B14F-4D97-AF65-F5344CB8AC3E}">
        <p14:creationId xmlns:p14="http://schemas.microsoft.com/office/powerpoint/2010/main" val="3086227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BBDD323-C422-4E33-850A-64830BADDE93}"/>
              </a:ext>
            </a:extLst>
          </p:cNvPr>
          <p:cNvSpPr>
            <a:spLocks noGrp="1"/>
          </p:cNvSpPr>
          <p:nvPr>
            <p:ph type="title"/>
          </p:nvPr>
        </p:nvSpPr>
        <p:spPr>
          <a:xfrm>
            <a:off x="1339025" y="1004656"/>
            <a:ext cx="9601196" cy="940801"/>
          </a:xfrm>
        </p:spPr>
        <p:txBody>
          <a:bodyPr/>
          <a:lstStyle/>
          <a:p>
            <a:r>
              <a:rPr lang="tr-TR" b="1" i="0" dirty="0">
                <a:solidFill>
                  <a:srgbClr val="FF0000"/>
                </a:solidFill>
                <a:effectLst/>
                <a:latin typeface="+mn-lt"/>
              </a:rPr>
              <a:t>Program Learning </a:t>
            </a:r>
            <a:r>
              <a:rPr lang="tr-TR" b="1" i="0" dirty="0" err="1">
                <a:solidFill>
                  <a:srgbClr val="FF0000"/>
                </a:solidFill>
                <a:effectLst/>
                <a:latin typeface="+mn-lt"/>
              </a:rPr>
              <a:t>Outcomes</a:t>
            </a:r>
            <a:r>
              <a:rPr lang="tr-TR" b="1" i="0" dirty="0">
                <a:solidFill>
                  <a:srgbClr val="FF0000"/>
                </a:solidFill>
                <a:effectLst/>
                <a:latin typeface="+mn-lt"/>
              </a:rPr>
              <a:t> - 2</a:t>
            </a:r>
            <a:endParaRPr lang="tr-TR" b="1" dirty="0">
              <a:solidFill>
                <a:srgbClr val="FF0000"/>
              </a:solidFill>
            </a:endParaRPr>
          </a:p>
        </p:txBody>
      </p:sp>
      <p:sp>
        <p:nvSpPr>
          <p:cNvPr id="3" name="İçerik Yer Tutucusu 2">
            <a:extLst>
              <a:ext uri="{FF2B5EF4-FFF2-40B4-BE49-F238E27FC236}">
                <a16:creationId xmlns:a16="http://schemas.microsoft.com/office/drawing/2014/main" id="{8DEBA3B2-C6A3-4569-9877-57D3E2CA0200}"/>
              </a:ext>
            </a:extLst>
          </p:cNvPr>
          <p:cNvSpPr>
            <a:spLocks noGrp="1"/>
          </p:cNvSpPr>
          <p:nvPr>
            <p:ph idx="1"/>
          </p:nvPr>
        </p:nvSpPr>
        <p:spPr>
          <a:xfrm>
            <a:off x="1295401" y="2270759"/>
            <a:ext cx="9921239" cy="3915237"/>
          </a:xfrm>
          <a:solidFill>
            <a:schemeClr val="bg1"/>
          </a:solidFill>
        </p:spPr>
        <p:txBody>
          <a:bodyPr anchor="ctr">
            <a:noAutofit/>
          </a:bodyPr>
          <a:lstStyle/>
          <a:p>
            <a:pPr marL="342900" indent="-342900" algn="just">
              <a:spcBef>
                <a:spcPts val="400"/>
              </a:spcBef>
              <a:spcAft>
                <a:spcPts val="400"/>
              </a:spcAft>
              <a:buClr>
                <a:srgbClr val="FF0000"/>
              </a:buClr>
              <a:buSzPct val="100000"/>
              <a:buAutoNum type="arabicPeriod" startAt="4"/>
            </a:pPr>
            <a:r>
              <a:rPr lang="en-US" dirty="0"/>
              <a:t>Conducts independent research and carries out processes of data collection, statistical analysis, and scientific interpretation.</a:t>
            </a:r>
            <a:endParaRPr lang="tr-TR" dirty="0"/>
          </a:p>
          <a:p>
            <a:pPr marL="342900" indent="-342900" algn="just">
              <a:spcBef>
                <a:spcPts val="400"/>
              </a:spcBef>
              <a:spcAft>
                <a:spcPts val="400"/>
              </a:spcAft>
              <a:buClr>
                <a:srgbClr val="FF0000"/>
              </a:buClr>
              <a:buSzPct val="100000"/>
              <a:buAutoNum type="arabicPeriod" startAt="4"/>
            </a:pPr>
            <a:r>
              <a:rPr lang="en-US" dirty="0"/>
              <a:t>Upholds animal welfare and biosecurity principles, adopting scientific, ethical, and sustainable practices.</a:t>
            </a:r>
            <a:endParaRPr lang="tr-TR" dirty="0"/>
          </a:p>
          <a:p>
            <a:pPr marL="342900" indent="-342900" algn="just">
              <a:spcBef>
                <a:spcPts val="400"/>
              </a:spcBef>
              <a:spcAft>
                <a:spcPts val="400"/>
              </a:spcAft>
              <a:buClr>
                <a:srgbClr val="FF0000"/>
              </a:buClr>
              <a:buSzPct val="100000"/>
              <a:buAutoNum type="arabicPeriod" startAt="4"/>
            </a:pPr>
            <a:r>
              <a:rPr lang="en-US" dirty="0"/>
              <a:t>Communicates research findings effectively and contributes to interdisciplinary projects and the development of livestock-related policies.</a:t>
            </a:r>
            <a:endParaRPr lang="tr-TR" dirty="0"/>
          </a:p>
        </p:txBody>
      </p:sp>
      <p:pic>
        <p:nvPicPr>
          <p:cNvPr id="4" name="Resim 3">
            <a:extLst>
              <a:ext uri="{FF2B5EF4-FFF2-40B4-BE49-F238E27FC236}">
                <a16:creationId xmlns:a16="http://schemas.microsoft.com/office/drawing/2014/main" id="{E95301EA-E3AF-4BC0-B8D6-231D960BF53E}"/>
              </a:ext>
            </a:extLst>
          </p:cNvPr>
          <p:cNvPicPr>
            <a:picLocks noChangeAspect="1"/>
          </p:cNvPicPr>
          <p:nvPr/>
        </p:nvPicPr>
        <p:blipFill>
          <a:blip r:embed="rId2"/>
          <a:stretch>
            <a:fillRect/>
          </a:stretch>
        </p:blipFill>
        <p:spPr>
          <a:xfrm>
            <a:off x="737751" y="679355"/>
            <a:ext cx="1115299" cy="1118658"/>
          </a:xfrm>
          <a:prstGeom prst="rect">
            <a:avLst/>
          </a:prstGeom>
        </p:spPr>
      </p:pic>
      <p:pic>
        <p:nvPicPr>
          <p:cNvPr id="5" name="Resim 4">
            <a:extLst>
              <a:ext uri="{FF2B5EF4-FFF2-40B4-BE49-F238E27FC236}">
                <a16:creationId xmlns:a16="http://schemas.microsoft.com/office/drawing/2014/main" id="{94F2FB70-43C2-4A28-A28A-C5690009CFCE}"/>
              </a:ext>
            </a:extLst>
          </p:cNvPr>
          <p:cNvPicPr>
            <a:picLocks noChangeAspect="1"/>
          </p:cNvPicPr>
          <p:nvPr/>
        </p:nvPicPr>
        <p:blipFill>
          <a:blip r:embed="rId3"/>
          <a:stretch>
            <a:fillRect/>
          </a:stretch>
        </p:blipFill>
        <p:spPr>
          <a:xfrm>
            <a:off x="10426196" y="679355"/>
            <a:ext cx="940801" cy="940801"/>
          </a:xfrm>
          <a:prstGeom prst="rect">
            <a:avLst/>
          </a:prstGeom>
        </p:spPr>
      </p:pic>
    </p:spTree>
    <p:extLst>
      <p:ext uri="{BB962C8B-B14F-4D97-AF65-F5344CB8AC3E}">
        <p14:creationId xmlns:p14="http://schemas.microsoft.com/office/powerpoint/2010/main" val="1364651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A30CB24-F989-4985-8252-4995387D3D74}"/>
              </a:ext>
            </a:extLst>
          </p:cNvPr>
          <p:cNvSpPr>
            <a:spLocks noGrp="1"/>
          </p:cNvSpPr>
          <p:nvPr>
            <p:ph type="title"/>
          </p:nvPr>
        </p:nvSpPr>
        <p:spPr>
          <a:xfrm>
            <a:off x="1971937" y="632209"/>
            <a:ext cx="8137237" cy="1792095"/>
          </a:xfrm>
        </p:spPr>
        <p:txBody>
          <a:bodyPr>
            <a:noAutofit/>
          </a:bodyPr>
          <a:lstStyle/>
          <a:p>
            <a:pPr>
              <a:spcBef>
                <a:spcPts val="600"/>
              </a:spcBef>
            </a:pPr>
            <a:r>
              <a:rPr lang="tr-TR" sz="3200" b="1" dirty="0" err="1">
                <a:solidFill>
                  <a:srgbClr val="FF0000"/>
                </a:solidFill>
                <a:latin typeface="+mn-lt"/>
                <a:cs typeface="Arial" panose="020B0604020202020204" pitchFamily="34" charset="0"/>
              </a:rPr>
              <a:t>Veterinary</a:t>
            </a:r>
            <a:r>
              <a:rPr lang="tr-TR" sz="3200" b="1" dirty="0">
                <a:solidFill>
                  <a:srgbClr val="FF0000"/>
                </a:solidFill>
                <a:latin typeface="+mn-lt"/>
                <a:cs typeface="Arial" panose="020B0604020202020204" pitchFamily="34" charset="0"/>
              </a:rPr>
              <a:t> </a:t>
            </a:r>
            <a:r>
              <a:rPr lang="tr-TR" sz="3200" b="1" dirty="0" err="1">
                <a:solidFill>
                  <a:srgbClr val="FF0000"/>
                </a:solidFill>
                <a:latin typeface="+mn-lt"/>
                <a:cs typeface="Arial" panose="020B0604020202020204" pitchFamily="34" charset="0"/>
              </a:rPr>
              <a:t>Zootechnics</a:t>
            </a:r>
            <a:br>
              <a:rPr lang="tr-TR" sz="3200" b="1" dirty="0">
                <a:solidFill>
                  <a:srgbClr val="FF0000"/>
                </a:solidFill>
                <a:latin typeface="+mn-lt"/>
              </a:rPr>
            </a:br>
            <a:r>
              <a:rPr lang="tr-TR" sz="3200" b="1" dirty="0" err="1">
                <a:solidFill>
                  <a:srgbClr val="FF0000"/>
                </a:solidFill>
                <a:latin typeface="+mn-lt"/>
              </a:rPr>
              <a:t>Master’s</a:t>
            </a:r>
            <a:r>
              <a:rPr lang="tr-TR" sz="3200" b="1" dirty="0">
                <a:solidFill>
                  <a:srgbClr val="FF0000"/>
                </a:solidFill>
                <a:latin typeface="+mn-lt"/>
              </a:rPr>
              <a:t> Program</a:t>
            </a:r>
            <a:br>
              <a:rPr lang="tr-TR" sz="3200" b="1" dirty="0">
                <a:solidFill>
                  <a:srgbClr val="FF0000"/>
                </a:solidFill>
                <a:latin typeface="+mn-lt"/>
              </a:rPr>
            </a:br>
            <a:r>
              <a:rPr lang="tr-TR" sz="3200" b="1" dirty="0" err="1">
                <a:solidFill>
                  <a:srgbClr val="FF0000"/>
                </a:solidFill>
                <a:latin typeface="+mn-lt"/>
              </a:rPr>
              <a:t>Teaching</a:t>
            </a:r>
            <a:r>
              <a:rPr lang="tr-TR" sz="3200" b="1" dirty="0">
                <a:solidFill>
                  <a:srgbClr val="FF0000"/>
                </a:solidFill>
                <a:latin typeface="+mn-lt"/>
              </a:rPr>
              <a:t> </a:t>
            </a:r>
            <a:r>
              <a:rPr lang="tr-TR" sz="3200" b="1" dirty="0" err="1">
                <a:solidFill>
                  <a:srgbClr val="FF0000"/>
                </a:solidFill>
                <a:latin typeface="+mn-lt"/>
              </a:rPr>
              <a:t>Staff</a:t>
            </a:r>
            <a:endParaRPr lang="tr-TR" sz="3200" b="1" dirty="0">
              <a:solidFill>
                <a:srgbClr val="FF0000"/>
              </a:solidFill>
              <a:latin typeface="+mn-lt"/>
            </a:endParaRPr>
          </a:p>
        </p:txBody>
      </p:sp>
      <p:sp>
        <p:nvSpPr>
          <p:cNvPr id="3" name="İçerik Yer Tutucusu 2">
            <a:extLst>
              <a:ext uri="{FF2B5EF4-FFF2-40B4-BE49-F238E27FC236}">
                <a16:creationId xmlns:a16="http://schemas.microsoft.com/office/drawing/2014/main" id="{8B0899FB-A635-47F6-B58F-2AD6223ABD9E}"/>
              </a:ext>
            </a:extLst>
          </p:cNvPr>
          <p:cNvSpPr>
            <a:spLocks noGrp="1"/>
          </p:cNvSpPr>
          <p:nvPr>
            <p:ph idx="1"/>
          </p:nvPr>
        </p:nvSpPr>
        <p:spPr>
          <a:xfrm>
            <a:off x="1668112" y="2636983"/>
            <a:ext cx="9485746" cy="2475719"/>
          </a:xfrm>
          <a:noFill/>
        </p:spPr>
        <p:txBody>
          <a:bodyPr>
            <a:normAutofit/>
          </a:bodyPr>
          <a:lstStyle/>
          <a:p>
            <a:pPr marL="0" indent="0">
              <a:buNone/>
            </a:pPr>
            <a:r>
              <a:rPr lang="tr-TR" dirty="0"/>
              <a:t>Prof. Dr. Mehmet </a:t>
            </a:r>
            <a:r>
              <a:rPr lang="tr-TR"/>
              <a:t>Ali Bal</a:t>
            </a:r>
            <a:endParaRPr lang="tr-TR" dirty="0"/>
          </a:p>
          <a:p>
            <a:pPr marL="0" indent="0">
              <a:buNone/>
            </a:pPr>
            <a:r>
              <a:rPr lang="tr-TR" dirty="0" err="1"/>
              <a:t>Assoc</a:t>
            </a:r>
            <a:r>
              <a:rPr lang="tr-TR" dirty="0"/>
              <a:t>. Prof. Dr. Uğur Özentürk</a:t>
            </a:r>
          </a:p>
          <a:p>
            <a:pPr marL="0" indent="0">
              <a:buNone/>
            </a:pPr>
            <a:r>
              <a:rPr lang="tr-TR" dirty="0" err="1"/>
              <a:t>Assoc</a:t>
            </a:r>
            <a:r>
              <a:rPr lang="tr-TR" dirty="0"/>
              <a:t>. Prof. Dr. Nuray Gamze Bozdağ</a:t>
            </a:r>
          </a:p>
          <a:p>
            <a:pPr marL="0" indent="0">
              <a:buNone/>
            </a:pPr>
            <a:r>
              <a:rPr lang="tr-TR" dirty="0" err="1"/>
              <a:t>Asst</a:t>
            </a:r>
            <a:r>
              <a:rPr lang="tr-TR" dirty="0"/>
              <a:t>. Prof. Dr. Serdar Güler</a:t>
            </a:r>
          </a:p>
          <a:p>
            <a:endParaRPr lang="tr-TR" dirty="0"/>
          </a:p>
        </p:txBody>
      </p:sp>
      <p:pic>
        <p:nvPicPr>
          <p:cNvPr id="4" name="Resim 3">
            <a:extLst>
              <a:ext uri="{FF2B5EF4-FFF2-40B4-BE49-F238E27FC236}">
                <a16:creationId xmlns:a16="http://schemas.microsoft.com/office/drawing/2014/main" id="{1714055D-0C96-46E6-A5AB-C0D3506814BB}"/>
              </a:ext>
            </a:extLst>
          </p:cNvPr>
          <p:cNvPicPr>
            <a:picLocks noChangeAspect="1"/>
          </p:cNvPicPr>
          <p:nvPr/>
        </p:nvPicPr>
        <p:blipFill>
          <a:blip r:embed="rId2"/>
          <a:stretch>
            <a:fillRect/>
          </a:stretch>
        </p:blipFill>
        <p:spPr>
          <a:xfrm>
            <a:off x="856638" y="968927"/>
            <a:ext cx="1115299" cy="1118658"/>
          </a:xfrm>
          <a:prstGeom prst="rect">
            <a:avLst/>
          </a:prstGeom>
        </p:spPr>
      </p:pic>
      <p:pic>
        <p:nvPicPr>
          <p:cNvPr id="5" name="Resim 4">
            <a:extLst>
              <a:ext uri="{FF2B5EF4-FFF2-40B4-BE49-F238E27FC236}">
                <a16:creationId xmlns:a16="http://schemas.microsoft.com/office/drawing/2014/main" id="{CC62BE4D-2D95-439D-8BA5-AC5F2195F022}"/>
              </a:ext>
            </a:extLst>
          </p:cNvPr>
          <p:cNvPicPr>
            <a:picLocks noChangeAspect="1"/>
          </p:cNvPicPr>
          <p:nvPr/>
        </p:nvPicPr>
        <p:blipFill>
          <a:blip r:embed="rId3"/>
          <a:stretch>
            <a:fillRect/>
          </a:stretch>
        </p:blipFill>
        <p:spPr>
          <a:xfrm>
            <a:off x="10394561" y="968927"/>
            <a:ext cx="940801" cy="940801"/>
          </a:xfrm>
          <a:prstGeom prst="rect">
            <a:avLst/>
          </a:prstGeom>
        </p:spPr>
      </p:pic>
    </p:spTree>
    <p:extLst>
      <p:ext uri="{BB962C8B-B14F-4D97-AF65-F5344CB8AC3E}">
        <p14:creationId xmlns:p14="http://schemas.microsoft.com/office/powerpoint/2010/main" val="3451768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61F375B-D385-4F11-9196-8EA4CB94CDDC}"/>
              </a:ext>
            </a:extLst>
          </p:cNvPr>
          <p:cNvSpPr>
            <a:spLocks noGrp="1"/>
          </p:cNvSpPr>
          <p:nvPr>
            <p:ph type="title"/>
          </p:nvPr>
        </p:nvSpPr>
        <p:spPr>
          <a:xfrm>
            <a:off x="2305204" y="1175657"/>
            <a:ext cx="7446447" cy="1111141"/>
          </a:xfrm>
        </p:spPr>
        <p:txBody>
          <a:bodyPr>
            <a:noAutofit/>
          </a:bodyPr>
          <a:lstStyle/>
          <a:p>
            <a:r>
              <a:rPr lang="tr-TR" sz="3600" b="1" dirty="0" err="1">
                <a:solidFill>
                  <a:srgbClr val="FF0000"/>
                </a:solidFill>
                <a:latin typeface="+mn-lt"/>
                <a:cs typeface="Arial" panose="020B0604020202020204" pitchFamily="34" charset="0"/>
              </a:rPr>
              <a:t>Veterinary</a:t>
            </a:r>
            <a:r>
              <a:rPr lang="tr-TR" sz="3600" b="1" dirty="0">
                <a:solidFill>
                  <a:srgbClr val="FF0000"/>
                </a:solidFill>
                <a:latin typeface="+mn-lt"/>
                <a:cs typeface="Arial" panose="020B0604020202020204" pitchFamily="34" charset="0"/>
              </a:rPr>
              <a:t> </a:t>
            </a:r>
            <a:r>
              <a:rPr lang="tr-TR" sz="3600" b="1" dirty="0" err="1">
                <a:solidFill>
                  <a:srgbClr val="FF0000"/>
                </a:solidFill>
                <a:latin typeface="+mn-lt"/>
                <a:cs typeface="Arial" panose="020B0604020202020204" pitchFamily="34" charset="0"/>
              </a:rPr>
              <a:t>Zootechnics</a:t>
            </a:r>
            <a:br>
              <a:rPr lang="tr-TR" sz="3600" b="1" dirty="0">
                <a:solidFill>
                  <a:srgbClr val="FF0000"/>
                </a:solidFill>
                <a:latin typeface="+mn-lt"/>
              </a:rPr>
            </a:br>
            <a:r>
              <a:rPr lang="tr-TR" sz="3600" b="1" dirty="0" err="1">
                <a:solidFill>
                  <a:srgbClr val="FF0000"/>
                </a:solidFill>
                <a:latin typeface="+mn-lt"/>
              </a:rPr>
              <a:t>Master’s</a:t>
            </a:r>
            <a:r>
              <a:rPr lang="tr-TR" sz="3600" b="1" dirty="0">
                <a:solidFill>
                  <a:srgbClr val="FF0000"/>
                </a:solidFill>
                <a:latin typeface="+mn-lt"/>
              </a:rPr>
              <a:t> Program</a:t>
            </a:r>
            <a:br>
              <a:rPr lang="tr-TR" sz="2800" b="1" dirty="0">
                <a:solidFill>
                  <a:srgbClr val="FF0000"/>
                </a:solidFill>
                <a:latin typeface="+mn-lt"/>
              </a:rPr>
            </a:br>
            <a:endParaRPr lang="tr-TR" sz="2800" b="1" dirty="0">
              <a:solidFill>
                <a:srgbClr val="FF0000"/>
              </a:solidFill>
            </a:endParaRPr>
          </a:p>
        </p:txBody>
      </p:sp>
      <p:sp>
        <p:nvSpPr>
          <p:cNvPr id="3" name="İçerik Yer Tutucusu 2">
            <a:extLst>
              <a:ext uri="{FF2B5EF4-FFF2-40B4-BE49-F238E27FC236}">
                <a16:creationId xmlns:a16="http://schemas.microsoft.com/office/drawing/2014/main" id="{EAB094DE-B410-4F4A-B5B1-939E86264CD2}"/>
              </a:ext>
            </a:extLst>
          </p:cNvPr>
          <p:cNvSpPr>
            <a:spLocks noGrp="1"/>
          </p:cNvSpPr>
          <p:nvPr>
            <p:ph idx="1"/>
          </p:nvPr>
        </p:nvSpPr>
        <p:spPr>
          <a:xfrm>
            <a:off x="2706255" y="2763980"/>
            <a:ext cx="5975927" cy="2747963"/>
          </a:xfrm>
        </p:spPr>
        <p:txBody>
          <a:bodyPr>
            <a:normAutofit/>
          </a:bodyPr>
          <a:lstStyle/>
          <a:p>
            <a:pPr marL="0" indent="0" algn="ctr">
              <a:buNone/>
            </a:pPr>
            <a:r>
              <a:rPr lang="tr-TR" dirty="0" err="1"/>
              <a:t>Contact</a:t>
            </a:r>
            <a:r>
              <a:rPr lang="tr-TR" dirty="0"/>
              <a:t> Information</a:t>
            </a:r>
          </a:p>
          <a:p>
            <a:pPr marL="0" indent="0" algn="ctr">
              <a:buNone/>
            </a:pPr>
            <a:r>
              <a:rPr lang="tr-TR" dirty="0" err="1"/>
              <a:t>Head</a:t>
            </a:r>
            <a:r>
              <a:rPr lang="tr-TR" dirty="0"/>
              <a:t> of </a:t>
            </a:r>
            <a:r>
              <a:rPr lang="tr-TR" dirty="0" err="1"/>
              <a:t>Department</a:t>
            </a:r>
            <a:endParaRPr lang="tr-TR" dirty="0"/>
          </a:p>
          <a:p>
            <a:pPr marL="0" indent="0" algn="ctr">
              <a:buNone/>
            </a:pPr>
            <a:r>
              <a:rPr lang="tr-TR" dirty="0" err="1"/>
              <a:t>Assoc</a:t>
            </a:r>
            <a:r>
              <a:rPr lang="tr-TR" dirty="0"/>
              <a:t>. Prof. Dr. Uğur Özentürk </a:t>
            </a:r>
          </a:p>
          <a:p>
            <a:pPr marL="0" indent="0" algn="ctr">
              <a:buNone/>
            </a:pPr>
            <a:r>
              <a:rPr lang="tr-TR" sz="2000" dirty="0"/>
              <a:t>E-mail: ugur.ozenturk@deu.edu.tr</a:t>
            </a:r>
          </a:p>
          <a:p>
            <a:pPr marL="0" indent="0">
              <a:buNone/>
            </a:pPr>
            <a:endParaRPr lang="tr-TR" dirty="0"/>
          </a:p>
          <a:p>
            <a:endParaRPr lang="tr-TR" dirty="0"/>
          </a:p>
        </p:txBody>
      </p:sp>
      <p:pic>
        <p:nvPicPr>
          <p:cNvPr id="4" name="Resim 3">
            <a:extLst>
              <a:ext uri="{FF2B5EF4-FFF2-40B4-BE49-F238E27FC236}">
                <a16:creationId xmlns:a16="http://schemas.microsoft.com/office/drawing/2014/main" id="{20085FE3-B843-4CDA-B8D4-3ACC41513888}"/>
              </a:ext>
            </a:extLst>
          </p:cNvPr>
          <p:cNvPicPr>
            <a:picLocks noChangeAspect="1"/>
          </p:cNvPicPr>
          <p:nvPr/>
        </p:nvPicPr>
        <p:blipFill>
          <a:blip r:embed="rId2"/>
          <a:stretch>
            <a:fillRect/>
          </a:stretch>
        </p:blipFill>
        <p:spPr>
          <a:xfrm>
            <a:off x="704265" y="681037"/>
            <a:ext cx="1600939" cy="1605761"/>
          </a:xfrm>
          <a:prstGeom prst="rect">
            <a:avLst/>
          </a:prstGeom>
        </p:spPr>
      </p:pic>
      <p:pic>
        <p:nvPicPr>
          <p:cNvPr id="5" name="Resim 4">
            <a:extLst>
              <a:ext uri="{FF2B5EF4-FFF2-40B4-BE49-F238E27FC236}">
                <a16:creationId xmlns:a16="http://schemas.microsoft.com/office/drawing/2014/main" id="{64DDBC2F-3B2B-43DF-87E5-BDDAAB5D018E}"/>
              </a:ext>
            </a:extLst>
          </p:cNvPr>
          <p:cNvPicPr>
            <a:picLocks noChangeAspect="1"/>
          </p:cNvPicPr>
          <p:nvPr/>
        </p:nvPicPr>
        <p:blipFill>
          <a:blip r:embed="rId3"/>
          <a:stretch>
            <a:fillRect/>
          </a:stretch>
        </p:blipFill>
        <p:spPr>
          <a:xfrm>
            <a:off x="9751651" y="899762"/>
            <a:ext cx="1350458" cy="1350458"/>
          </a:xfrm>
          <a:prstGeom prst="rect">
            <a:avLst/>
          </a:prstGeom>
        </p:spPr>
      </p:pic>
    </p:spTree>
    <p:extLst>
      <p:ext uri="{BB962C8B-B14F-4D97-AF65-F5344CB8AC3E}">
        <p14:creationId xmlns:p14="http://schemas.microsoft.com/office/powerpoint/2010/main" val="229443985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654</TotalTime>
  <Words>831</Words>
  <Application>Microsoft Office PowerPoint</Application>
  <PresentationFormat>Geniş ekran</PresentationFormat>
  <Paragraphs>41</Paragraphs>
  <Slides>11</Slides>
  <Notes>2</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11</vt:i4>
      </vt:variant>
    </vt:vector>
  </HeadingPairs>
  <TitlesOfParts>
    <vt:vector size="15" baseType="lpstr">
      <vt:lpstr>Arial</vt:lpstr>
      <vt:lpstr>Calibri</vt:lpstr>
      <vt:lpstr>Garamond</vt:lpstr>
      <vt:lpstr>Organik</vt:lpstr>
      <vt:lpstr>Dokuz Eylul University Institute of Health Sciences  Department of Veterinary Zootechnics Master Program </vt:lpstr>
      <vt:lpstr>Veterinary Zootechnics Master’s Program</vt:lpstr>
      <vt:lpstr>Application Requirements</vt:lpstr>
      <vt:lpstr>Admission and Registration  Requirements</vt:lpstr>
      <vt:lpstr>Qualification Requirements and Regulations</vt:lpstr>
      <vt:lpstr>Purpose of the Program</vt:lpstr>
      <vt:lpstr>Purpose of the Program</vt:lpstr>
      <vt:lpstr>Program Learning Outcomes - 1</vt:lpstr>
      <vt:lpstr>Program Learning Outcomes - 2</vt:lpstr>
      <vt:lpstr>Veterinary Zootechnics Master’s Program Teaching Staff</vt:lpstr>
      <vt:lpstr>Veterinary Zootechnics Master’s Program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Dokkuz Eylül Üniversitesi Sağlık Bilimleri Enstitüsü  Veterinerlik Cerrahisi Anabilim Dalı   Yüksek Lisans Programı</dc:title>
  <dc:creator>Administrator</dc:creator>
  <cp:lastModifiedBy>Uğur</cp:lastModifiedBy>
  <cp:revision>46</cp:revision>
  <dcterms:created xsi:type="dcterms:W3CDTF">2025-07-09T06:09:25Z</dcterms:created>
  <dcterms:modified xsi:type="dcterms:W3CDTF">2026-03-27T11:11:00Z</dcterms:modified>
</cp:coreProperties>
</file>