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3"/>
  </p:notesMasterIdLst>
  <p:sldIdLst>
    <p:sldId id="256" r:id="rId2"/>
    <p:sldId id="260" r:id="rId3"/>
    <p:sldId id="261" r:id="rId4"/>
    <p:sldId id="264" r:id="rId5"/>
    <p:sldId id="265" r:id="rId6"/>
    <p:sldId id="258" r:id="rId7"/>
    <p:sldId id="270" r:id="rId8"/>
    <p:sldId id="259" r:id="rId9"/>
    <p:sldId id="271" r:id="rId10"/>
    <p:sldId id="267"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26"/>
  </p:normalViewPr>
  <p:slideViewPr>
    <p:cSldViewPr snapToGrid="0">
      <p:cViewPr varScale="1">
        <p:scale>
          <a:sx n="107" d="100"/>
          <a:sy n="107" d="100"/>
        </p:scale>
        <p:origin x="8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2F0BE-BDA3-40FD-A98E-0D998BF917D5}" type="datetimeFigureOut">
              <a:rPr lang="tr-TR" smtClean="0"/>
              <a:t>31.03.2026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3700E-9779-45D9-90D9-CD6769701376}" type="slidenum">
              <a:rPr lang="tr-TR" smtClean="0"/>
              <a:t>‹#›</a:t>
            </a:fld>
            <a:endParaRPr lang="tr-TR"/>
          </a:p>
        </p:txBody>
      </p:sp>
    </p:spTree>
    <p:extLst>
      <p:ext uri="{BB962C8B-B14F-4D97-AF65-F5344CB8AC3E}">
        <p14:creationId xmlns:p14="http://schemas.microsoft.com/office/powerpoint/2010/main" val="76458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843700E-9779-45D9-90D9-CD6769701376}" type="slidenum">
              <a:rPr lang="tr-TR" smtClean="0"/>
              <a:t>3</a:t>
            </a:fld>
            <a:endParaRPr lang="tr-TR"/>
          </a:p>
        </p:txBody>
      </p:sp>
    </p:spTree>
    <p:extLst>
      <p:ext uri="{BB962C8B-B14F-4D97-AF65-F5344CB8AC3E}">
        <p14:creationId xmlns:p14="http://schemas.microsoft.com/office/powerpoint/2010/main" val="259880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843700E-9779-45D9-90D9-CD6769701376}" type="slidenum">
              <a:rPr lang="tr-TR" smtClean="0"/>
              <a:t>6</a:t>
            </a:fld>
            <a:endParaRPr lang="tr-TR"/>
          </a:p>
        </p:txBody>
      </p:sp>
    </p:spTree>
    <p:extLst>
      <p:ext uri="{BB962C8B-B14F-4D97-AF65-F5344CB8AC3E}">
        <p14:creationId xmlns:p14="http://schemas.microsoft.com/office/powerpoint/2010/main" val="35439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8CE61-CD6C-BF88-B265-5C1CDC03688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28C41F4-CE33-F9DB-77B2-3FDC3D35035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63A1EC0-CEE8-58C3-11BC-06D4940A10E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CDFA3BA-7CAC-B026-871E-9481749EB5FA}"/>
              </a:ext>
            </a:extLst>
          </p:cNvPr>
          <p:cNvSpPr>
            <a:spLocks noGrp="1"/>
          </p:cNvSpPr>
          <p:nvPr>
            <p:ph type="sldNum" sz="quarter" idx="5"/>
          </p:nvPr>
        </p:nvSpPr>
        <p:spPr/>
        <p:txBody>
          <a:bodyPr/>
          <a:lstStyle/>
          <a:p>
            <a:fld id="{1843700E-9779-45D9-90D9-CD6769701376}" type="slidenum">
              <a:rPr lang="tr-TR" smtClean="0"/>
              <a:t>7</a:t>
            </a:fld>
            <a:endParaRPr lang="tr-TR"/>
          </a:p>
        </p:txBody>
      </p:sp>
    </p:spTree>
    <p:extLst>
      <p:ext uri="{BB962C8B-B14F-4D97-AF65-F5344CB8AC3E}">
        <p14:creationId xmlns:p14="http://schemas.microsoft.com/office/powerpoint/2010/main" val="5987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31.03.2026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0E697BDA-5AB5-426C-B055-1F939DE38414}" type="slidenum">
              <a:rPr lang="tr-TR" smtClean="0"/>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1821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31.03.2026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1765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31.03.2026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68940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31.03.2026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4713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9B1BB-9D48-49C5-9849-C565CDE22EEF}" type="datetimeFigureOut">
              <a:rPr lang="tr-TR" smtClean="0"/>
              <a:t>31.03.2026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186472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9B9B1BB-9D48-49C5-9849-C565CDE22EEF}" type="datetimeFigureOut">
              <a:rPr lang="tr-TR" smtClean="0"/>
              <a:t>31.03.2026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587635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609285" y="2851331"/>
            <a:ext cx="3893623" cy="307143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66635" y="2851331"/>
            <a:ext cx="3899798" cy="307143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9B9B1BB-9D48-49C5-9849-C565CDE22EEF}" type="datetimeFigureOut">
              <a:rPr lang="tr-TR" smtClean="0"/>
              <a:t>31.03.2026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9229480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9B9B1BB-9D48-49C5-9849-C565CDE22EEF}" type="datetimeFigureOut">
              <a:rPr lang="tr-TR" smtClean="0"/>
              <a:t>31.03.2026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E697BDA-5AB5-426C-B055-1F939DE38414}" type="slidenum">
              <a:rPr lang="tr-TR" smtClean="0"/>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0809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9B9B1BB-9D48-49C5-9849-C565CDE22EEF}" type="datetimeFigureOut">
              <a:rPr lang="tr-TR" smtClean="0"/>
              <a:t>31.03.2026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90725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9B1BB-9D48-49C5-9849-C565CDE22EEF}" type="datetimeFigureOut">
              <a:rPr lang="tr-TR" smtClean="0"/>
              <a:t>31.03.2026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8059737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9B1BB-9D48-49C5-9849-C565CDE22EEF}" type="datetimeFigureOut">
              <a:rPr lang="tr-TR" smtClean="0"/>
              <a:t>31.03.2026</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38163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9B9B1BB-9D48-49C5-9849-C565CDE22EEF}" type="datetimeFigureOut">
              <a:rPr lang="tr-TR" smtClean="0"/>
              <a:t>31.03.2026</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0E697BDA-5AB5-426C-B055-1F939DE38414}"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2363674240"/>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0B18D6-63FF-4460-B900-D03CFA80676C}"/>
              </a:ext>
            </a:extLst>
          </p:cNvPr>
          <p:cNvSpPr>
            <a:spLocks noGrp="1"/>
          </p:cNvSpPr>
          <p:nvPr>
            <p:ph type="ctrTitle"/>
          </p:nvPr>
        </p:nvSpPr>
        <p:spPr>
          <a:xfrm>
            <a:off x="2004290" y="1350818"/>
            <a:ext cx="8242214" cy="4156363"/>
          </a:xfrm>
          <a:solidFill>
            <a:schemeClr val="accent6">
              <a:lumMod val="20000"/>
              <a:lumOff val="80000"/>
            </a:schemeClr>
          </a:solidFill>
        </p:spPr>
        <p:txBody>
          <a:bodyPr>
            <a:noAutofit/>
          </a:bodyPr>
          <a:lstStyle/>
          <a:p>
            <a:pPr algn="ctr"/>
            <a:r>
              <a:rPr lang="en-US" sz="4000" b="1" dirty="0">
                <a:solidFill>
                  <a:schemeClr val="tx2">
                    <a:lumMod val="10000"/>
                  </a:schemeClr>
                </a:solidFill>
                <a:latin typeface="Times New Roman" panose="02020603050405020304" pitchFamily="18" charset="0"/>
                <a:cs typeface="Times New Roman" panose="02020603050405020304" pitchFamily="18" charset="0"/>
              </a:rPr>
              <a:t>Do</a:t>
            </a:r>
            <a:r>
              <a:rPr lang="tr-TR" sz="4000" b="1" dirty="0">
                <a:solidFill>
                  <a:schemeClr val="tx2">
                    <a:lumMod val="10000"/>
                  </a:schemeClr>
                </a:solidFill>
                <a:latin typeface="Times New Roman" panose="02020603050405020304" pitchFamily="18" charset="0"/>
                <a:cs typeface="Times New Roman" panose="02020603050405020304" pitchFamily="18" charset="0"/>
              </a:rPr>
              <a:t>k</a:t>
            </a:r>
            <a:r>
              <a:rPr lang="en-US" sz="4000" b="1" dirty="0" err="1">
                <a:solidFill>
                  <a:schemeClr val="tx2">
                    <a:lumMod val="10000"/>
                  </a:schemeClr>
                </a:solidFill>
                <a:latin typeface="Times New Roman" panose="02020603050405020304" pitchFamily="18" charset="0"/>
                <a:cs typeface="Times New Roman" panose="02020603050405020304" pitchFamily="18" charset="0"/>
              </a:rPr>
              <a:t>uz</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Eylül</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Üniversitesi</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br>
              <a:rPr lang="tr-TR" sz="4000" b="1" dirty="0">
                <a:solidFill>
                  <a:schemeClr val="tx2">
                    <a:lumMod val="10000"/>
                  </a:schemeClr>
                </a:solidFill>
                <a:latin typeface="Times New Roman" panose="02020603050405020304" pitchFamily="18" charset="0"/>
                <a:cs typeface="Times New Roman" panose="02020603050405020304" pitchFamily="18" charset="0"/>
              </a:rPr>
            </a:br>
            <a:r>
              <a:rPr lang="en-US" sz="4000" b="1" dirty="0" err="1">
                <a:solidFill>
                  <a:schemeClr val="tx2">
                    <a:lumMod val="10000"/>
                  </a:schemeClr>
                </a:solidFill>
                <a:latin typeface="Times New Roman" panose="02020603050405020304" pitchFamily="18" charset="0"/>
                <a:cs typeface="Times New Roman" panose="02020603050405020304" pitchFamily="18" charset="0"/>
              </a:rPr>
              <a:t>Sağlık</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Bilimleri</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Enstitüsü</a:t>
            </a:r>
            <a:br>
              <a:rPr lang="tr-TR" sz="4000" b="1" dirty="0">
                <a:solidFill>
                  <a:schemeClr val="tx2">
                    <a:lumMod val="10000"/>
                  </a:schemeClr>
                </a:solidFill>
                <a:latin typeface="Times New Roman" panose="02020603050405020304" pitchFamily="18" charset="0"/>
                <a:cs typeface="Times New Roman" panose="02020603050405020304" pitchFamily="18" charset="0"/>
              </a:rPr>
            </a:br>
            <a:br>
              <a:rPr lang="tr-TR" sz="4000" b="1" dirty="0">
                <a:solidFill>
                  <a:schemeClr val="tx2">
                    <a:lumMod val="10000"/>
                  </a:schemeClr>
                </a:solidFill>
                <a:latin typeface="Times New Roman" panose="02020603050405020304" pitchFamily="18" charset="0"/>
                <a:cs typeface="Times New Roman" panose="02020603050405020304" pitchFamily="18" charset="0"/>
              </a:rPr>
            </a:br>
            <a:r>
              <a:rPr lang="en-US" sz="4000" b="1" dirty="0" err="1">
                <a:solidFill>
                  <a:schemeClr val="tx2">
                    <a:lumMod val="10000"/>
                  </a:schemeClr>
                </a:solidFill>
                <a:latin typeface="Times New Roman" panose="02020603050405020304" pitchFamily="18" charset="0"/>
                <a:cs typeface="Times New Roman" panose="02020603050405020304" pitchFamily="18" charset="0"/>
              </a:rPr>
              <a:t>Veterinerlik</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İç</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Hastalıkları</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Anabilim</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Dalı</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br>
              <a:rPr lang="tr-TR" sz="4000" b="1" dirty="0">
                <a:solidFill>
                  <a:schemeClr val="tx2">
                    <a:lumMod val="10000"/>
                  </a:schemeClr>
                </a:solidFill>
                <a:latin typeface="Times New Roman" panose="02020603050405020304" pitchFamily="18" charset="0"/>
                <a:cs typeface="Times New Roman" panose="02020603050405020304" pitchFamily="18" charset="0"/>
              </a:rPr>
            </a:br>
            <a:r>
              <a:rPr lang="en-US" sz="4000" b="1" dirty="0" err="1">
                <a:solidFill>
                  <a:schemeClr val="tx2">
                    <a:lumMod val="10000"/>
                  </a:schemeClr>
                </a:solidFill>
                <a:latin typeface="Times New Roman" panose="02020603050405020304" pitchFamily="18" charset="0"/>
                <a:cs typeface="Times New Roman" panose="02020603050405020304" pitchFamily="18" charset="0"/>
              </a:rPr>
              <a:t>Yüksek</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en-US" sz="4000" b="1" dirty="0" err="1">
                <a:solidFill>
                  <a:schemeClr val="tx2">
                    <a:lumMod val="10000"/>
                  </a:schemeClr>
                </a:solidFill>
                <a:latin typeface="Times New Roman" panose="02020603050405020304" pitchFamily="18" charset="0"/>
                <a:cs typeface="Times New Roman" panose="02020603050405020304" pitchFamily="18" charset="0"/>
              </a:rPr>
              <a:t>Lisans</a:t>
            </a:r>
            <a:r>
              <a:rPr lang="en-US" sz="4000" b="1" dirty="0">
                <a:solidFill>
                  <a:schemeClr val="tx2">
                    <a:lumMod val="10000"/>
                  </a:schemeClr>
                </a:solidFill>
                <a:latin typeface="Times New Roman" panose="02020603050405020304" pitchFamily="18" charset="0"/>
                <a:cs typeface="Times New Roman" panose="02020603050405020304" pitchFamily="18" charset="0"/>
              </a:rPr>
              <a:t> </a:t>
            </a:r>
            <a:r>
              <a:rPr lang="tr-TR" sz="4000" b="1" dirty="0">
                <a:solidFill>
                  <a:schemeClr val="tx2">
                    <a:lumMod val="10000"/>
                  </a:schemeClr>
                </a:solidFill>
                <a:latin typeface="Times New Roman" panose="02020603050405020304" pitchFamily="18" charset="0"/>
                <a:cs typeface="Times New Roman" panose="02020603050405020304" pitchFamily="18" charset="0"/>
              </a:rPr>
              <a:t>Programı</a:t>
            </a:r>
            <a:br>
              <a:rPr lang="tr-TR" sz="4000" b="1" dirty="0">
                <a:solidFill>
                  <a:schemeClr val="tx2">
                    <a:lumMod val="10000"/>
                  </a:schemeClr>
                </a:solidFill>
                <a:latin typeface="+mn-lt"/>
                <a:cs typeface="Arial" panose="020B0604020202020204" pitchFamily="34" charset="0"/>
              </a:rPr>
            </a:br>
            <a:endParaRPr lang="tr-TR" sz="3200" b="1" dirty="0">
              <a:solidFill>
                <a:schemeClr val="tx2">
                  <a:lumMod val="10000"/>
                </a:schemeClr>
              </a:solidFill>
              <a:latin typeface="+mn-lt"/>
              <a:cs typeface="Arial" panose="020B0604020202020204" pitchFamily="34" charset="0"/>
            </a:endParaRPr>
          </a:p>
        </p:txBody>
      </p:sp>
      <p:pic>
        <p:nvPicPr>
          <p:cNvPr id="4" name="Resim 3">
            <a:extLst>
              <a:ext uri="{FF2B5EF4-FFF2-40B4-BE49-F238E27FC236}">
                <a16:creationId xmlns:a16="http://schemas.microsoft.com/office/drawing/2014/main" id="{6B97254B-EE65-4DB0-B11D-4D149C5A3D62}"/>
              </a:ext>
            </a:extLst>
          </p:cNvPr>
          <p:cNvPicPr>
            <a:picLocks noChangeAspect="1"/>
          </p:cNvPicPr>
          <p:nvPr/>
        </p:nvPicPr>
        <p:blipFill>
          <a:blip r:embed="rId2"/>
          <a:stretch>
            <a:fillRect/>
          </a:stretch>
        </p:blipFill>
        <p:spPr>
          <a:xfrm>
            <a:off x="0" y="107495"/>
            <a:ext cx="2026412" cy="2026412"/>
          </a:xfrm>
          <a:prstGeom prst="rect">
            <a:avLst/>
          </a:prstGeom>
        </p:spPr>
      </p:pic>
      <p:pic>
        <p:nvPicPr>
          <p:cNvPr id="5" name="Resim 4">
            <a:extLst>
              <a:ext uri="{FF2B5EF4-FFF2-40B4-BE49-F238E27FC236}">
                <a16:creationId xmlns:a16="http://schemas.microsoft.com/office/drawing/2014/main" id="{A2C63627-294B-47C2-94A9-43E5B94F8E79}"/>
              </a:ext>
            </a:extLst>
          </p:cNvPr>
          <p:cNvPicPr>
            <a:picLocks noChangeAspect="1"/>
          </p:cNvPicPr>
          <p:nvPr/>
        </p:nvPicPr>
        <p:blipFill>
          <a:blip r:embed="rId3"/>
          <a:stretch>
            <a:fillRect/>
          </a:stretch>
        </p:blipFill>
        <p:spPr>
          <a:xfrm>
            <a:off x="10237268" y="107495"/>
            <a:ext cx="1954732" cy="1954732"/>
          </a:xfrm>
          <a:prstGeom prst="rect">
            <a:avLst/>
          </a:prstGeom>
        </p:spPr>
      </p:pic>
    </p:spTree>
    <p:extLst>
      <p:ext uri="{BB962C8B-B14F-4D97-AF65-F5344CB8AC3E}">
        <p14:creationId xmlns:p14="http://schemas.microsoft.com/office/powerpoint/2010/main" val="158084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30CB24-F989-4985-8252-4995387D3D74}"/>
              </a:ext>
            </a:extLst>
          </p:cNvPr>
          <p:cNvSpPr>
            <a:spLocks noGrp="1"/>
          </p:cNvSpPr>
          <p:nvPr>
            <p:ph type="title"/>
          </p:nvPr>
        </p:nvSpPr>
        <p:spPr>
          <a:xfrm>
            <a:off x="1971937" y="632209"/>
            <a:ext cx="8137237" cy="1792095"/>
          </a:xfrm>
        </p:spPr>
        <p:txBody>
          <a:bodyPr>
            <a:normAutofit/>
          </a:bodyPr>
          <a:lstStyle/>
          <a:p>
            <a:pPr algn="ctr">
              <a:spcBef>
                <a:spcPts val="600"/>
              </a:spcBef>
            </a:pP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Veterinerlik İç Hastalıkları </a:t>
            </a:r>
            <a:b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Yüksek Lisans Programı </a:t>
            </a:r>
            <a:b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Anabilim Dalı Öğretim Üyeleri</a:t>
            </a:r>
          </a:p>
        </p:txBody>
      </p:sp>
      <p:sp>
        <p:nvSpPr>
          <p:cNvPr id="3" name="İçerik Yer Tutucusu 2">
            <a:extLst>
              <a:ext uri="{FF2B5EF4-FFF2-40B4-BE49-F238E27FC236}">
                <a16:creationId xmlns:a16="http://schemas.microsoft.com/office/drawing/2014/main" id="{8B0899FB-A635-47F6-B58F-2AD6223ABD9E}"/>
              </a:ext>
            </a:extLst>
          </p:cNvPr>
          <p:cNvSpPr>
            <a:spLocks noGrp="1"/>
          </p:cNvSpPr>
          <p:nvPr>
            <p:ph idx="1"/>
          </p:nvPr>
        </p:nvSpPr>
        <p:spPr>
          <a:xfrm>
            <a:off x="1668112" y="2636983"/>
            <a:ext cx="9485746" cy="2475719"/>
          </a:xfrm>
          <a:noFill/>
        </p:spPr>
        <p:txBody>
          <a:bodyPr/>
          <a:lstStyle/>
          <a:p>
            <a:pPr marL="0" indent="0">
              <a:buNone/>
            </a:pPr>
            <a:r>
              <a:rPr lang="tr-TR" dirty="0">
                <a:latin typeface="Times New Roman" panose="02020603050405020304" pitchFamily="18" charset="0"/>
                <a:cs typeface="Times New Roman" panose="02020603050405020304" pitchFamily="18" charset="0"/>
              </a:rPr>
              <a:t>Doç. Dr. Pelin Fatoş POLAT DİNÇER</a:t>
            </a:r>
          </a:p>
          <a:p>
            <a:pPr marL="0" indent="0">
              <a:buNone/>
            </a:pPr>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Cenk ER</a:t>
            </a:r>
          </a:p>
          <a:p>
            <a:pPr marL="0" indent="0">
              <a:buNone/>
            </a:pPr>
            <a:r>
              <a:rPr lang="tr-TR" dirty="0">
                <a:latin typeface="Times New Roman" panose="02020603050405020304" pitchFamily="18" charset="0"/>
                <a:cs typeface="Times New Roman" panose="02020603050405020304" pitchFamily="18" charset="0"/>
              </a:rPr>
              <a:t>Doç. Dr. Kadri KULUALP</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1714055D-0C96-46E6-A5AB-C0D3506814BB}"/>
              </a:ext>
            </a:extLst>
          </p:cNvPr>
          <p:cNvPicPr>
            <a:picLocks noChangeAspect="1"/>
          </p:cNvPicPr>
          <p:nvPr/>
        </p:nvPicPr>
        <p:blipFill>
          <a:blip r:embed="rId2"/>
          <a:stretch>
            <a:fillRect/>
          </a:stretch>
        </p:blipFill>
        <p:spPr>
          <a:xfrm>
            <a:off x="431335" y="320669"/>
            <a:ext cx="1115299" cy="1118658"/>
          </a:xfrm>
          <a:prstGeom prst="rect">
            <a:avLst/>
          </a:prstGeom>
        </p:spPr>
      </p:pic>
      <p:pic>
        <p:nvPicPr>
          <p:cNvPr id="5" name="Resim 4">
            <a:extLst>
              <a:ext uri="{FF2B5EF4-FFF2-40B4-BE49-F238E27FC236}">
                <a16:creationId xmlns:a16="http://schemas.microsoft.com/office/drawing/2014/main" id="{CC62BE4D-2D95-439D-8BA5-AC5F2195F022}"/>
              </a:ext>
            </a:extLst>
          </p:cNvPr>
          <p:cNvPicPr>
            <a:picLocks noChangeAspect="1"/>
          </p:cNvPicPr>
          <p:nvPr/>
        </p:nvPicPr>
        <p:blipFill>
          <a:blip r:embed="rId3"/>
          <a:stretch>
            <a:fillRect/>
          </a:stretch>
        </p:blipFill>
        <p:spPr>
          <a:xfrm>
            <a:off x="10787047" y="331011"/>
            <a:ext cx="1108316" cy="1108316"/>
          </a:xfrm>
          <a:prstGeom prst="rect">
            <a:avLst/>
          </a:prstGeom>
        </p:spPr>
      </p:pic>
    </p:spTree>
    <p:extLst>
      <p:ext uri="{BB962C8B-B14F-4D97-AF65-F5344CB8AC3E}">
        <p14:creationId xmlns:p14="http://schemas.microsoft.com/office/powerpoint/2010/main" val="345176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F375B-D385-4F11-9196-8EA4CB94CDDC}"/>
              </a:ext>
            </a:extLst>
          </p:cNvPr>
          <p:cNvSpPr>
            <a:spLocks noGrp="1"/>
          </p:cNvSpPr>
          <p:nvPr>
            <p:ph type="title"/>
          </p:nvPr>
        </p:nvSpPr>
        <p:spPr>
          <a:xfrm>
            <a:off x="2881744" y="961235"/>
            <a:ext cx="6761985" cy="1325563"/>
          </a:xfrm>
        </p:spPr>
        <p:txBody>
          <a:bodyPr>
            <a:normAutofit/>
          </a:bodyPr>
          <a:lstStyle/>
          <a:p>
            <a:pPr algn="ct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Veterinerlik</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İç</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Hastalıkları</a:t>
            </a:r>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b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Yüksek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Lisans</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Programı</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AB094DE-B410-4F4A-B5B1-939E86264CD2}"/>
              </a:ext>
            </a:extLst>
          </p:cNvPr>
          <p:cNvSpPr>
            <a:spLocks noGrp="1"/>
          </p:cNvSpPr>
          <p:nvPr>
            <p:ph idx="1"/>
          </p:nvPr>
        </p:nvSpPr>
        <p:spPr>
          <a:xfrm>
            <a:off x="2710872" y="3554812"/>
            <a:ext cx="5975927" cy="2747963"/>
          </a:xfrm>
        </p:spPr>
        <p:txBody>
          <a:bodyPr>
            <a:normAutofit fontScale="85000" lnSpcReduction="20000"/>
          </a:bodyPr>
          <a:lstStyle/>
          <a:p>
            <a:pPr marL="0" indent="0" algn="ctr">
              <a:buNone/>
            </a:pPr>
            <a:r>
              <a:rPr lang="tr-TR" dirty="0">
                <a:latin typeface="Times New Roman" panose="02020603050405020304" pitchFamily="18" charset="0"/>
                <a:cs typeface="Times New Roman" panose="02020603050405020304" pitchFamily="18" charset="0"/>
              </a:rPr>
              <a:t>İletişim Bilgisi</a:t>
            </a:r>
          </a:p>
          <a:p>
            <a:pPr marL="0" indent="0" algn="ctr">
              <a:buNone/>
            </a:pPr>
            <a:r>
              <a:rPr lang="tr-TR" dirty="0">
                <a:latin typeface="Times New Roman" panose="02020603050405020304" pitchFamily="18" charset="0"/>
                <a:cs typeface="Times New Roman" panose="02020603050405020304" pitchFamily="18" charset="0"/>
              </a:rPr>
              <a:t>Anabilim Dalı Başkanı</a:t>
            </a:r>
          </a:p>
          <a:p>
            <a:pPr marL="0" indent="0" algn="ctr">
              <a:buNone/>
            </a:pPr>
            <a:r>
              <a:rPr lang="tr-TR" dirty="0">
                <a:latin typeface="Times New Roman" panose="02020603050405020304" pitchFamily="18" charset="0"/>
                <a:cs typeface="Times New Roman" panose="02020603050405020304" pitchFamily="18" charset="0"/>
              </a:rPr>
              <a:t>Doç. Dr. Pelin Fatoş POLAT DİNÇER</a:t>
            </a:r>
          </a:p>
          <a:p>
            <a:pPr marL="0" indent="0">
              <a:buNone/>
            </a:pPr>
            <a:endParaRPr lang="tr-TR" dirty="0">
              <a:latin typeface="Times New Roman" panose="02020603050405020304" pitchFamily="18" charset="0"/>
              <a:cs typeface="Times New Roman" panose="02020603050405020304" pitchFamily="18" charset="0"/>
            </a:endParaRPr>
          </a:p>
          <a:p>
            <a:pPr marL="0" indent="0" algn="ctr">
              <a:buNone/>
            </a:pPr>
            <a:r>
              <a:rPr lang="tr-TR" sz="2000" dirty="0">
                <a:latin typeface="Times New Roman" panose="02020603050405020304" pitchFamily="18" charset="0"/>
                <a:cs typeface="Times New Roman" panose="02020603050405020304" pitchFamily="18" charset="0"/>
              </a:rPr>
              <a:t>Telefon: 05342462402</a:t>
            </a:r>
          </a:p>
          <a:p>
            <a:pPr marL="0" indent="0" algn="ctr">
              <a:buNone/>
            </a:pPr>
            <a:r>
              <a:rPr lang="tr-TR" sz="2000" dirty="0">
                <a:latin typeface="Times New Roman" panose="02020603050405020304" pitchFamily="18" charset="0"/>
                <a:cs typeface="Times New Roman" panose="02020603050405020304" pitchFamily="18" charset="0"/>
              </a:rPr>
              <a:t>E-mail: </a:t>
            </a:r>
            <a:r>
              <a:rPr lang="tr-TR" sz="2000" dirty="0" err="1">
                <a:latin typeface="Times New Roman" panose="02020603050405020304" pitchFamily="18" charset="0"/>
                <a:cs typeface="Times New Roman" panose="02020603050405020304" pitchFamily="18" charset="0"/>
              </a:rPr>
              <a:t>pelinfatos.polat@deu.edu.tr</a:t>
            </a:r>
            <a:endParaRPr lang="tr-TR" sz="20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20085FE3-B843-4CDA-B8D4-3ACC41513888}"/>
              </a:ext>
            </a:extLst>
          </p:cNvPr>
          <p:cNvPicPr>
            <a:picLocks noChangeAspect="1"/>
          </p:cNvPicPr>
          <p:nvPr/>
        </p:nvPicPr>
        <p:blipFill>
          <a:blip r:embed="rId2"/>
          <a:stretch>
            <a:fillRect/>
          </a:stretch>
        </p:blipFill>
        <p:spPr>
          <a:xfrm>
            <a:off x="172925" y="681037"/>
            <a:ext cx="1600939" cy="1605761"/>
          </a:xfrm>
          <a:prstGeom prst="rect">
            <a:avLst/>
          </a:prstGeom>
        </p:spPr>
      </p:pic>
      <p:pic>
        <p:nvPicPr>
          <p:cNvPr id="5" name="Resim 4">
            <a:extLst>
              <a:ext uri="{FF2B5EF4-FFF2-40B4-BE49-F238E27FC236}">
                <a16:creationId xmlns:a16="http://schemas.microsoft.com/office/drawing/2014/main" id="{64DDBC2F-3B2B-43DF-87E5-BDDAAB5D018E}"/>
              </a:ext>
            </a:extLst>
          </p:cNvPr>
          <p:cNvPicPr>
            <a:picLocks noChangeAspect="1"/>
          </p:cNvPicPr>
          <p:nvPr/>
        </p:nvPicPr>
        <p:blipFill>
          <a:blip r:embed="rId3"/>
          <a:stretch>
            <a:fillRect/>
          </a:stretch>
        </p:blipFill>
        <p:spPr>
          <a:xfrm>
            <a:off x="10591061" y="685859"/>
            <a:ext cx="1600939" cy="1600939"/>
          </a:xfrm>
          <a:prstGeom prst="rect">
            <a:avLst/>
          </a:prstGeom>
        </p:spPr>
      </p:pic>
    </p:spTree>
    <p:extLst>
      <p:ext uri="{BB962C8B-B14F-4D97-AF65-F5344CB8AC3E}">
        <p14:creationId xmlns:p14="http://schemas.microsoft.com/office/powerpoint/2010/main" val="229443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DBA9-7F5F-45B7-9AC6-4AC95594368C}"/>
              </a:ext>
            </a:extLst>
          </p:cNvPr>
          <p:cNvSpPr>
            <a:spLocks noGrp="1"/>
          </p:cNvSpPr>
          <p:nvPr>
            <p:ph type="title"/>
          </p:nvPr>
        </p:nvSpPr>
        <p:spPr>
          <a:xfrm>
            <a:off x="2036612" y="722855"/>
            <a:ext cx="8118773" cy="1077229"/>
          </a:xfrm>
        </p:spPr>
        <p:txBody>
          <a:bodyPr>
            <a:normAutofit fontScale="90000"/>
          </a:bodyPr>
          <a:lstStyle/>
          <a:p>
            <a:pPr algn="ct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Veterinerlik</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İç</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Hastalıkları</a:t>
            </a:r>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b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Yüksek</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60000"/>
                    <a:lumOff val="40000"/>
                  </a:schemeClr>
                </a:solidFill>
                <a:latin typeface="Times New Roman" panose="02020603050405020304" pitchFamily="18" charset="0"/>
                <a:cs typeface="Times New Roman" panose="02020603050405020304" pitchFamily="18" charset="0"/>
              </a:rPr>
              <a:t>Lisans</a:t>
            </a:r>
            <a:r>
              <a:rPr lang="en-US" sz="44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Programı</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1E69ECD1-1D0A-4A65-A751-33D03E65270F}"/>
              </a:ext>
            </a:extLst>
          </p:cNvPr>
          <p:cNvSpPr>
            <a:spLocks noGrp="1"/>
          </p:cNvSpPr>
          <p:nvPr>
            <p:ph idx="1"/>
          </p:nvPr>
        </p:nvSpPr>
        <p:spPr>
          <a:xfrm>
            <a:off x="1295400" y="2269852"/>
            <a:ext cx="9601196" cy="3612959"/>
          </a:xfrm>
        </p:spPr>
        <p:txBody>
          <a:bodyPr>
            <a:noAutofit/>
          </a:bodyPr>
          <a:lstStyle/>
          <a:p>
            <a:pPr algn="just"/>
            <a:r>
              <a:rPr lang="tr-TR" dirty="0">
                <a:latin typeface="Times New Roman" panose="02020603050405020304" pitchFamily="18" charset="0"/>
                <a:ea typeface="Calibri" panose="020F0502020204030204" pitchFamily="34" charset="0"/>
                <a:cs typeface="Times New Roman" panose="02020603050405020304" pitchFamily="18" charset="0"/>
              </a:rPr>
              <a:t>Üniversitemiz Sağlık Bilimleri Enstitüsü bünyesinde açılmıştır</a:t>
            </a:r>
            <a:r>
              <a:rPr lang="tr-TR"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dirty="0">
                <a:latin typeface="Times New Roman" panose="02020603050405020304" pitchFamily="18" charset="0"/>
                <a:ea typeface="Calibri" panose="020F0502020204030204" pitchFamily="34" charset="0"/>
                <a:cs typeface="Times New Roman" panose="02020603050405020304" pitchFamily="18" charset="0"/>
              </a:rPr>
              <a:t>Programa senede 2 kez alım yapılmaktadır.</a:t>
            </a:r>
            <a:endParaRPr lang="tr-TR" b="0" dirty="0">
              <a:latin typeface="Times New Roman" panose="02020603050405020304" pitchFamily="18" charset="0"/>
              <a:cs typeface="Times New Roman" panose="02020603050405020304" pitchFamily="18" charset="0"/>
            </a:endParaRPr>
          </a:p>
          <a:p>
            <a:pPr algn="just"/>
            <a:r>
              <a:rPr lang="tr-TR" kern="1200" dirty="0">
                <a:effectLst/>
                <a:latin typeface="Times New Roman" panose="02020603050405020304" pitchFamily="18" charset="0"/>
                <a:cs typeface="Times New Roman" panose="02020603050405020304" pitchFamily="18" charset="0"/>
              </a:rPr>
              <a:t>İlk 2 yarıyıl ders ve sonraki 2 yarıyıl tez olmak üzere toplam 4 yarıyıldır.</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Program dili </a:t>
            </a:r>
            <a:r>
              <a:rPr lang="tr-TR" dirty="0" err="1">
                <a:latin typeface="Times New Roman" panose="02020603050405020304" pitchFamily="18" charset="0"/>
                <a:cs typeface="Times New Roman" panose="02020603050405020304" pitchFamily="18" charset="0"/>
              </a:rPr>
              <a:t>Türkçe’dir</a:t>
            </a:r>
            <a:r>
              <a:rPr lang="tr-TR" dirty="0">
                <a:latin typeface="Times New Roman" panose="02020603050405020304" pitchFamily="18" charset="0"/>
                <a:cs typeface="Times New Roman" panose="02020603050405020304" pitchFamily="18" charset="0"/>
              </a:rPr>
              <a:t>.</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03F1F198-FAFA-49A9-B727-527665DAA9A5}"/>
              </a:ext>
            </a:extLst>
          </p:cNvPr>
          <p:cNvPicPr>
            <a:picLocks noChangeAspect="1"/>
          </p:cNvPicPr>
          <p:nvPr/>
        </p:nvPicPr>
        <p:blipFill>
          <a:blip r:embed="rId2"/>
          <a:stretch>
            <a:fillRect/>
          </a:stretch>
        </p:blipFill>
        <p:spPr>
          <a:xfrm>
            <a:off x="420703" y="320669"/>
            <a:ext cx="1115299" cy="1118658"/>
          </a:xfrm>
          <a:prstGeom prst="rect">
            <a:avLst/>
          </a:prstGeom>
        </p:spPr>
      </p:pic>
      <p:pic>
        <p:nvPicPr>
          <p:cNvPr id="5" name="Resim 4">
            <a:extLst>
              <a:ext uri="{FF2B5EF4-FFF2-40B4-BE49-F238E27FC236}">
                <a16:creationId xmlns:a16="http://schemas.microsoft.com/office/drawing/2014/main" id="{52048BC7-5FA6-4958-AE80-7D102C07CA34}"/>
              </a:ext>
            </a:extLst>
          </p:cNvPr>
          <p:cNvPicPr>
            <a:picLocks noChangeAspect="1"/>
          </p:cNvPicPr>
          <p:nvPr/>
        </p:nvPicPr>
        <p:blipFill>
          <a:blip r:embed="rId3"/>
          <a:stretch>
            <a:fillRect/>
          </a:stretch>
        </p:blipFill>
        <p:spPr>
          <a:xfrm>
            <a:off x="10903410" y="320669"/>
            <a:ext cx="940801" cy="940801"/>
          </a:xfrm>
          <a:prstGeom prst="rect">
            <a:avLst/>
          </a:prstGeom>
        </p:spPr>
      </p:pic>
    </p:spTree>
    <p:extLst>
      <p:ext uri="{BB962C8B-B14F-4D97-AF65-F5344CB8AC3E}">
        <p14:creationId xmlns:p14="http://schemas.microsoft.com/office/powerpoint/2010/main" val="27314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E03AE-864A-4600-8908-EC4D14F9D5F6}"/>
              </a:ext>
            </a:extLst>
          </p:cNvPr>
          <p:cNvSpPr>
            <a:spLocks noGrp="1"/>
          </p:cNvSpPr>
          <p:nvPr>
            <p:ph type="title"/>
          </p:nvPr>
        </p:nvSpPr>
        <p:spPr>
          <a:xfrm>
            <a:off x="2070838" y="739840"/>
            <a:ext cx="7958331" cy="1077229"/>
          </a:xfrm>
        </p:spPr>
        <p:txBody>
          <a:bodyPr/>
          <a:lstStyle/>
          <a:p>
            <a:pPr algn="ct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Başvuru Koşulları</a:t>
            </a:r>
          </a:p>
        </p:txBody>
      </p:sp>
      <p:sp>
        <p:nvSpPr>
          <p:cNvPr id="3" name="İçerik Yer Tutucusu 2">
            <a:extLst>
              <a:ext uri="{FF2B5EF4-FFF2-40B4-BE49-F238E27FC236}">
                <a16:creationId xmlns:a16="http://schemas.microsoft.com/office/drawing/2014/main" id="{A95B458B-0D71-4420-A0EE-2687227CACE2}"/>
              </a:ext>
            </a:extLst>
          </p:cNvPr>
          <p:cNvSpPr>
            <a:spLocks noGrp="1"/>
          </p:cNvSpPr>
          <p:nvPr>
            <p:ph idx="1"/>
          </p:nvPr>
        </p:nvSpPr>
        <p:spPr>
          <a:xfrm>
            <a:off x="1414287" y="1528256"/>
            <a:ext cx="9271434" cy="4521688"/>
          </a:xfrm>
        </p:spPr>
        <p:txBody>
          <a:bodyPr/>
          <a:lstStyle/>
          <a:p>
            <a:pPr algn="just"/>
            <a:r>
              <a:rPr lang="tr-TR" dirty="0">
                <a:latin typeface="Times New Roman" panose="02020603050405020304" pitchFamily="18" charset="0"/>
                <a:cs typeface="Times New Roman" panose="02020603050405020304" pitchFamily="18" charset="0"/>
              </a:rPr>
              <a:t>Veteriner Fakültesi mezunu olduklarını gösterir lisans diploması veya yabancı ülkelerdeki Veteriner Lisans programını bitirmiş Türk uyruklu öğrencilerin Yükseköğretim Kurulundan alacakları denklik belgesine sahip olmaları gerekir.</a:t>
            </a:r>
          </a:p>
          <a:p>
            <a:pPr algn="just"/>
            <a:r>
              <a:rPr lang="tr-TR" dirty="0">
                <a:latin typeface="Times New Roman" panose="02020603050405020304" pitchFamily="18" charset="0"/>
                <a:cs typeface="Times New Roman" panose="02020603050405020304" pitchFamily="18" charset="0"/>
              </a:rPr>
              <a:t>Öğrencilerin, son 5 yıl içerisinde ALES sayısal alanda en az 55 puana sahip olmaları gerekmektedir. </a:t>
            </a:r>
          </a:p>
          <a:p>
            <a:pPr algn="just"/>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B3B5AC1-2A48-4B86-AE24-1798709B2559}"/>
              </a:ext>
            </a:extLst>
          </p:cNvPr>
          <p:cNvPicPr>
            <a:picLocks noChangeAspect="1"/>
          </p:cNvPicPr>
          <p:nvPr/>
        </p:nvPicPr>
        <p:blipFill>
          <a:blip r:embed="rId3"/>
          <a:stretch>
            <a:fillRect/>
          </a:stretch>
        </p:blipFill>
        <p:spPr>
          <a:xfrm>
            <a:off x="298987" y="337655"/>
            <a:ext cx="1115299" cy="1118658"/>
          </a:xfrm>
          <a:prstGeom prst="rect">
            <a:avLst/>
          </a:prstGeom>
        </p:spPr>
      </p:pic>
      <p:pic>
        <p:nvPicPr>
          <p:cNvPr id="5" name="Resim 4">
            <a:extLst>
              <a:ext uri="{FF2B5EF4-FFF2-40B4-BE49-F238E27FC236}">
                <a16:creationId xmlns:a16="http://schemas.microsoft.com/office/drawing/2014/main" id="{34171E17-3802-4EA9-8840-504C931F9990}"/>
              </a:ext>
            </a:extLst>
          </p:cNvPr>
          <p:cNvPicPr>
            <a:picLocks noChangeAspect="1"/>
          </p:cNvPicPr>
          <p:nvPr/>
        </p:nvPicPr>
        <p:blipFill>
          <a:blip r:embed="rId4"/>
          <a:stretch>
            <a:fillRect/>
          </a:stretch>
        </p:blipFill>
        <p:spPr>
          <a:xfrm>
            <a:off x="10826858" y="337654"/>
            <a:ext cx="940801" cy="940801"/>
          </a:xfrm>
          <a:prstGeom prst="rect">
            <a:avLst/>
          </a:prstGeom>
        </p:spPr>
      </p:pic>
    </p:spTree>
    <p:extLst>
      <p:ext uri="{BB962C8B-B14F-4D97-AF65-F5344CB8AC3E}">
        <p14:creationId xmlns:p14="http://schemas.microsoft.com/office/powerpoint/2010/main" val="77743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08FBC-5233-4CCC-97BE-7B0A8C5BA026}"/>
              </a:ext>
            </a:extLst>
          </p:cNvPr>
          <p:cNvSpPr>
            <a:spLocks noGrp="1"/>
          </p:cNvSpPr>
          <p:nvPr>
            <p:ph type="title"/>
          </p:nvPr>
        </p:nvSpPr>
        <p:spPr>
          <a:xfrm>
            <a:off x="2116834" y="808056"/>
            <a:ext cx="7958331" cy="1077229"/>
          </a:xfrm>
        </p:spPr>
        <p:txBody>
          <a:bodyPr/>
          <a:lstStyle/>
          <a:p>
            <a:pPr algn="ct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Kabul ve Kayıt Koşulları</a:t>
            </a:r>
          </a:p>
        </p:txBody>
      </p:sp>
      <p:sp>
        <p:nvSpPr>
          <p:cNvPr id="3" name="İçerik Yer Tutucusu 2">
            <a:extLst>
              <a:ext uri="{FF2B5EF4-FFF2-40B4-BE49-F238E27FC236}">
                <a16:creationId xmlns:a16="http://schemas.microsoft.com/office/drawing/2014/main" id="{2A28654B-1255-4706-9026-A3927806D953}"/>
              </a:ext>
            </a:extLst>
          </p:cNvPr>
          <p:cNvSpPr>
            <a:spLocks noGrp="1"/>
          </p:cNvSpPr>
          <p:nvPr>
            <p:ph idx="1"/>
          </p:nvPr>
        </p:nvSpPr>
        <p:spPr>
          <a:xfrm>
            <a:off x="1509823" y="2052116"/>
            <a:ext cx="9060316" cy="3997828"/>
          </a:xfrm>
        </p:spPr>
        <p:txBody>
          <a:bodyPr>
            <a:normAutofit/>
          </a:bodyPr>
          <a:lstStyle/>
          <a:p>
            <a:pPr algn="just"/>
            <a:r>
              <a:rPr lang="tr-TR" dirty="0">
                <a:latin typeface="Times New Roman" panose="02020603050405020304" pitchFamily="18" charset="0"/>
                <a:cs typeface="Times New Roman" panose="02020603050405020304" pitchFamily="18" charset="0"/>
              </a:rPr>
              <a:t>Adaylar ilgili anabilim dalınca yapılacak bilim sınavında 100 tam puan üzerinden değerlendirilir. Ayrıca, neden yüksek lisans yapmak istediğini ve hedeflerini belirten kompozisyonu dikkate alınarak sözlü değerlendirme yapılır.</a:t>
            </a:r>
          </a:p>
          <a:p>
            <a:pPr algn="just"/>
            <a:r>
              <a:rPr lang="tr-TR" dirty="0">
                <a:latin typeface="Times New Roman" panose="02020603050405020304" pitchFamily="18" charset="0"/>
                <a:cs typeface="Times New Roman" panose="02020603050405020304" pitchFamily="18" charset="0"/>
              </a:rPr>
              <a:t>Yüksek lisans programlarına öğrenci kabulünde; ALES puanı, lisans not ortalaması ve yazılı sınav sonucu değerlendirilir. Değerlendirme ALES puanının %50'si, lisans not ortalamasının %25'i ve yazılı sınav sonucunun %25'i dikkate alınarak anabilim dalı akademik kurulu önerisi ve enstitü yönetim kurulu kararıyla sonuçlandırılır.</a:t>
            </a:r>
          </a:p>
        </p:txBody>
      </p:sp>
      <p:pic>
        <p:nvPicPr>
          <p:cNvPr id="4" name="Resim 3">
            <a:extLst>
              <a:ext uri="{FF2B5EF4-FFF2-40B4-BE49-F238E27FC236}">
                <a16:creationId xmlns:a16="http://schemas.microsoft.com/office/drawing/2014/main" id="{0F7073AC-C352-40F6-82E8-3536CD27F168}"/>
              </a:ext>
            </a:extLst>
          </p:cNvPr>
          <p:cNvPicPr>
            <a:picLocks noChangeAspect="1"/>
          </p:cNvPicPr>
          <p:nvPr/>
        </p:nvPicPr>
        <p:blipFill>
          <a:blip r:embed="rId2"/>
          <a:stretch>
            <a:fillRect/>
          </a:stretch>
        </p:blipFill>
        <p:spPr>
          <a:xfrm>
            <a:off x="394524" y="228012"/>
            <a:ext cx="1115299" cy="1118658"/>
          </a:xfrm>
          <a:prstGeom prst="rect">
            <a:avLst/>
          </a:prstGeom>
        </p:spPr>
      </p:pic>
      <p:pic>
        <p:nvPicPr>
          <p:cNvPr id="5" name="Resim 4">
            <a:extLst>
              <a:ext uri="{FF2B5EF4-FFF2-40B4-BE49-F238E27FC236}">
                <a16:creationId xmlns:a16="http://schemas.microsoft.com/office/drawing/2014/main" id="{93E46E6A-A8F9-4840-B817-2792D3DB0032}"/>
              </a:ext>
            </a:extLst>
          </p:cNvPr>
          <p:cNvPicPr>
            <a:picLocks noChangeAspect="1"/>
          </p:cNvPicPr>
          <p:nvPr/>
        </p:nvPicPr>
        <p:blipFill>
          <a:blip r:embed="rId3"/>
          <a:stretch>
            <a:fillRect/>
          </a:stretch>
        </p:blipFill>
        <p:spPr>
          <a:xfrm>
            <a:off x="10731323" y="228012"/>
            <a:ext cx="940801" cy="940801"/>
          </a:xfrm>
          <a:prstGeom prst="rect">
            <a:avLst/>
          </a:prstGeom>
        </p:spPr>
      </p:pic>
    </p:spTree>
    <p:extLst>
      <p:ext uri="{BB962C8B-B14F-4D97-AF65-F5344CB8AC3E}">
        <p14:creationId xmlns:p14="http://schemas.microsoft.com/office/powerpoint/2010/main" val="362055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9A886-C2F4-4A67-92B0-7BDCEEC2C0D1}"/>
              </a:ext>
            </a:extLst>
          </p:cNvPr>
          <p:cNvSpPr>
            <a:spLocks noGrp="1"/>
          </p:cNvSpPr>
          <p:nvPr>
            <p:ph type="title"/>
          </p:nvPr>
        </p:nvSpPr>
        <p:spPr>
          <a:xfrm>
            <a:off x="2116834" y="900712"/>
            <a:ext cx="7958331" cy="1077229"/>
          </a:xfrm>
        </p:spPr>
        <p:txBody>
          <a:bodyPr/>
          <a:lstStyle/>
          <a:p>
            <a:pPr algn="ctr"/>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Yeterlilik Koşulları ve Kuralları</a:t>
            </a:r>
          </a:p>
        </p:txBody>
      </p:sp>
      <p:sp>
        <p:nvSpPr>
          <p:cNvPr id="3" name="İçerik Yer Tutucusu 2">
            <a:extLst>
              <a:ext uri="{FF2B5EF4-FFF2-40B4-BE49-F238E27FC236}">
                <a16:creationId xmlns:a16="http://schemas.microsoft.com/office/drawing/2014/main" id="{C8172224-F266-42F2-9ECF-18A23FE44DA4}"/>
              </a:ext>
            </a:extLst>
          </p:cNvPr>
          <p:cNvSpPr>
            <a:spLocks noGrp="1"/>
          </p:cNvSpPr>
          <p:nvPr>
            <p:ph idx="1"/>
          </p:nvPr>
        </p:nvSpPr>
        <p:spPr>
          <a:xfrm>
            <a:off x="1679944" y="2052116"/>
            <a:ext cx="8890195" cy="3997828"/>
          </a:xfrm>
        </p:spPr>
        <p:txBody>
          <a:bodyPr/>
          <a:lstStyle/>
          <a:p>
            <a:r>
              <a:rPr lang="tr-TR" dirty="0">
                <a:latin typeface="Times New Roman" panose="02020603050405020304" pitchFamily="18" charset="0"/>
                <a:cs typeface="Times New Roman" panose="02020603050405020304" pitchFamily="18" charset="0"/>
              </a:rPr>
              <a:t>Öğrenciler mezun olabilmek için 120 ECTS kredisini tamamlamalıdır.</a:t>
            </a:r>
          </a:p>
          <a:p>
            <a:r>
              <a:rPr lang="tr-TR" dirty="0">
                <a:latin typeface="Times New Roman" panose="02020603050405020304" pitchFamily="18" charset="0"/>
                <a:cs typeface="Times New Roman" panose="02020603050405020304" pitchFamily="18" charset="0"/>
              </a:rPr>
              <a:t>60 ECTS karşılığı derslerini başarı ile tamamlamalı ve bir tane seminer sunumu gerçekleştirmelidir. Her bir dersten başarılı olabilmeleri için en az not ortalaması 2.50 /4.00 veya 80 / 100 olmalıdır. </a:t>
            </a:r>
          </a:p>
          <a:p>
            <a:r>
              <a:rPr lang="tr-TR" dirty="0">
                <a:latin typeface="Times New Roman" panose="02020603050405020304" pitchFamily="18" charset="0"/>
                <a:cs typeface="Times New Roman" panose="02020603050405020304" pitchFamily="18" charset="0"/>
              </a:rPr>
              <a:t>Ayrıca tez projesini tamamlayıp jüri önünde sunmalı ve tezi jüri tarafından kabul edilmelidir.</a:t>
            </a:r>
          </a:p>
        </p:txBody>
      </p:sp>
      <p:pic>
        <p:nvPicPr>
          <p:cNvPr id="4" name="Resim 3">
            <a:extLst>
              <a:ext uri="{FF2B5EF4-FFF2-40B4-BE49-F238E27FC236}">
                <a16:creationId xmlns:a16="http://schemas.microsoft.com/office/drawing/2014/main" id="{3B9D0AF9-1287-4B80-93C7-D46B02F28231}"/>
              </a:ext>
            </a:extLst>
          </p:cNvPr>
          <p:cNvPicPr>
            <a:picLocks noChangeAspect="1"/>
          </p:cNvPicPr>
          <p:nvPr/>
        </p:nvPicPr>
        <p:blipFill>
          <a:blip r:embed="rId2"/>
          <a:stretch>
            <a:fillRect/>
          </a:stretch>
        </p:blipFill>
        <p:spPr>
          <a:xfrm>
            <a:off x="431336" y="409598"/>
            <a:ext cx="1115299" cy="1118658"/>
          </a:xfrm>
          <a:prstGeom prst="rect">
            <a:avLst/>
          </a:prstGeom>
        </p:spPr>
      </p:pic>
      <p:pic>
        <p:nvPicPr>
          <p:cNvPr id="5" name="Resim 4">
            <a:extLst>
              <a:ext uri="{FF2B5EF4-FFF2-40B4-BE49-F238E27FC236}">
                <a16:creationId xmlns:a16="http://schemas.microsoft.com/office/drawing/2014/main" id="{E0374161-2D35-4F46-BF0C-C0CD1577F6F4}"/>
              </a:ext>
            </a:extLst>
          </p:cNvPr>
          <p:cNvPicPr>
            <a:picLocks noChangeAspect="1"/>
          </p:cNvPicPr>
          <p:nvPr/>
        </p:nvPicPr>
        <p:blipFill>
          <a:blip r:embed="rId3"/>
          <a:stretch>
            <a:fillRect/>
          </a:stretch>
        </p:blipFill>
        <p:spPr>
          <a:xfrm>
            <a:off x="10793645" y="343062"/>
            <a:ext cx="1115299" cy="1115299"/>
          </a:xfrm>
          <a:prstGeom prst="rect">
            <a:avLst/>
          </a:prstGeom>
        </p:spPr>
      </p:pic>
    </p:spTree>
    <p:extLst>
      <p:ext uri="{BB962C8B-B14F-4D97-AF65-F5344CB8AC3E}">
        <p14:creationId xmlns:p14="http://schemas.microsoft.com/office/powerpoint/2010/main" val="376290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FA2B4-B15C-42D7-A16C-6BF018FD445B}"/>
              </a:ext>
            </a:extLst>
          </p:cNvPr>
          <p:cNvSpPr>
            <a:spLocks noGrp="1"/>
          </p:cNvSpPr>
          <p:nvPr>
            <p:ph type="title"/>
          </p:nvPr>
        </p:nvSpPr>
        <p:spPr>
          <a:xfrm>
            <a:off x="3867790" y="879996"/>
            <a:ext cx="4456418" cy="1077229"/>
          </a:xfrm>
        </p:spPr>
        <p:txBody>
          <a:bodyPr/>
          <a:lstStyle/>
          <a:p>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Program Amacı</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1D35D361-57E2-46F0-8A62-6CC90BE34801}"/>
              </a:ext>
            </a:extLst>
          </p:cNvPr>
          <p:cNvSpPr>
            <a:spLocks noGrp="1"/>
          </p:cNvSpPr>
          <p:nvPr>
            <p:ph idx="1"/>
          </p:nvPr>
        </p:nvSpPr>
        <p:spPr>
          <a:xfrm>
            <a:off x="1295401" y="2567564"/>
            <a:ext cx="9601196" cy="2430704"/>
          </a:xfrm>
        </p:spPr>
        <p:txBody>
          <a:bodyPr>
            <a:noAutofit/>
          </a:bodyPr>
          <a:lstStyle/>
          <a:p>
            <a:pPr algn="just"/>
            <a:r>
              <a:rPr lang="tr-TR" dirty="0">
                <a:latin typeface="Times New Roman" panose="02020603050405020304" pitchFamily="18" charset="0"/>
                <a:cs typeface="Times New Roman" panose="02020603050405020304" pitchFamily="18" charset="0"/>
              </a:rPr>
              <a:t>    	Veteriner İç Hastalıkları Yüksek Lisans Programı; veteriner hekimliği alanında bilimsel düşünme yeteneğine sahip, araştırma planlayabilen ve yürütebilen, iç hastalıkları alanında ileri düzey bilgi ve klinik beceri kazanmış uzmanlar yetiştirmeyi amaçlamaktadır. Program kapsamında öğrencilerin pet ve çiftlik hayvanlarında metabolik, enfeksiyöz, sindirim, solunum, dolaşım ve üriner sistem hastalıklarının </a:t>
            </a:r>
            <a:r>
              <a:rPr lang="tr-TR" dirty="0" err="1">
                <a:latin typeface="Times New Roman" panose="02020603050405020304" pitchFamily="18" charset="0"/>
                <a:cs typeface="Times New Roman" panose="02020603050405020304" pitchFamily="18" charset="0"/>
              </a:rPr>
              <a:t>etiyopatogenezi</a:t>
            </a:r>
            <a:r>
              <a:rPr lang="tr-TR" dirty="0">
                <a:latin typeface="Times New Roman" panose="02020603050405020304" pitchFamily="18" charset="0"/>
                <a:cs typeface="Times New Roman" panose="02020603050405020304" pitchFamily="18" charset="0"/>
              </a:rPr>
              <a:t>, tanısı, tedavisi ve korunma yöntemleri konusunda kapsamlı bilgi edinmeleri hedeflenmektedir. Bunun yanında sürü sağlığı yönetimi, koruyucu hekimlik uygulamaları ve epidemiyolojik değerlendirme yaklaşımlarını benimsemeleri sağlanmaktadır.</a:t>
            </a:r>
            <a:endParaRPr lang="tr-TR"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F359D1EC-22B1-405D-8365-A25EB7171480}"/>
              </a:ext>
            </a:extLst>
          </p:cNvPr>
          <p:cNvPicPr>
            <a:picLocks noChangeAspect="1"/>
          </p:cNvPicPr>
          <p:nvPr/>
        </p:nvPicPr>
        <p:blipFill>
          <a:blip r:embed="rId3"/>
          <a:stretch>
            <a:fillRect/>
          </a:stretch>
        </p:blipFill>
        <p:spPr>
          <a:xfrm>
            <a:off x="410614" y="341383"/>
            <a:ext cx="1115299" cy="1118658"/>
          </a:xfrm>
          <a:prstGeom prst="rect">
            <a:avLst/>
          </a:prstGeom>
        </p:spPr>
      </p:pic>
      <p:pic>
        <p:nvPicPr>
          <p:cNvPr id="5" name="Resim 4">
            <a:extLst>
              <a:ext uri="{FF2B5EF4-FFF2-40B4-BE49-F238E27FC236}">
                <a16:creationId xmlns:a16="http://schemas.microsoft.com/office/drawing/2014/main" id="{122CE0F9-D15B-4C46-A0E5-37F654CDEDFF}"/>
              </a:ext>
            </a:extLst>
          </p:cNvPr>
          <p:cNvPicPr>
            <a:picLocks noChangeAspect="1"/>
          </p:cNvPicPr>
          <p:nvPr/>
        </p:nvPicPr>
        <p:blipFill>
          <a:blip r:embed="rId4"/>
          <a:stretch>
            <a:fillRect/>
          </a:stretch>
        </p:blipFill>
        <p:spPr>
          <a:xfrm>
            <a:off x="10896597" y="341383"/>
            <a:ext cx="1077228" cy="1077228"/>
          </a:xfrm>
          <a:prstGeom prst="rect">
            <a:avLst/>
          </a:prstGeom>
        </p:spPr>
      </p:pic>
    </p:spTree>
    <p:extLst>
      <p:ext uri="{BB962C8B-B14F-4D97-AF65-F5344CB8AC3E}">
        <p14:creationId xmlns:p14="http://schemas.microsoft.com/office/powerpoint/2010/main" val="365996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960A-0A2E-D542-B670-1DEDAF7F63B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A7B0559-A48D-C520-FB4D-657E8B2661EA}"/>
              </a:ext>
            </a:extLst>
          </p:cNvPr>
          <p:cNvSpPr>
            <a:spLocks noGrp="1"/>
          </p:cNvSpPr>
          <p:nvPr>
            <p:ph type="title"/>
          </p:nvPr>
        </p:nvSpPr>
        <p:spPr>
          <a:xfrm>
            <a:off x="3867790" y="879996"/>
            <a:ext cx="4456418" cy="1077229"/>
          </a:xfrm>
        </p:spPr>
        <p:txBody>
          <a:bodyPr/>
          <a:lstStyle/>
          <a:p>
            <a:r>
              <a:rPr lang="tr-TR" sz="4400" b="1" dirty="0">
                <a:solidFill>
                  <a:schemeClr val="accent1">
                    <a:lumMod val="60000"/>
                    <a:lumOff val="40000"/>
                  </a:schemeClr>
                </a:solidFill>
                <a:latin typeface="Times New Roman" panose="02020603050405020304" pitchFamily="18" charset="0"/>
                <a:cs typeface="Times New Roman" panose="02020603050405020304" pitchFamily="18" charset="0"/>
              </a:rPr>
              <a:t>Program Amacı</a:t>
            </a:r>
            <a:endParaRPr lang="tr-TR"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F1E0CA85-0529-248E-A6CE-E126A46FE25E}"/>
              </a:ext>
            </a:extLst>
          </p:cNvPr>
          <p:cNvPicPr>
            <a:picLocks noChangeAspect="1"/>
          </p:cNvPicPr>
          <p:nvPr/>
        </p:nvPicPr>
        <p:blipFill>
          <a:blip r:embed="rId3"/>
          <a:stretch>
            <a:fillRect/>
          </a:stretch>
        </p:blipFill>
        <p:spPr>
          <a:xfrm>
            <a:off x="410614" y="341383"/>
            <a:ext cx="1115299" cy="1118658"/>
          </a:xfrm>
          <a:prstGeom prst="rect">
            <a:avLst/>
          </a:prstGeom>
        </p:spPr>
      </p:pic>
      <p:pic>
        <p:nvPicPr>
          <p:cNvPr id="5" name="Resim 4">
            <a:extLst>
              <a:ext uri="{FF2B5EF4-FFF2-40B4-BE49-F238E27FC236}">
                <a16:creationId xmlns:a16="http://schemas.microsoft.com/office/drawing/2014/main" id="{45E4F658-FBA7-9B60-1C8C-3D9E8EF286BC}"/>
              </a:ext>
            </a:extLst>
          </p:cNvPr>
          <p:cNvPicPr>
            <a:picLocks noChangeAspect="1"/>
          </p:cNvPicPr>
          <p:nvPr/>
        </p:nvPicPr>
        <p:blipFill>
          <a:blip r:embed="rId4"/>
          <a:stretch>
            <a:fillRect/>
          </a:stretch>
        </p:blipFill>
        <p:spPr>
          <a:xfrm>
            <a:off x="10896597" y="341383"/>
            <a:ext cx="1077228" cy="1077228"/>
          </a:xfrm>
          <a:prstGeom prst="rect">
            <a:avLst/>
          </a:prstGeom>
        </p:spPr>
      </p:pic>
      <p:sp>
        <p:nvSpPr>
          <p:cNvPr id="6" name="Metin kutusu 5">
            <a:extLst>
              <a:ext uri="{FF2B5EF4-FFF2-40B4-BE49-F238E27FC236}">
                <a16:creationId xmlns:a16="http://schemas.microsoft.com/office/drawing/2014/main" id="{7D8B054E-5E03-F900-FFE2-BFCDABDD7116}"/>
              </a:ext>
            </a:extLst>
          </p:cNvPr>
          <p:cNvSpPr txBox="1"/>
          <p:nvPr/>
        </p:nvSpPr>
        <p:spPr>
          <a:xfrm>
            <a:off x="1365398" y="2767280"/>
            <a:ext cx="9531199" cy="1015663"/>
          </a:xfrm>
          <a:prstGeom prst="rect">
            <a:avLst/>
          </a:prstGeom>
          <a:noFill/>
        </p:spPr>
        <p:txBody>
          <a:bodyPr wrap="square">
            <a:spAutoFit/>
          </a:bodyPr>
          <a:lstStyle/>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Veteriner İç Hastalıkları Yüksek Lisans Programının amacı; veteriner hekimliği alanında bilimsel düşünme yeteneğine sahip, araştırma planlayabilen ve yürütebilen, iç hastalıkları alanında ileri düzey bilgi ve klinik beceri kazanmış uzmanlar yetiştirmektir.</a:t>
            </a:r>
          </a:p>
        </p:txBody>
      </p:sp>
    </p:spTree>
    <p:extLst>
      <p:ext uri="{BB962C8B-B14F-4D97-AF65-F5344CB8AC3E}">
        <p14:creationId xmlns:p14="http://schemas.microsoft.com/office/powerpoint/2010/main" val="189860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5F3570-FC84-477E-A0AE-7E2E0A948F0F}"/>
              </a:ext>
            </a:extLst>
          </p:cNvPr>
          <p:cNvSpPr>
            <a:spLocks noGrp="1"/>
          </p:cNvSpPr>
          <p:nvPr>
            <p:ph type="title"/>
          </p:nvPr>
        </p:nvSpPr>
        <p:spPr>
          <a:xfrm>
            <a:off x="3732569" y="669029"/>
            <a:ext cx="4570916" cy="631271"/>
          </a:xfrm>
        </p:spPr>
        <p:txBody>
          <a:bodyPr/>
          <a:lstStyle/>
          <a:p>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Program Kazanımları</a:t>
            </a:r>
          </a:p>
        </p:txBody>
      </p:sp>
      <p:pic>
        <p:nvPicPr>
          <p:cNvPr id="4" name="Resim 3">
            <a:extLst>
              <a:ext uri="{FF2B5EF4-FFF2-40B4-BE49-F238E27FC236}">
                <a16:creationId xmlns:a16="http://schemas.microsoft.com/office/drawing/2014/main" id="{164129F8-EF04-4853-A0FF-D7BA570E0E7D}"/>
              </a:ext>
            </a:extLst>
          </p:cNvPr>
          <p:cNvPicPr>
            <a:picLocks noChangeAspect="1"/>
          </p:cNvPicPr>
          <p:nvPr/>
        </p:nvPicPr>
        <p:blipFill>
          <a:blip r:embed="rId2"/>
          <a:stretch>
            <a:fillRect/>
          </a:stretch>
        </p:blipFill>
        <p:spPr>
          <a:xfrm>
            <a:off x="431336" y="320669"/>
            <a:ext cx="1115299" cy="1118658"/>
          </a:xfrm>
          <a:prstGeom prst="rect">
            <a:avLst/>
          </a:prstGeom>
        </p:spPr>
      </p:pic>
      <p:pic>
        <p:nvPicPr>
          <p:cNvPr id="5" name="Resim 4">
            <a:extLst>
              <a:ext uri="{FF2B5EF4-FFF2-40B4-BE49-F238E27FC236}">
                <a16:creationId xmlns:a16="http://schemas.microsoft.com/office/drawing/2014/main" id="{A7707FF1-F743-458F-AA0A-26FE4264B4A2}"/>
              </a:ext>
            </a:extLst>
          </p:cNvPr>
          <p:cNvPicPr>
            <a:picLocks noChangeAspect="1"/>
          </p:cNvPicPr>
          <p:nvPr/>
        </p:nvPicPr>
        <p:blipFill>
          <a:blip r:embed="rId3"/>
          <a:stretch>
            <a:fillRect/>
          </a:stretch>
        </p:blipFill>
        <p:spPr>
          <a:xfrm>
            <a:off x="10645365" y="249632"/>
            <a:ext cx="1115299" cy="1050668"/>
          </a:xfrm>
          <a:prstGeom prst="rect">
            <a:avLst/>
          </a:prstGeom>
        </p:spPr>
      </p:pic>
      <p:sp>
        <p:nvSpPr>
          <p:cNvPr id="9" name="Metin kutusu 8">
            <a:extLst>
              <a:ext uri="{FF2B5EF4-FFF2-40B4-BE49-F238E27FC236}">
                <a16:creationId xmlns:a16="http://schemas.microsoft.com/office/drawing/2014/main" id="{C8932340-678C-72FA-BAA6-391F8020CB78}"/>
              </a:ext>
            </a:extLst>
          </p:cNvPr>
          <p:cNvSpPr txBox="1"/>
          <p:nvPr/>
        </p:nvSpPr>
        <p:spPr>
          <a:xfrm>
            <a:off x="1297172" y="1415548"/>
            <a:ext cx="9441711" cy="4197496"/>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Çiftlik hayvanlarında metabolik, enfeksiyöz, sindirim, solunum, dolaşım ve üriner sistem hastalıklarının </a:t>
            </a:r>
            <a:r>
              <a:rPr kumimoji="0" lang="tr-TR" altLang="tr-T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etiyopatogenezi</a:t>
            </a: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tanısı, tedavisi ve profilaksisi konusunda ileri düzey bilgi edinir,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Sürü sağlığı yönetimi, koruyucu hekimlik uygulamaları ve epidemiyolojik değerlendirme yapabilme yetkinliği kazanır,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Pet hayvanlarında iç hastalıklara yönelik sistematik klinik muayene, ayırıcı tanı ve medikal tedavi planlaması yapabilir,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Klinik biyokimya, hematoloji, endokrinoloji ve immünoloji alanlarında tanısal yaklaşımları etkin biçimde kullanabilir,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Ultrasonografi başta olmak üzere tanısal görüntüleme yöntemlerini iç hastalıkları perspektifinden değerlendirebilir,</a:t>
            </a:r>
          </a:p>
        </p:txBody>
      </p:sp>
    </p:spTree>
    <p:extLst>
      <p:ext uri="{BB962C8B-B14F-4D97-AF65-F5344CB8AC3E}">
        <p14:creationId xmlns:p14="http://schemas.microsoft.com/office/powerpoint/2010/main" val="308622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5AF4-4A4F-A309-9E2D-9C8AC3AEC8F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82B5A81-5709-6173-865C-8A56AD857A94}"/>
              </a:ext>
            </a:extLst>
          </p:cNvPr>
          <p:cNvSpPr>
            <a:spLocks noGrp="1"/>
          </p:cNvSpPr>
          <p:nvPr>
            <p:ph type="title"/>
          </p:nvPr>
        </p:nvSpPr>
        <p:spPr>
          <a:xfrm>
            <a:off x="3732569" y="669029"/>
            <a:ext cx="4570916" cy="631271"/>
          </a:xfrm>
        </p:spPr>
        <p:txBody>
          <a:bodyPr/>
          <a:lstStyle/>
          <a:p>
            <a:r>
              <a:rPr lang="tr-TR" b="1" dirty="0">
                <a:solidFill>
                  <a:schemeClr val="accent1">
                    <a:lumMod val="60000"/>
                    <a:lumOff val="40000"/>
                  </a:schemeClr>
                </a:solidFill>
                <a:latin typeface="Times New Roman" panose="02020603050405020304" pitchFamily="18" charset="0"/>
                <a:cs typeface="Times New Roman" panose="02020603050405020304" pitchFamily="18" charset="0"/>
              </a:rPr>
              <a:t>Program Kazanımları</a:t>
            </a:r>
          </a:p>
        </p:txBody>
      </p:sp>
      <p:pic>
        <p:nvPicPr>
          <p:cNvPr id="4" name="Resim 3">
            <a:extLst>
              <a:ext uri="{FF2B5EF4-FFF2-40B4-BE49-F238E27FC236}">
                <a16:creationId xmlns:a16="http://schemas.microsoft.com/office/drawing/2014/main" id="{8F021991-7867-AA94-A761-FFBCC11D40C9}"/>
              </a:ext>
            </a:extLst>
          </p:cNvPr>
          <p:cNvPicPr>
            <a:picLocks noChangeAspect="1"/>
          </p:cNvPicPr>
          <p:nvPr/>
        </p:nvPicPr>
        <p:blipFill>
          <a:blip r:embed="rId2"/>
          <a:stretch>
            <a:fillRect/>
          </a:stretch>
        </p:blipFill>
        <p:spPr>
          <a:xfrm>
            <a:off x="431336" y="320669"/>
            <a:ext cx="1115299" cy="1118658"/>
          </a:xfrm>
          <a:prstGeom prst="rect">
            <a:avLst/>
          </a:prstGeom>
        </p:spPr>
      </p:pic>
      <p:pic>
        <p:nvPicPr>
          <p:cNvPr id="5" name="Resim 4">
            <a:extLst>
              <a:ext uri="{FF2B5EF4-FFF2-40B4-BE49-F238E27FC236}">
                <a16:creationId xmlns:a16="http://schemas.microsoft.com/office/drawing/2014/main" id="{2CE7627E-FCFC-8D51-0DED-97CBFFF27BBF}"/>
              </a:ext>
            </a:extLst>
          </p:cNvPr>
          <p:cNvPicPr>
            <a:picLocks noChangeAspect="1"/>
          </p:cNvPicPr>
          <p:nvPr/>
        </p:nvPicPr>
        <p:blipFill>
          <a:blip r:embed="rId3"/>
          <a:stretch>
            <a:fillRect/>
          </a:stretch>
        </p:blipFill>
        <p:spPr>
          <a:xfrm>
            <a:off x="10645365" y="249632"/>
            <a:ext cx="1115299" cy="1050668"/>
          </a:xfrm>
          <a:prstGeom prst="rect">
            <a:avLst/>
          </a:prstGeom>
        </p:spPr>
      </p:pic>
      <p:sp>
        <p:nvSpPr>
          <p:cNvPr id="9" name="Metin kutusu 8">
            <a:extLst>
              <a:ext uri="{FF2B5EF4-FFF2-40B4-BE49-F238E27FC236}">
                <a16:creationId xmlns:a16="http://schemas.microsoft.com/office/drawing/2014/main" id="{7C276A63-F9EC-CD86-9135-59694F448038}"/>
              </a:ext>
            </a:extLst>
          </p:cNvPr>
          <p:cNvSpPr txBox="1"/>
          <p:nvPr/>
        </p:nvSpPr>
        <p:spPr>
          <a:xfrm>
            <a:off x="1297172" y="1415548"/>
            <a:ext cx="9441711" cy="4611455"/>
          </a:xfrm>
          <a:prstGeom prst="rect">
            <a:avLst/>
          </a:prstGeom>
          <a:noFill/>
        </p:spPr>
        <p:txBody>
          <a:bodyPr wrap="square">
            <a:spAutoFit/>
          </a:bodyPr>
          <a:lstStyle/>
          <a:p>
            <a:pPr algn="just" defTabSz="914400" eaLnBrk="0" fontAlgn="base" hangingPunct="0">
              <a:lnSpc>
                <a:spcPct val="150000"/>
              </a:lnSpc>
              <a:spcBef>
                <a:spcPct val="0"/>
              </a:spcBef>
              <a:spcAft>
                <a:spcPct val="0"/>
              </a:spcAft>
              <a:buFontTx/>
              <a:buChar char="•"/>
            </a:pPr>
            <a:r>
              <a:rPr lang="tr-TR" dirty="0">
                <a:latin typeface="Times New Roman" panose="02020603050405020304" pitchFamily="18" charset="0"/>
                <a:cs typeface="Times New Roman" panose="02020603050405020304" pitchFamily="18" charset="0"/>
              </a:rPr>
              <a:t> Yüksek lisans alanına ilişkin bilgilerini kullanarak, halk ve hayvan sağlığını ilgilendiren konularda ilgili kurullarda sorunun tanımlanması ve çözüm önerilerine ilişkin bilgiler verir ve etkinlikler düzenler</a:t>
            </a: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algn="just" defTabSz="914400" eaLnBrk="0" fontAlgn="base" hangingPunct="0">
              <a:lnSpc>
                <a:spcPct val="150000"/>
              </a:lnSpc>
              <a:spcBef>
                <a:spcPct val="0"/>
              </a:spcBef>
              <a:spcAft>
                <a:spcPct val="0"/>
              </a:spcAft>
              <a:buFontTx/>
              <a:buChar char="•"/>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Alanı ile ilgili her türlü veriyi (saha gözlemleri, üretilmiş bilimsel bilgi, </a:t>
            </a:r>
            <a:r>
              <a:rPr lang="tr-TR" dirty="0" err="1">
                <a:latin typeface="Times New Roman" panose="02020603050405020304" pitchFamily="18" charset="0"/>
                <a:cs typeface="Times New Roman" panose="02020603050405020304" pitchFamily="18" charset="0"/>
              </a:rPr>
              <a:t>vb</a:t>
            </a:r>
            <a:r>
              <a:rPr lang="tr-TR" dirty="0">
                <a:latin typeface="Times New Roman" panose="02020603050405020304" pitchFamily="18" charset="0"/>
                <a:cs typeface="Times New Roman" panose="02020603050405020304" pitchFamily="18" charset="0"/>
              </a:rPr>
              <a:t>) derler ve amaca yönelik olarak değerlendirilerek yorumlar.</a:t>
            </a: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0" algn="just" defTabSz="914400" eaLnBrk="0" fontAlgn="base" hangingPunct="0">
              <a:lnSpc>
                <a:spcPct val="150000"/>
              </a:lnSpc>
              <a:spcBef>
                <a:spcPct val="0"/>
              </a:spcBef>
              <a:spcAft>
                <a:spcPct val="0"/>
              </a:spcAft>
              <a:buFontTx/>
              <a:buChar char="•"/>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Alanı ile ilgili konularda strateji geliştirir ve kullanır</a:t>
            </a: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algn="just" defTabSz="914400" eaLnBrk="0" fontAlgn="base" hangingPunct="0">
              <a:lnSpc>
                <a:spcPct val="150000"/>
              </a:lnSpc>
              <a:spcBef>
                <a:spcPct val="0"/>
              </a:spcBef>
              <a:spcAft>
                <a:spcPct val="0"/>
              </a:spcAft>
              <a:buFontTx/>
              <a:buChar char="•"/>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Alanıyla ilgili olay ve olguları kavramsallaştırır; bilimsel teknik ve yöntemleri inceler, sonuçları yorumlar; sorunlara yönelik analiz veya yöntem kurgular; elde ettiği verilere göre çözüm ve/veya tedavi alternatifi sunar,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Bilimsel araştırma yöntemleri doğrultusunda veri toplama, analiz etme ve yorumlama becerisi kazanır</a:t>
            </a:r>
          </a:p>
        </p:txBody>
      </p:sp>
    </p:spTree>
    <p:extLst>
      <p:ext uri="{BB962C8B-B14F-4D97-AF65-F5344CB8AC3E}">
        <p14:creationId xmlns:p14="http://schemas.microsoft.com/office/powerpoint/2010/main" val="803485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546</TotalTime>
  <Words>651</Words>
  <Application>Microsoft Office PowerPoint</Application>
  <PresentationFormat>Geniş ekran</PresentationFormat>
  <Paragraphs>46</Paragraphs>
  <Slides>11</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Calibri</vt:lpstr>
      <vt:lpstr>MS Shell Dlg 2</vt:lpstr>
      <vt:lpstr>Times New Roman</vt:lpstr>
      <vt:lpstr>Wingdings</vt:lpstr>
      <vt:lpstr>Wingdings 3</vt:lpstr>
      <vt:lpstr>Madison</vt:lpstr>
      <vt:lpstr>Dokuz Eylül Üniversitesi  Sağlık Bilimleri Enstitüsü  Veterinerlik İç Hastalıkları Anabilim Dalı  Yüksek Lisans Programı </vt:lpstr>
      <vt:lpstr>Veterinerlik İç Hastalıkları  Yüksek Lisans Programı</vt:lpstr>
      <vt:lpstr>Başvuru Koşulları</vt:lpstr>
      <vt:lpstr>Kabul ve Kayıt Koşulları</vt:lpstr>
      <vt:lpstr>Yeterlilik Koşulları ve Kuralları</vt:lpstr>
      <vt:lpstr>Program Amacı</vt:lpstr>
      <vt:lpstr>Program Amacı</vt:lpstr>
      <vt:lpstr>Program Kazanımları</vt:lpstr>
      <vt:lpstr>Program Kazanımları</vt:lpstr>
      <vt:lpstr>Veterinerlik İç Hastalıkları  Yüksek Lisans Programı  Anabilim Dalı Öğretim Üyeleri</vt:lpstr>
      <vt:lpstr>Veterinerlik İç Hastalıkları  Yüksek Lisans Programı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Dokkuz Eylül Üniversitesi Sağlık Bilimleri Enstitüsü  Veterinerlik Cerrahisi Anabilim Dalı   Yüksek Lisans Programı</dc:title>
  <dc:creator>Administrator</dc:creator>
  <cp:lastModifiedBy>Administrator</cp:lastModifiedBy>
  <cp:revision>30</cp:revision>
  <dcterms:created xsi:type="dcterms:W3CDTF">2025-07-09T06:09:25Z</dcterms:created>
  <dcterms:modified xsi:type="dcterms:W3CDTF">2026-03-31T09:17:15Z</dcterms:modified>
</cp:coreProperties>
</file>