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0" r:id="rId3"/>
    <p:sldId id="261" r:id="rId4"/>
    <p:sldId id="265" r:id="rId5"/>
    <p:sldId id="270" r:id="rId6"/>
    <p:sldId id="271" r:id="rId7"/>
    <p:sldId id="286" r:id="rId8"/>
    <p:sldId id="279" r:id="rId9"/>
    <p:sldId id="259"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48" y="4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8F49AC-C187-4182-A59A-8587A7F0E976}" type="datetimeFigureOut">
              <a:rPr lang="en-US" smtClean="0"/>
              <a:t>9/17/2025</a:t>
            </a:fld>
            <a:endParaRPr lang="en-US"/>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50FAC7-264F-4302-9F05-3D2FB1E28D57}" type="slidenum">
              <a:rPr lang="en-US" smtClean="0"/>
              <a:t>‹#›</a:t>
            </a:fld>
            <a:endParaRPr lang="en-US"/>
          </a:p>
        </p:txBody>
      </p:sp>
    </p:spTree>
    <p:extLst>
      <p:ext uri="{BB962C8B-B14F-4D97-AF65-F5344CB8AC3E}">
        <p14:creationId xmlns:p14="http://schemas.microsoft.com/office/powerpoint/2010/main" val="1795207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C38CB0-1801-4F5B-BBB6-323DEE0644D5}" type="slidenum">
              <a:rPr lang="en-GB"/>
              <a:pPr/>
              <a:t>8</a:t>
            </a:fld>
            <a:endParaRPr lang="en-GB"/>
          </a:p>
        </p:txBody>
      </p:sp>
      <p:sp>
        <p:nvSpPr>
          <p:cNvPr id="110594" name="Rectangle 2"/>
          <p:cNvSpPr>
            <a:spLocks noGrp="1" noRot="1" noChangeAspect="1" noChangeArrowheads="1" noTextEdit="1"/>
          </p:cNvSpPr>
          <p:nvPr>
            <p:ph type="sldImg"/>
          </p:nvPr>
        </p:nvSpPr>
        <p:spPr>
          <a:xfrm>
            <a:off x="142875" y="768350"/>
            <a:ext cx="6818313" cy="3836988"/>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3600013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D9430C-D019-490A-AE40-B1D1C2C5A22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FAC41EE2-7C98-4E51-8014-D0282BE1F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a:extLst>
              <a:ext uri="{FF2B5EF4-FFF2-40B4-BE49-F238E27FC236}">
                <a16:creationId xmlns:a16="http://schemas.microsoft.com/office/drawing/2014/main" id="{9C529559-59C9-4002-9B9C-1BF2854DA582}"/>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5" name="Alt Bilgi Yer Tutucusu 4">
            <a:extLst>
              <a:ext uri="{FF2B5EF4-FFF2-40B4-BE49-F238E27FC236}">
                <a16:creationId xmlns:a16="http://schemas.microsoft.com/office/drawing/2014/main" id="{F3D0469A-2B9C-44B6-924E-752A1D6EE0AD}"/>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6D36623F-127B-46FD-9B8E-43035FD321DD}"/>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597317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095896-354C-44E4-9E52-C04A747B41FA}"/>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E20316CC-2AB9-452E-ABAC-0C3E7ED0A1A5}"/>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7D61B30B-130E-486D-9214-38BA2B03DB42}"/>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5" name="Alt Bilgi Yer Tutucusu 4">
            <a:extLst>
              <a:ext uri="{FF2B5EF4-FFF2-40B4-BE49-F238E27FC236}">
                <a16:creationId xmlns:a16="http://schemas.microsoft.com/office/drawing/2014/main" id="{29058063-49AD-4B82-A103-7872816E4ED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DC52D7B9-AD40-46AD-BB99-8251EA74229A}"/>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2011385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E85F02A-8E8A-48AD-ADD0-1510EB6E25A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DED12892-BF3C-44BF-813F-E748105B114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7D501542-E50C-4AC2-8589-0DB677E0BBF0}"/>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5" name="Alt Bilgi Yer Tutucusu 4">
            <a:extLst>
              <a:ext uri="{FF2B5EF4-FFF2-40B4-BE49-F238E27FC236}">
                <a16:creationId xmlns:a16="http://schemas.microsoft.com/office/drawing/2014/main" id="{1860BFCA-44FB-4155-B509-6BF41BD8D05C}"/>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F2982EC3-D88A-4ADB-B626-4D94DA19078C}"/>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377705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370AE8-1980-40CC-BE79-63069170897D}"/>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B60C710B-A7CC-420D-9EB3-101E4183E91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5AB2C202-F325-44CA-BAC5-10AAF2E78467}"/>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5" name="Alt Bilgi Yer Tutucusu 4">
            <a:extLst>
              <a:ext uri="{FF2B5EF4-FFF2-40B4-BE49-F238E27FC236}">
                <a16:creationId xmlns:a16="http://schemas.microsoft.com/office/drawing/2014/main" id="{E59137D3-44CD-489A-B87E-22F7E544AEA5}"/>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5CA1F1E6-FE0D-40EA-8B17-C15205326CEA}"/>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4215271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5EBF88-6255-427E-BAD2-8A97D8D654F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B79C447E-BD1A-4668-B414-6BEAA0E4C8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341056B-B5F3-4FC7-85EA-470746D09142}"/>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5" name="Alt Bilgi Yer Tutucusu 4">
            <a:extLst>
              <a:ext uri="{FF2B5EF4-FFF2-40B4-BE49-F238E27FC236}">
                <a16:creationId xmlns:a16="http://schemas.microsoft.com/office/drawing/2014/main" id="{3F2B6AA3-E781-4535-915E-90A74A177404}"/>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87DF212F-BEBC-44A6-92B9-057C268CDE9F}"/>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3193466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7A5983-1DFB-4F10-B3AD-CA379547ACFB}"/>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32FA64F3-80AB-4D21-98F5-BC9206A726E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96233C78-C7DE-4218-A80E-7DDB95FD8A2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294F71C6-AED0-4B18-A2B4-DFA1E5245D8B}"/>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6" name="Alt Bilgi Yer Tutucusu 5">
            <a:extLst>
              <a:ext uri="{FF2B5EF4-FFF2-40B4-BE49-F238E27FC236}">
                <a16:creationId xmlns:a16="http://schemas.microsoft.com/office/drawing/2014/main" id="{6360CA4A-DD6D-40F3-AEF2-D4A35CFED11A}"/>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68948327-3671-4690-80CB-F14D019183BF}"/>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3182510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AC444E-DB53-4BBA-95FE-07CB980B95DB}"/>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E6CE394A-5501-4327-B106-8863397C10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D317B9B-893A-488F-81FF-0FBB7745633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859E0410-909A-4142-B08F-774D562AB1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B5FABB8-5D40-44DF-AD2C-01C5C8A7DB2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CD564767-8F93-4E4F-A8A6-F9EBC4E30ACA}"/>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8" name="Alt Bilgi Yer Tutucusu 7">
            <a:extLst>
              <a:ext uri="{FF2B5EF4-FFF2-40B4-BE49-F238E27FC236}">
                <a16:creationId xmlns:a16="http://schemas.microsoft.com/office/drawing/2014/main" id="{459E2822-C869-4F27-8CCA-F8E5CA24C983}"/>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AEEED277-3695-489C-9F65-5ACAA105B17E}"/>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294146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071AC0-AB27-4837-A73A-426D4AF77173}"/>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E835C510-034F-4B87-87A4-984CC4C0A07D}"/>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4" name="Alt Bilgi Yer Tutucusu 3">
            <a:extLst>
              <a:ext uri="{FF2B5EF4-FFF2-40B4-BE49-F238E27FC236}">
                <a16:creationId xmlns:a16="http://schemas.microsoft.com/office/drawing/2014/main" id="{4024A5D0-A7CE-4733-8BC7-D8F765FC9DF8}"/>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8277DEDC-0E22-4C48-924C-F272244ABD63}"/>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3050171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6E76956-00DC-404F-A9BA-7B08E131696A}"/>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3" name="Alt Bilgi Yer Tutucusu 2">
            <a:extLst>
              <a:ext uri="{FF2B5EF4-FFF2-40B4-BE49-F238E27FC236}">
                <a16:creationId xmlns:a16="http://schemas.microsoft.com/office/drawing/2014/main" id="{EDB32C77-0941-42E7-8D45-C2223627E0E6}"/>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CA3519DE-37AF-44E1-AB7A-036E646B8B75}"/>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533044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FA5442-8743-4054-95B8-8C114AD759B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D3B01A0D-EBD3-4C8D-BAAC-BD783C78F5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BC4C8AA4-5EC6-44ED-BB46-71493B0DF2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9D6B1D9-6B29-4FD1-8117-A8630066FFE7}"/>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6" name="Alt Bilgi Yer Tutucusu 5">
            <a:extLst>
              <a:ext uri="{FF2B5EF4-FFF2-40B4-BE49-F238E27FC236}">
                <a16:creationId xmlns:a16="http://schemas.microsoft.com/office/drawing/2014/main" id="{351EAFBF-F649-4BC2-8F70-B85CE6EE82B1}"/>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58681093-71D7-4798-96E7-5B052D6E0FD0}"/>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282858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3BD596-64BA-4A11-8644-A7FBC189F6F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84A4A409-2F69-43CB-8FE7-5CE8383F63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a:extLst>
              <a:ext uri="{FF2B5EF4-FFF2-40B4-BE49-F238E27FC236}">
                <a16:creationId xmlns:a16="http://schemas.microsoft.com/office/drawing/2014/main" id="{86FB5709-F317-49F2-8B87-2DE17F3C36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01E660D-A83F-4022-928B-0B1065C7748F}"/>
              </a:ext>
            </a:extLst>
          </p:cNvPr>
          <p:cNvSpPr>
            <a:spLocks noGrp="1"/>
          </p:cNvSpPr>
          <p:nvPr>
            <p:ph type="dt" sz="half" idx="10"/>
          </p:nvPr>
        </p:nvSpPr>
        <p:spPr/>
        <p:txBody>
          <a:bodyPr/>
          <a:lstStyle/>
          <a:p>
            <a:fld id="{EED469D8-7D52-4314-8BE0-C1953026FAA1}" type="datetimeFigureOut">
              <a:rPr lang="en-US" smtClean="0"/>
              <a:t>9/17/2025</a:t>
            </a:fld>
            <a:endParaRPr lang="en-US"/>
          </a:p>
        </p:txBody>
      </p:sp>
      <p:sp>
        <p:nvSpPr>
          <p:cNvPr id="6" name="Alt Bilgi Yer Tutucusu 5">
            <a:extLst>
              <a:ext uri="{FF2B5EF4-FFF2-40B4-BE49-F238E27FC236}">
                <a16:creationId xmlns:a16="http://schemas.microsoft.com/office/drawing/2014/main" id="{94FADC08-AA11-4B3D-86A5-D7A9FCF2723F}"/>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4CB947C7-C859-4971-B4CD-8E85D21171FF}"/>
              </a:ext>
            </a:extLst>
          </p:cNvPr>
          <p:cNvSpPr>
            <a:spLocks noGrp="1"/>
          </p:cNvSpPr>
          <p:nvPr>
            <p:ph type="sldNum" sz="quarter" idx="12"/>
          </p:nvPr>
        </p:nvSpPr>
        <p:spPr/>
        <p:txBody>
          <a:bodyPr/>
          <a:lstStyle/>
          <a:p>
            <a:fld id="{32A23B97-BB74-4AC6-AABE-899AE71015C9}" type="slidenum">
              <a:rPr lang="en-US" smtClean="0"/>
              <a:t>‹#›</a:t>
            </a:fld>
            <a:endParaRPr lang="en-US"/>
          </a:p>
        </p:txBody>
      </p:sp>
    </p:spTree>
    <p:extLst>
      <p:ext uri="{BB962C8B-B14F-4D97-AF65-F5344CB8AC3E}">
        <p14:creationId xmlns:p14="http://schemas.microsoft.com/office/powerpoint/2010/main" val="1135468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E43C66C-004F-49E9-9466-44B2018A3C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5FD9B6F1-588E-4A74-B5B5-FB6EA00896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C7657B11-F3AE-4965-B8B2-21DEF678DB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469D8-7D52-4314-8BE0-C1953026FAA1}" type="datetimeFigureOut">
              <a:rPr lang="en-US" smtClean="0"/>
              <a:t>9/17/2025</a:t>
            </a:fld>
            <a:endParaRPr lang="en-US"/>
          </a:p>
        </p:txBody>
      </p:sp>
      <p:sp>
        <p:nvSpPr>
          <p:cNvPr id="5" name="Alt Bilgi Yer Tutucusu 4">
            <a:extLst>
              <a:ext uri="{FF2B5EF4-FFF2-40B4-BE49-F238E27FC236}">
                <a16:creationId xmlns:a16="http://schemas.microsoft.com/office/drawing/2014/main" id="{C7F34C5C-5513-4560-AA81-76268577EB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31E00DD2-BDF7-4ED9-A146-F6226D6897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23B97-BB74-4AC6-AABE-899AE71015C9}" type="slidenum">
              <a:rPr lang="en-US" smtClean="0"/>
              <a:t>‹#›</a:t>
            </a:fld>
            <a:endParaRPr lang="en-US"/>
          </a:p>
        </p:txBody>
      </p:sp>
    </p:spTree>
    <p:extLst>
      <p:ext uri="{BB962C8B-B14F-4D97-AF65-F5344CB8AC3E}">
        <p14:creationId xmlns:p14="http://schemas.microsoft.com/office/powerpoint/2010/main" val="2018473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8D6A9-14C7-C9F5-0ACE-0AF3A0E08CCA}"/>
              </a:ext>
            </a:extLst>
          </p:cNvPr>
          <p:cNvSpPr>
            <a:spLocks noGrp="1"/>
          </p:cNvSpPr>
          <p:nvPr>
            <p:ph type="ctrTitle"/>
          </p:nvPr>
        </p:nvSpPr>
        <p:spPr>
          <a:xfrm>
            <a:off x="1935679" y="1980723"/>
            <a:ext cx="7974280" cy="1881555"/>
          </a:xfrm>
          <a:solidFill>
            <a:schemeClr val="bg1"/>
          </a:solidFill>
          <a:ln>
            <a:solidFill>
              <a:schemeClr val="bg1"/>
            </a:solidFill>
          </a:ln>
        </p:spPr>
        <p:style>
          <a:lnRef idx="2">
            <a:schemeClr val="dk1"/>
          </a:lnRef>
          <a:fillRef idx="1">
            <a:schemeClr val="lt1"/>
          </a:fillRef>
          <a:effectRef idx="0">
            <a:schemeClr val="dk1"/>
          </a:effectRef>
          <a:fontRef idx="minor">
            <a:schemeClr val="dk1"/>
          </a:fontRef>
        </p:style>
        <p:txBody>
          <a:bodyPr anchor="ctr" anchorCtr="0">
            <a:normAutofit/>
          </a:bodyPr>
          <a:lstStyle/>
          <a:p>
            <a:pPr>
              <a:spcAft>
                <a:spcPts val="600"/>
              </a:spcAft>
            </a:pPr>
            <a:r>
              <a:rPr lang="tr-TR" sz="4000" b="1" dirty="0">
                <a:latin typeface="Calibri Light" panose="020F0302020204030204" pitchFamily="34" charset="0"/>
                <a:ea typeface="Calibri Light" panose="020F0302020204030204" pitchFamily="34" charset="0"/>
                <a:cs typeface="Calibri Light" panose="020F0302020204030204" pitchFamily="34" charset="0"/>
              </a:rPr>
              <a:t>Veterinerlik Farmakoloji ve Toksikolojisi Anabilim Dalı</a:t>
            </a:r>
            <a:br>
              <a:rPr lang="tr-TR" sz="4000" b="1" dirty="0">
                <a:latin typeface="Calibri Light" panose="020F0302020204030204" pitchFamily="34" charset="0"/>
                <a:ea typeface="Calibri Light" panose="020F0302020204030204" pitchFamily="34" charset="0"/>
                <a:cs typeface="Calibri Light" panose="020F0302020204030204" pitchFamily="34" charset="0"/>
              </a:rPr>
            </a:br>
            <a:r>
              <a:rPr lang="tr-TR" sz="4000" b="1" dirty="0">
                <a:latin typeface="Calibri Light" panose="020F0302020204030204" pitchFamily="34" charset="0"/>
                <a:ea typeface="Calibri Light" panose="020F0302020204030204" pitchFamily="34" charset="0"/>
                <a:cs typeface="Calibri Light" panose="020F0302020204030204" pitchFamily="34" charset="0"/>
              </a:rPr>
              <a:t>Yüksek Lisans Programı</a:t>
            </a:r>
            <a:endParaRPr lang="en-US" sz="4400" b="1"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1026" name="Picture 2" descr="DEU Sağlık Bilimleri Enstitüsü (@deusagbilenst) / X">
            <a:extLst>
              <a:ext uri="{FF2B5EF4-FFF2-40B4-BE49-F238E27FC236}">
                <a16:creationId xmlns:a16="http://schemas.microsoft.com/office/drawing/2014/main" id="{3A9F28CB-425B-D7E5-B84E-B03B5D12D4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144" y="2355312"/>
            <a:ext cx="1816537" cy="181653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EU Sağlık Bilimleri Enstitüsü (@deusagbilenst) / X">
            <a:extLst>
              <a:ext uri="{FF2B5EF4-FFF2-40B4-BE49-F238E27FC236}">
                <a16:creationId xmlns:a16="http://schemas.microsoft.com/office/drawing/2014/main" id="{4CF5B742-D89D-0C0A-4B5F-4CE71B1CA6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89028" y="2185259"/>
            <a:ext cx="1697801" cy="169780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906C85E-E8A5-B5B3-B4B2-E377D28CD19C}"/>
              </a:ext>
            </a:extLst>
          </p:cNvPr>
          <p:cNvSpPr txBox="1"/>
          <p:nvPr/>
        </p:nvSpPr>
        <p:spPr>
          <a:xfrm>
            <a:off x="1252847" y="4396668"/>
            <a:ext cx="8817428" cy="584775"/>
          </a:xfrm>
          <a:prstGeom prst="rect">
            <a:avLst/>
          </a:prstGeom>
          <a:noFill/>
        </p:spPr>
        <p:txBody>
          <a:bodyPr wrap="square" rtlCol="0">
            <a:spAutoFit/>
          </a:bodyPr>
          <a:lstStyle/>
          <a:p>
            <a:pPr algn="ctr"/>
            <a:r>
              <a:rPr lang="tr-TR" sz="3200" b="1" dirty="0">
                <a:latin typeface="Calibri Light" panose="020F0302020204030204" pitchFamily="34" charset="0"/>
                <a:ea typeface="Calibri Light" panose="020F0302020204030204" pitchFamily="34" charset="0"/>
                <a:cs typeface="Calibri Light" panose="020F0302020204030204" pitchFamily="34" charset="0"/>
              </a:rPr>
              <a:t>Dokuz Eylül Üniversitesi Sağlık Bilimleri Enstitüsü</a:t>
            </a:r>
            <a:endParaRPr lang="en-US" sz="3200" b="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199630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30CB24-F989-4985-8252-4995387D3D74}"/>
              </a:ext>
            </a:extLst>
          </p:cNvPr>
          <p:cNvSpPr>
            <a:spLocks noGrp="1"/>
          </p:cNvSpPr>
          <p:nvPr>
            <p:ph type="title"/>
          </p:nvPr>
        </p:nvSpPr>
        <p:spPr>
          <a:xfrm>
            <a:off x="1971937" y="424389"/>
            <a:ext cx="8137237" cy="1792095"/>
          </a:xfrm>
        </p:spPr>
        <p:txBody>
          <a:bodyPr>
            <a:noAutofit/>
          </a:bodyPr>
          <a:lstStyle/>
          <a:p>
            <a:pPr algn="ctr">
              <a:spcBef>
                <a:spcPts val="600"/>
              </a:spcBef>
            </a:pPr>
            <a:r>
              <a:rPr lang="tr-TR" sz="2800" b="1" dirty="0">
                <a:solidFill>
                  <a:schemeClr val="tx1"/>
                </a:solidFill>
                <a:latin typeface="+mn-lt"/>
              </a:rPr>
              <a:t>Programda Görevli Öğretim Üyeleri</a:t>
            </a:r>
          </a:p>
        </p:txBody>
      </p:sp>
      <p:sp>
        <p:nvSpPr>
          <p:cNvPr id="3" name="İçerik Yer Tutucusu 2">
            <a:extLst>
              <a:ext uri="{FF2B5EF4-FFF2-40B4-BE49-F238E27FC236}">
                <a16:creationId xmlns:a16="http://schemas.microsoft.com/office/drawing/2014/main" id="{8B0899FB-A635-47F6-B58F-2AD6223ABD9E}"/>
              </a:ext>
            </a:extLst>
          </p:cNvPr>
          <p:cNvSpPr>
            <a:spLocks noGrp="1"/>
          </p:cNvSpPr>
          <p:nvPr>
            <p:ph idx="1"/>
          </p:nvPr>
        </p:nvSpPr>
        <p:spPr>
          <a:xfrm>
            <a:off x="3498820" y="2111500"/>
            <a:ext cx="5194357" cy="1317500"/>
          </a:xfrm>
          <a:noFill/>
        </p:spPr>
        <p:txBody>
          <a:bodyPr>
            <a:normAutofit/>
          </a:bodyPr>
          <a:lstStyle/>
          <a:p>
            <a:pPr algn="ctr"/>
            <a:r>
              <a:rPr lang="tr-TR" sz="2000" b="1" dirty="0"/>
              <a:t>Doç. Dr. Feray ALTAN</a:t>
            </a:r>
          </a:p>
          <a:p>
            <a:pPr algn="ctr"/>
            <a:r>
              <a:rPr lang="tr-TR" sz="2000" b="1" dirty="0"/>
              <a:t>Prof. Dr. Mehmet Ensari GÜNELİ</a:t>
            </a:r>
          </a:p>
          <a:p>
            <a:pPr algn="ctr"/>
            <a:r>
              <a:rPr lang="tr-TR" sz="2000" b="1" dirty="0"/>
              <a:t>Doç. Dr. Hüseyin GÜNGÖR</a:t>
            </a:r>
          </a:p>
        </p:txBody>
      </p:sp>
      <p:pic>
        <p:nvPicPr>
          <p:cNvPr id="4" name="Resim 3">
            <a:extLst>
              <a:ext uri="{FF2B5EF4-FFF2-40B4-BE49-F238E27FC236}">
                <a16:creationId xmlns:a16="http://schemas.microsoft.com/office/drawing/2014/main" id="{1714055D-0C96-46E6-A5AB-C0D3506814BB}"/>
              </a:ext>
            </a:extLst>
          </p:cNvPr>
          <p:cNvPicPr>
            <a:picLocks noChangeAspect="1"/>
          </p:cNvPicPr>
          <p:nvPr/>
        </p:nvPicPr>
        <p:blipFill>
          <a:blip r:embed="rId2"/>
          <a:stretch>
            <a:fillRect/>
          </a:stretch>
        </p:blipFill>
        <p:spPr>
          <a:xfrm>
            <a:off x="856638" y="968927"/>
            <a:ext cx="1115299" cy="1118658"/>
          </a:xfrm>
          <a:prstGeom prst="rect">
            <a:avLst/>
          </a:prstGeom>
        </p:spPr>
      </p:pic>
      <p:pic>
        <p:nvPicPr>
          <p:cNvPr id="5" name="Resim 4">
            <a:extLst>
              <a:ext uri="{FF2B5EF4-FFF2-40B4-BE49-F238E27FC236}">
                <a16:creationId xmlns:a16="http://schemas.microsoft.com/office/drawing/2014/main" id="{CC62BE4D-2D95-439D-8BA5-AC5F2195F022}"/>
              </a:ext>
            </a:extLst>
          </p:cNvPr>
          <p:cNvPicPr>
            <a:picLocks noChangeAspect="1"/>
          </p:cNvPicPr>
          <p:nvPr/>
        </p:nvPicPr>
        <p:blipFill>
          <a:blip r:embed="rId3"/>
          <a:stretch>
            <a:fillRect/>
          </a:stretch>
        </p:blipFill>
        <p:spPr>
          <a:xfrm>
            <a:off x="10394561" y="968927"/>
            <a:ext cx="940801" cy="940801"/>
          </a:xfrm>
          <a:prstGeom prst="rect">
            <a:avLst/>
          </a:prstGeom>
        </p:spPr>
      </p:pic>
      <p:sp>
        <p:nvSpPr>
          <p:cNvPr id="6" name="İçerik Yer Tutucusu 2">
            <a:extLst>
              <a:ext uri="{FF2B5EF4-FFF2-40B4-BE49-F238E27FC236}">
                <a16:creationId xmlns:a16="http://schemas.microsoft.com/office/drawing/2014/main" id="{831DC9E6-0E6D-41CB-BFFC-699F6F22EBDB}"/>
              </a:ext>
            </a:extLst>
          </p:cNvPr>
          <p:cNvSpPr txBox="1">
            <a:spLocks/>
          </p:cNvSpPr>
          <p:nvPr/>
        </p:nvSpPr>
        <p:spPr>
          <a:xfrm>
            <a:off x="1222142" y="3774696"/>
            <a:ext cx="9636825" cy="24997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tr-TR" b="1" dirty="0"/>
              <a:t>İletişim Bilgisi</a:t>
            </a:r>
          </a:p>
          <a:p>
            <a:pPr marL="0" indent="0" algn="ctr">
              <a:buFont typeface="Arial" panose="020B0604020202020204" pitchFamily="34" charset="0"/>
              <a:buNone/>
            </a:pPr>
            <a:r>
              <a:rPr lang="tr-TR" b="1" dirty="0"/>
              <a:t>Anabilim Dalı Başkanı</a:t>
            </a:r>
          </a:p>
          <a:p>
            <a:pPr marL="0" indent="0" algn="ctr">
              <a:buFont typeface="Arial" panose="020B0604020202020204" pitchFamily="34" charset="0"/>
              <a:buNone/>
            </a:pPr>
            <a:r>
              <a:rPr lang="tr-TR" dirty="0" err="1"/>
              <a:t>Doç</a:t>
            </a:r>
            <a:r>
              <a:rPr lang="tr-TR" dirty="0"/>
              <a:t> Dr. Feray ALTAN</a:t>
            </a:r>
          </a:p>
          <a:p>
            <a:pPr marL="0" indent="0" algn="ctr">
              <a:buFont typeface="Arial" panose="020B0604020202020204" pitchFamily="34" charset="0"/>
              <a:buNone/>
            </a:pPr>
            <a:endParaRPr lang="tr-TR" sz="2000" b="1" dirty="0"/>
          </a:p>
          <a:p>
            <a:pPr marL="0" indent="0" algn="ctr">
              <a:buFont typeface="Arial" panose="020B0604020202020204" pitchFamily="34" charset="0"/>
              <a:buNone/>
            </a:pPr>
            <a:r>
              <a:rPr lang="tr-TR" sz="2000" b="1" dirty="0"/>
              <a:t>E-mail: </a:t>
            </a:r>
            <a:r>
              <a:rPr lang="tr-TR" sz="2000" dirty="0"/>
              <a:t>feray.altan@deu.edu.tr</a:t>
            </a:r>
          </a:p>
          <a:p>
            <a:pPr marL="0" indent="0">
              <a:buFont typeface="Arial" panose="020B0604020202020204" pitchFamily="34" charset="0"/>
              <a:buNone/>
            </a:pPr>
            <a:endParaRPr lang="tr-TR" dirty="0"/>
          </a:p>
          <a:p>
            <a:endParaRPr lang="tr-TR" dirty="0"/>
          </a:p>
        </p:txBody>
      </p:sp>
    </p:spTree>
    <p:extLst>
      <p:ext uri="{BB962C8B-B14F-4D97-AF65-F5344CB8AC3E}">
        <p14:creationId xmlns:p14="http://schemas.microsoft.com/office/powerpoint/2010/main" val="3451768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26DBA9-7F5F-45B7-9AC6-4AC95594368C}"/>
              </a:ext>
            </a:extLst>
          </p:cNvPr>
          <p:cNvSpPr>
            <a:spLocks noGrp="1"/>
          </p:cNvSpPr>
          <p:nvPr>
            <p:ph type="title"/>
          </p:nvPr>
        </p:nvSpPr>
        <p:spPr>
          <a:xfrm>
            <a:off x="1882239" y="836834"/>
            <a:ext cx="7612083" cy="1325563"/>
          </a:xfrm>
        </p:spPr>
        <p:txBody>
          <a:bodyPr>
            <a:normAutofit/>
          </a:bodyPr>
          <a:lstStyle/>
          <a:p>
            <a:r>
              <a:rPr lang="en-US" sz="3200" b="1" dirty="0" err="1">
                <a:solidFill>
                  <a:schemeClr val="tx1"/>
                </a:solidFill>
                <a:latin typeface="+mn-lt"/>
                <a:cs typeface="Arial" panose="020B0604020202020204" pitchFamily="34" charset="0"/>
              </a:rPr>
              <a:t>Veterinerlik</a:t>
            </a:r>
            <a:r>
              <a:rPr lang="en-US" sz="3200" b="1" dirty="0">
                <a:solidFill>
                  <a:schemeClr val="tx1"/>
                </a:solidFill>
                <a:latin typeface="+mn-lt"/>
                <a:cs typeface="Arial" panose="020B0604020202020204" pitchFamily="34" charset="0"/>
              </a:rPr>
              <a:t> </a:t>
            </a:r>
            <a:r>
              <a:rPr lang="en-US" sz="3200" b="1" dirty="0" err="1">
                <a:solidFill>
                  <a:schemeClr val="tx1"/>
                </a:solidFill>
                <a:latin typeface="+mn-lt"/>
                <a:cs typeface="Arial" panose="020B0604020202020204" pitchFamily="34" charset="0"/>
              </a:rPr>
              <a:t>Farmakoloji</a:t>
            </a:r>
            <a:r>
              <a:rPr lang="en-US" sz="3200" b="1" dirty="0">
                <a:solidFill>
                  <a:schemeClr val="tx1"/>
                </a:solidFill>
                <a:latin typeface="+mn-lt"/>
                <a:cs typeface="Arial" panose="020B0604020202020204" pitchFamily="34" charset="0"/>
              </a:rPr>
              <a:t> </a:t>
            </a:r>
            <a:r>
              <a:rPr lang="en-US" sz="3200" b="1" dirty="0" err="1">
                <a:solidFill>
                  <a:schemeClr val="tx1"/>
                </a:solidFill>
                <a:latin typeface="+mn-lt"/>
                <a:cs typeface="Arial" panose="020B0604020202020204" pitchFamily="34" charset="0"/>
              </a:rPr>
              <a:t>ve</a:t>
            </a:r>
            <a:r>
              <a:rPr lang="en-US" sz="3200" b="1" dirty="0">
                <a:solidFill>
                  <a:schemeClr val="tx1"/>
                </a:solidFill>
                <a:latin typeface="+mn-lt"/>
                <a:cs typeface="Arial" panose="020B0604020202020204" pitchFamily="34" charset="0"/>
              </a:rPr>
              <a:t> </a:t>
            </a:r>
            <a:r>
              <a:rPr lang="en-US" sz="3200" b="1" dirty="0" err="1">
                <a:solidFill>
                  <a:schemeClr val="tx1"/>
                </a:solidFill>
                <a:latin typeface="+mn-lt"/>
                <a:cs typeface="Arial" panose="020B0604020202020204" pitchFamily="34" charset="0"/>
              </a:rPr>
              <a:t>Toksikolojisi</a:t>
            </a:r>
            <a:r>
              <a:rPr lang="tr-TR" sz="3200" b="1" dirty="0">
                <a:solidFill>
                  <a:schemeClr val="tx1"/>
                </a:solidFill>
                <a:latin typeface="+mn-lt"/>
                <a:cs typeface="Arial" panose="020B0604020202020204" pitchFamily="34" charset="0"/>
              </a:rPr>
              <a:t> </a:t>
            </a:r>
            <a:br>
              <a:rPr lang="tr-TR" sz="3200" b="1" dirty="0">
                <a:solidFill>
                  <a:schemeClr val="tx1"/>
                </a:solidFill>
                <a:latin typeface="+mn-lt"/>
                <a:cs typeface="Arial" panose="020B0604020202020204" pitchFamily="34" charset="0"/>
              </a:rPr>
            </a:br>
            <a:r>
              <a:rPr lang="en-US" sz="3200" b="1" dirty="0" err="1">
                <a:solidFill>
                  <a:schemeClr val="tx1"/>
                </a:solidFill>
                <a:latin typeface="+mn-lt"/>
                <a:cs typeface="Arial" panose="020B0604020202020204" pitchFamily="34" charset="0"/>
              </a:rPr>
              <a:t>Yüksek</a:t>
            </a:r>
            <a:r>
              <a:rPr lang="en-US" sz="3200" b="1" dirty="0">
                <a:solidFill>
                  <a:schemeClr val="tx1"/>
                </a:solidFill>
                <a:latin typeface="+mn-lt"/>
                <a:cs typeface="Arial" panose="020B0604020202020204" pitchFamily="34" charset="0"/>
              </a:rPr>
              <a:t> </a:t>
            </a:r>
            <a:r>
              <a:rPr lang="en-US" sz="3200" b="1" dirty="0" err="1">
                <a:solidFill>
                  <a:schemeClr val="tx1"/>
                </a:solidFill>
                <a:latin typeface="+mn-lt"/>
                <a:cs typeface="Arial" panose="020B0604020202020204" pitchFamily="34" charset="0"/>
              </a:rPr>
              <a:t>Lisans</a:t>
            </a:r>
            <a:r>
              <a:rPr lang="en-US" sz="3200" b="1" dirty="0">
                <a:solidFill>
                  <a:schemeClr val="tx1"/>
                </a:solidFill>
                <a:latin typeface="+mn-lt"/>
                <a:cs typeface="Arial" panose="020B0604020202020204" pitchFamily="34" charset="0"/>
              </a:rPr>
              <a:t> </a:t>
            </a:r>
            <a:r>
              <a:rPr lang="tr-TR" sz="3200" b="1" dirty="0">
                <a:solidFill>
                  <a:schemeClr val="tx1"/>
                </a:solidFill>
                <a:latin typeface="+mn-lt"/>
                <a:cs typeface="Arial" panose="020B0604020202020204" pitchFamily="34" charset="0"/>
              </a:rPr>
              <a:t>Programı</a:t>
            </a:r>
          </a:p>
        </p:txBody>
      </p:sp>
      <p:sp>
        <p:nvSpPr>
          <p:cNvPr id="3" name="İçerik Yer Tutucusu 2">
            <a:extLst>
              <a:ext uri="{FF2B5EF4-FFF2-40B4-BE49-F238E27FC236}">
                <a16:creationId xmlns:a16="http://schemas.microsoft.com/office/drawing/2014/main" id="{1E69ECD1-1D0A-4A65-A751-33D03E65270F}"/>
              </a:ext>
            </a:extLst>
          </p:cNvPr>
          <p:cNvSpPr>
            <a:spLocks noGrp="1"/>
          </p:cNvSpPr>
          <p:nvPr>
            <p:ph idx="1"/>
          </p:nvPr>
        </p:nvSpPr>
        <p:spPr>
          <a:xfrm>
            <a:off x="1093521" y="2162397"/>
            <a:ext cx="9601196" cy="4149338"/>
          </a:xfrm>
        </p:spPr>
        <p:txBody>
          <a:bodyPr>
            <a:noAutofit/>
          </a:bodyPr>
          <a:lstStyle/>
          <a:p>
            <a:r>
              <a:rPr lang="tr-TR" dirty="0">
                <a:effectLst/>
                <a:latin typeface="+mj-lt"/>
                <a:ea typeface="Calibri" panose="020F0502020204030204" pitchFamily="34" charset="0"/>
                <a:cs typeface="Arial" panose="020B0604020202020204" pitchFamily="34" charset="0"/>
              </a:rPr>
              <a:t>Üniversitemiz Sağlık Bilimleri Enstitüsü bünyesinde açılmıştır.</a:t>
            </a:r>
          </a:p>
          <a:p>
            <a:r>
              <a:rPr lang="tr-TR" dirty="0">
                <a:latin typeface="+mj-lt"/>
                <a:ea typeface="Calibri" panose="020F0502020204030204" pitchFamily="34" charset="0"/>
                <a:cs typeface="Arial" panose="020B0604020202020204" pitchFamily="34" charset="0"/>
              </a:rPr>
              <a:t>Programa senede 2 kez alım yapılmaktadır.</a:t>
            </a:r>
            <a:endParaRPr lang="tr-TR" b="0" dirty="0">
              <a:latin typeface="+mj-lt"/>
              <a:cs typeface="Arial" panose="020B0604020202020204" pitchFamily="34" charset="0"/>
            </a:endParaRPr>
          </a:p>
          <a:p>
            <a:r>
              <a:rPr lang="tr-TR" kern="1200" dirty="0">
                <a:solidFill>
                  <a:schemeClr val="dk1"/>
                </a:solidFill>
                <a:effectLst/>
                <a:latin typeface="+mj-lt"/>
                <a:cs typeface="Arial" panose="020B0604020202020204" pitchFamily="34" charset="0"/>
              </a:rPr>
              <a:t>İlk 2 yarıyıl ders ve sonraki 2 yarıyıl tez olmak üzere toplam 4 yarıyıldır.</a:t>
            </a:r>
            <a:endParaRPr lang="tr-TR" dirty="0">
              <a:latin typeface="+mj-lt"/>
              <a:cs typeface="Arial" panose="020B0604020202020204" pitchFamily="34" charset="0"/>
            </a:endParaRPr>
          </a:p>
          <a:p>
            <a:r>
              <a:rPr lang="tr-TR" dirty="0">
                <a:latin typeface="+mj-lt"/>
                <a:cs typeface="Arial" panose="020B0604020202020204" pitchFamily="34" charset="0"/>
              </a:rPr>
              <a:t>Program dili </a:t>
            </a:r>
            <a:r>
              <a:rPr lang="tr-TR" dirty="0" err="1">
                <a:latin typeface="+mj-lt"/>
                <a:cs typeface="Arial" panose="020B0604020202020204" pitchFamily="34" charset="0"/>
              </a:rPr>
              <a:t>Türkçe’dir</a:t>
            </a:r>
            <a:r>
              <a:rPr lang="tr-TR" dirty="0">
                <a:latin typeface="+mj-lt"/>
                <a:cs typeface="Arial" panose="020B0604020202020204" pitchFamily="34" charset="0"/>
              </a:rPr>
              <a:t>.</a:t>
            </a:r>
            <a:endParaRPr lang="tr-TR" dirty="0">
              <a:effectLst/>
              <a:latin typeface="+mj-lt"/>
              <a:ea typeface="Calibri" panose="020F0502020204030204" pitchFamily="34" charset="0"/>
              <a:cs typeface="Arial" panose="020B0604020202020204" pitchFamily="34" charset="0"/>
            </a:endParaRPr>
          </a:p>
          <a:p>
            <a:endParaRPr lang="tr-TR" dirty="0">
              <a:latin typeface="+mj-lt"/>
              <a:cs typeface="Arial" panose="020B0604020202020204" pitchFamily="34" charset="0"/>
            </a:endParaRPr>
          </a:p>
          <a:p>
            <a:endParaRPr lang="tr-TR" dirty="0">
              <a:latin typeface="+mj-lt"/>
            </a:endParaRPr>
          </a:p>
        </p:txBody>
      </p:sp>
      <p:pic>
        <p:nvPicPr>
          <p:cNvPr id="4" name="Resim 3">
            <a:extLst>
              <a:ext uri="{FF2B5EF4-FFF2-40B4-BE49-F238E27FC236}">
                <a16:creationId xmlns:a16="http://schemas.microsoft.com/office/drawing/2014/main" id="{03F1F198-FAFA-49A9-B727-527665DAA9A5}"/>
              </a:ext>
            </a:extLst>
          </p:cNvPr>
          <p:cNvPicPr>
            <a:picLocks noChangeAspect="1"/>
          </p:cNvPicPr>
          <p:nvPr/>
        </p:nvPicPr>
        <p:blipFill>
          <a:blip r:embed="rId2"/>
          <a:stretch>
            <a:fillRect/>
          </a:stretch>
        </p:blipFill>
        <p:spPr>
          <a:xfrm>
            <a:off x="856639" y="968927"/>
            <a:ext cx="937976" cy="940801"/>
          </a:xfrm>
          <a:prstGeom prst="rect">
            <a:avLst/>
          </a:prstGeom>
        </p:spPr>
      </p:pic>
      <p:pic>
        <p:nvPicPr>
          <p:cNvPr id="5" name="Resim 4">
            <a:extLst>
              <a:ext uri="{FF2B5EF4-FFF2-40B4-BE49-F238E27FC236}">
                <a16:creationId xmlns:a16="http://schemas.microsoft.com/office/drawing/2014/main" id="{52048BC7-5FA6-4958-AE80-7D102C07CA34}"/>
              </a:ext>
            </a:extLst>
          </p:cNvPr>
          <p:cNvPicPr>
            <a:picLocks noChangeAspect="1"/>
          </p:cNvPicPr>
          <p:nvPr/>
        </p:nvPicPr>
        <p:blipFill>
          <a:blip r:embed="rId3"/>
          <a:stretch>
            <a:fillRect/>
          </a:stretch>
        </p:blipFill>
        <p:spPr>
          <a:xfrm>
            <a:off x="10549629" y="982132"/>
            <a:ext cx="785732" cy="785732"/>
          </a:xfrm>
          <a:prstGeom prst="rect">
            <a:avLst/>
          </a:prstGeom>
        </p:spPr>
      </p:pic>
    </p:spTree>
    <p:extLst>
      <p:ext uri="{BB962C8B-B14F-4D97-AF65-F5344CB8AC3E}">
        <p14:creationId xmlns:p14="http://schemas.microsoft.com/office/powerpoint/2010/main" val="273147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95B458B-0D71-4420-A0EE-2687227CACE2}"/>
              </a:ext>
            </a:extLst>
          </p:cNvPr>
          <p:cNvSpPr>
            <a:spLocks noGrp="1"/>
          </p:cNvSpPr>
          <p:nvPr>
            <p:ph idx="1"/>
          </p:nvPr>
        </p:nvSpPr>
        <p:spPr>
          <a:xfrm>
            <a:off x="521688" y="1293056"/>
            <a:ext cx="10515600" cy="4341329"/>
          </a:xfrm>
        </p:spPr>
        <p:txBody>
          <a:bodyPr>
            <a:normAutofit fontScale="92500" lnSpcReduction="10000"/>
          </a:bodyPr>
          <a:lstStyle/>
          <a:p>
            <a:pPr marL="0" indent="0" algn="ctr">
              <a:buNone/>
            </a:pPr>
            <a:r>
              <a:rPr lang="tr-TR" b="1" dirty="0">
                <a:solidFill>
                  <a:schemeClr val="tx1"/>
                </a:solidFill>
                <a:latin typeface="+mn-lt"/>
              </a:rPr>
              <a:t>Başvuru Koşulları</a:t>
            </a:r>
            <a:endParaRPr lang="tr-TR" dirty="0"/>
          </a:p>
          <a:p>
            <a:pPr algn="just"/>
            <a:r>
              <a:rPr lang="tr-TR" dirty="0"/>
              <a:t>Veteriner Fakültesi mezunu olmak </a:t>
            </a:r>
          </a:p>
          <a:p>
            <a:pPr algn="just"/>
            <a:r>
              <a:rPr lang="tr-TR" dirty="0"/>
              <a:t>Son 5 yıl içerisinde ALES sayısal alanda en az 55 puana sahip olmak</a:t>
            </a:r>
          </a:p>
          <a:p>
            <a:pPr marL="0" indent="0" algn="ctr">
              <a:buNone/>
            </a:pPr>
            <a:r>
              <a:rPr lang="tr-TR" b="1" dirty="0">
                <a:solidFill>
                  <a:schemeClr val="tx1"/>
                </a:solidFill>
                <a:latin typeface="+mn-lt"/>
              </a:rPr>
              <a:t>Kabul ve Kayıt Koşulları</a:t>
            </a:r>
            <a:r>
              <a:rPr lang="tr-TR" dirty="0"/>
              <a:t> </a:t>
            </a:r>
          </a:p>
          <a:p>
            <a:pPr algn="just"/>
            <a:r>
              <a:rPr lang="tr-TR" dirty="0"/>
              <a:t>Entitümüz tarafından yapılacak ilanda belirtilen koşulları sağlayan adaylar anabilim dalı tarafından yapılacak olan bilimsel değerlendirme sınavına girmeye hak kazanır. </a:t>
            </a:r>
          </a:p>
          <a:p>
            <a:pPr algn="just"/>
            <a:r>
              <a:rPr lang="tr-TR" dirty="0"/>
              <a:t>Adaylar ilgili anabilim dalınca yapılacak bilim sınavda elde ettiği başarı puanı ve ilanda belirtilen değerlendirme kriterleri dikkate alınarak başarılı olan öğrenciler anabilim dalı akademik kurulu önerisi ve enstitü yönetim kurulu kararıyla programa kayıt hakkı kazanır.</a:t>
            </a:r>
          </a:p>
        </p:txBody>
      </p:sp>
      <p:pic>
        <p:nvPicPr>
          <p:cNvPr id="4" name="Resim 3">
            <a:extLst>
              <a:ext uri="{FF2B5EF4-FFF2-40B4-BE49-F238E27FC236}">
                <a16:creationId xmlns:a16="http://schemas.microsoft.com/office/drawing/2014/main" id="{DB3B5AC1-2A48-4B86-AE24-1798709B2559}"/>
              </a:ext>
            </a:extLst>
          </p:cNvPr>
          <p:cNvPicPr>
            <a:picLocks noChangeAspect="1"/>
          </p:cNvPicPr>
          <p:nvPr/>
        </p:nvPicPr>
        <p:blipFill>
          <a:blip r:embed="rId2"/>
          <a:stretch>
            <a:fillRect/>
          </a:stretch>
        </p:blipFill>
        <p:spPr>
          <a:xfrm>
            <a:off x="280550" y="320669"/>
            <a:ext cx="1115299" cy="1118658"/>
          </a:xfrm>
          <a:prstGeom prst="rect">
            <a:avLst/>
          </a:prstGeom>
        </p:spPr>
      </p:pic>
      <p:pic>
        <p:nvPicPr>
          <p:cNvPr id="5" name="Resim 4">
            <a:extLst>
              <a:ext uri="{FF2B5EF4-FFF2-40B4-BE49-F238E27FC236}">
                <a16:creationId xmlns:a16="http://schemas.microsoft.com/office/drawing/2014/main" id="{34171E17-3802-4EA9-8840-504C931F9990}"/>
              </a:ext>
            </a:extLst>
          </p:cNvPr>
          <p:cNvPicPr>
            <a:picLocks noChangeAspect="1"/>
          </p:cNvPicPr>
          <p:nvPr/>
        </p:nvPicPr>
        <p:blipFill>
          <a:blip r:embed="rId3"/>
          <a:stretch>
            <a:fillRect/>
          </a:stretch>
        </p:blipFill>
        <p:spPr>
          <a:xfrm>
            <a:off x="10970649" y="352255"/>
            <a:ext cx="940801" cy="940801"/>
          </a:xfrm>
          <a:prstGeom prst="rect">
            <a:avLst/>
          </a:prstGeom>
        </p:spPr>
      </p:pic>
    </p:spTree>
    <p:extLst>
      <p:ext uri="{BB962C8B-B14F-4D97-AF65-F5344CB8AC3E}">
        <p14:creationId xmlns:p14="http://schemas.microsoft.com/office/powerpoint/2010/main" val="777431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19A886-C2F4-4A67-92B0-7BDCEEC2C0D1}"/>
              </a:ext>
            </a:extLst>
          </p:cNvPr>
          <p:cNvSpPr>
            <a:spLocks noGrp="1"/>
          </p:cNvSpPr>
          <p:nvPr>
            <p:ph type="title"/>
          </p:nvPr>
        </p:nvSpPr>
        <p:spPr>
          <a:xfrm>
            <a:off x="2482933" y="591121"/>
            <a:ext cx="7142018" cy="1325563"/>
          </a:xfrm>
        </p:spPr>
        <p:txBody>
          <a:bodyPr/>
          <a:lstStyle/>
          <a:p>
            <a:pPr algn="ctr"/>
            <a:r>
              <a:rPr lang="tr-TR" b="1" dirty="0">
                <a:solidFill>
                  <a:schemeClr val="tx1"/>
                </a:solidFill>
                <a:latin typeface="+mn-lt"/>
              </a:rPr>
              <a:t>Yeterlilik Koşulları</a:t>
            </a:r>
          </a:p>
        </p:txBody>
      </p:sp>
      <p:sp>
        <p:nvSpPr>
          <p:cNvPr id="3" name="İçerik Yer Tutucusu 2">
            <a:extLst>
              <a:ext uri="{FF2B5EF4-FFF2-40B4-BE49-F238E27FC236}">
                <a16:creationId xmlns:a16="http://schemas.microsoft.com/office/drawing/2014/main" id="{C8172224-F266-42F2-9ECF-18A23FE44DA4}"/>
              </a:ext>
            </a:extLst>
          </p:cNvPr>
          <p:cNvSpPr>
            <a:spLocks noGrp="1"/>
          </p:cNvSpPr>
          <p:nvPr>
            <p:ph idx="1"/>
          </p:nvPr>
        </p:nvSpPr>
        <p:spPr>
          <a:xfrm>
            <a:off x="838200" y="2078181"/>
            <a:ext cx="10515600" cy="4098781"/>
          </a:xfrm>
        </p:spPr>
        <p:txBody>
          <a:bodyPr/>
          <a:lstStyle/>
          <a:p>
            <a:r>
              <a:rPr lang="tr-TR" dirty="0"/>
              <a:t>Öğrenciler mezun olabilmek için 120 ECTS kredisini tamamlamalıdır.</a:t>
            </a:r>
          </a:p>
          <a:p>
            <a:r>
              <a:rPr lang="tr-TR" dirty="0"/>
              <a:t>60 ECTS karşılığı derslerini başarı ile tamamlamalı ve bir tane seminer sunumu gerçekleştirmelidir. Her bir dersten başarılı olabilmeleri için en az not ortalaması 2.50 /4.00 veya 80 / 100 olmalıdır. </a:t>
            </a:r>
          </a:p>
          <a:p>
            <a:r>
              <a:rPr lang="tr-TR" dirty="0"/>
              <a:t>Ayrıca tez projesini tamamlayıp jüri önünde sunmalı ve tezi jüri tarafından kabul edilmelidir.</a:t>
            </a:r>
          </a:p>
        </p:txBody>
      </p:sp>
      <p:pic>
        <p:nvPicPr>
          <p:cNvPr id="4" name="Resim 3">
            <a:extLst>
              <a:ext uri="{FF2B5EF4-FFF2-40B4-BE49-F238E27FC236}">
                <a16:creationId xmlns:a16="http://schemas.microsoft.com/office/drawing/2014/main" id="{3B9D0AF9-1287-4B80-93C7-D46B02F28231}"/>
              </a:ext>
            </a:extLst>
          </p:cNvPr>
          <p:cNvPicPr>
            <a:picLocks noChangeAspect="1"/>
          </p:cNvPicPr>
          <p:nvPr/>
        </p:nvPicPr>
        <p:blipFill>
          <a:blip r:embed="rId2"/>
          <a:stretch>
            <a:fillRect/>
          </a:stretch>
        </p:blipFill>
        <p:spPr>
          <a:xfrm>
            <a:off x="993204" y="636530"/>
            <a:ext cx="1115299" cy="1118658"/>
          </a:xfrm>
          <a:prstGeom prst="rect">
            <a:avLst/>
          </a:prstGeom>
        </p:spPr>
      </p:pic>
      <p:pic>
        <p:nvPicPr>
          <p:cNvPr id="5" name="Resim 4">
            <a:extLst>
              <a:ext uri="{FF2B5EF4-FFF2-40B4-BE49-F238E27FC236}">
                <a16:creationId xmlns:a16="http://schemas.microsoft.com/office/drawing/2014/main" id="{E0374161-2D35-4F46-BF0C-C0CD1577F6F4}"/>
              </a:ext>
            </a:extLst>
          </p:cNvPr>
          <p:cNvPicPr>
            <a:picLocks noChangeAspect="1"/>
          </p:cNvPicPr>
          <p:nvPr/>
        </p:nvPicPr>
        <p:blipFill>
          <a:blip r:embed="rId3"/>
          <a:stretch>
            <a:fillRect/>
          </a:stretch>
        </p:blipFill>
        <p:spPr>
          <a:xfrm>
            <a:off x="10133304" y="621106"/>
            <a:ext cx="940801" cy="940801"/>
          </a:xfrm>
          <a:prstGeom prst="rect">
            <a:avLst/>
          </a:prstGeom>
        </p:spPr>
      </p:pic>
    </p:spTree>
    <p:extLst>
      <p:ext uri="{BB962C8B-B14F-4D97-AF65-F5344CB8AC3E}">
        <p14:creationId xmlns:p14="http://schemas.microsoft.com/office/powerpoint/2010/main" val="3762909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DB4C44-2829-E6B0-88D5-A6A0D7BF0E17}"/>
              </a:ext>
            </a:extLst>
          </p:cNvPr>
          <p:cNvSpPr>
            <a:spLocks noGrp="1"/>
          </p:cNvSpPr>
          <p:nvPr>
            <p:ph type="title"/>
          </p:nvPr>
        </p:nvSpPr>
        <p:spPr>
          <a:xfrm>
            <a:off x="2791691" y="438124"/>
            <a:ext cx="5384470" cy="1325563"/>
          </a:xfrm>
        </p:spPr>
        <p:txBody>
          <a:bodyPr/>
          <a:lstStyle/>
          <a:p>
            <a:pPr algn="ctr"/>
            <a:r>
              <a:rPr lang="tr-TR" b="1" dirty="0"/>
              <a:t>Programın Amacı</a:t>
            </a:r>
          </a:p>
        </p:txBody>
      </p:sp>
      <p:sp>
        <p:nvSpPr>
          <p:cNvPr id="3" name="İçerik Yer Tutucusu 2">
            <a:extLst>
              <a:ext uri="{FF2B5EF4-FFF2-40B4-BE49-F238E27FC236}">
                <a16:creationId xmlns:a16="http://schemas.microsoft.com/office/drawing/2014/main" id="{D166D5E4-484E-CD9B-7183-5B2CBBF5614C}"/>
              </a:ext>
            </a:extLst>
          </p:cNvPr>
          <p:cNvSpPr>
            <a:spLocks noGrp="1"/>
          </p:cNvSpPr>
          <p:nvPr>
            <p:ph idx="1"/>
          </p:nvPr>
        </p:nvSpPr>
        <p:spPr>
          <a:xfrm>
            <a:off x="783771" y="2167247"/>
            <a:ext cx="10570029" cy="4009716"/>
          </a:xfrm>
        </p:spPr>
        <p:txBody>
          <a:bodyPr/>
          <a:lstStyle/>
          <a:p>
            <a:r>
              <a:rPr lang="tr-TR" dirty="0"/>
              <a:t>Veteriner Farmakoloji ve Toksikolojisi alanlarında temel ve ileri düzey bilgiye sahip, </a:t>
            </a:r>
          </a:p>
          <a:p>
            <a:r>
              <a:rPr lang="tr-TR" dirty="0"/>
              <a:t>Laboratuvar uygulamaları yapabilen, </a:t>
            </a:r>
          </a:p>
          <a:p>
            <a:r>
              <a:rPr lang="tr-TR" dirty="0"/>
              <a:t>Bilimsel gelişmeleri takip ederek mesleki bilgi ve becerilerini sürekli güncelleyebilen, </a:t>
            </a:r>
          </a:p>
          <a:p>
            <a:pPr marL="0" indent="0">
              <a:buNone/>
            </a:pPr>
            <a:r>
              <a:rPr lang="tr-TR" dirty="0"/>
              <a:t>araştırmacı ve etik sorumluluk sahibi uzmanlar yetiştirmek.</a:t>
            </a:r>
          </a:p>
        </p:txBody>
      </p:sp>
      <p:pic>
        <p:nvPicPr>
          <p:cNvPr id="4" name="Resim 3">
            <a:extLst>
              <a:ext uri="{FF2B5EF4-FFF2-40B4-BE49-F238E27FC236}">
                <a16:creationId xmlns:a16="http://schemas.microsoft.com/office/drawing/2014/main" id="{6B920525-5A1B-408E-A582-5B19F9A97473}"/>
              </a:ext>
            </a:extLst>
          </p:cNvPr>
          <p:cNvPicPr>
            <a:picLocks noChangeAspect="1"/>
          </p:cNvPicPr>
          <p:nvPr/>
        </p:nvPicPr>
        <p:blipFill>
          <a:blip r:embed="rId2"/>
          <a:stretch>
            <a:fillRect/>
          </a:stretch>
        </p:blipFill>
        <p:spPr>
          <a:xfrm>
            <a:off x="875076" y="583091"/>
            <a:ext cx="1115299" cy="1118658"/>
          </a:xfrm>
          <a:prstGeom prst="rect">
            <a:avLst/>
          </a:prstGeom>
        </p:spPr>
      </p:pic>
      <p:pic>
        <p:nvPicPr>
          <p:cNvPr id="5" name="Resim 4">
            <a:extLst>
              <a:ext uri="{FF2B5EF4-FFF2-40B4-BE49-F238E27FC236}">
                <a16:creationId xmlns:a16="http://schemas.microsoft.com/office/drawing/2014/main" id="{DA1CCD79-38BD-4D57-B63C-660FC1111832}"/>
              </a:ext>
            </a:extLst>
          </p:cNvPr>
          <p:cNvPicPr>
            <a:picLocks noChangeAspect="1"/>
          </p:cNvPicPr>
          <p:nvPr/>
        </p:nvPicPr>
        <p:blipFill>
          <a:blip r:embed="rId3"/>
          <a:stretch>
            <a:fillRect/>
          </a:stretch>
        </p:blipFill>
        <p:spPr>
          <a:xfrm>
            <a:off x="10412999" y="583091"/>
            <a:ext cx="940801" cy="940801"/>
          </a:xfrm>
          <a:prstGeom prst="rect">
            <a:avLst/>
          </a:prstGeom>
        </p:spPr>
      </p:pic>
    </p:spTree>
    <p:extLst>
      <p:ext uri="{BB962C8B-B14F-4D97-AF65-F5344CB8AC3E}">
        <p14:creationId xmlns:p14="http://schemas.microsoft.com/office/powerpoint/2010/main" val="240531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620C33-0958-BA4F-A020-AC7FAD69E47E}"/>
              </a:ext>
            </a:extLst>
          </p:cNvPr>
          <p:cNvSpPr>
            <a:spLocks noGrp="1"/>
          </p:cNvSpPr>
          <p:nvPr>
            <p:ph type="title"/>
          </p:nvPr>
        </p:nvSpPr>
        <p:spPr>
          <a:xfrm>
            <a:off x="2494807" y="430439"/>
            <a:ext cx="6661068" cy="1325563"/>
          </a:xfrm>
        </p:spPr>
        <p:txBody>
          <a:bodyPr/>
          <a:lstStyle/>
          <a:p>
            <a:pPr algn="ctr"/>
            <a:r>
              <a:rPr lang="tr-TR" b="1" dirty="0"/>
              <a:t>Program Kazanımları</a:t>
            </a:r>
          </a:p>
        </p:txBody>
      </p:sp>
      <p:sp>
        <p:nvSpPr>
          <p:cNvPr id="3" name="İçerik Yer Tutucusu 2">
            <a:extLst>
              <a:ext uri="{FF2B5EF4-FFF2-40B4-BE49-F238E27FC236}">
                <a16:creationId xmlns:a16="http://schemas.microsoft.com/office/drawing/2014/main" id="{AA02F683-FB74-3A2A-5B96-36CA1BFC585A}"/>
              </a:ext>
            </a:extLst>
          </p:cNvPr>
          <p:cNvSpPr>
            <a:spLocks noGrp="1"/>
          </p:cNvSpPr>
          <p:nvPr>
            <p:ph idx="1"/>
          </p:nvPr>
        </p:nvSpPr>
        <p:spPr/>
        <p:txBody>
          <a:bodyPr>
            <a:normAutofit fontScale="62500" lnSpcReduction="20000"/>
          </a:bodyPr>
          <a:lstStyle/>
          <a:p>
            <a:pPr marL="0" indent="0">
              <a:buNone/>
            </a:pPr>
            <a:r>
              <a:rPr lang="tr-TR" sz="3600" b="1" dirty="0"/>
              <a:t>Mezun olan öğrenciler:</a:t>
            </a:r>
          </a:p>
          <a:p>
            <a:pPr>
              <a:buFont typeface="Arial" panose="020B0604020202020204" pitchFamily="34" charset="0"/>
              <a:buChar char="•"/>
            </a:pPr>
            <a:r>
              <a:rPr lang="tr-TR" sz="3600" dirty="0"/>
              <a:t>Farmakokinetik, farmakodinamik, toksikoloji ve klinik toksikoloji ile ilgili temel kavramları analiz edebilir.</a:t>
            </a:r>
          </a:p>
          <a:p>
            <a:pPr>
              <a:buFont typeface="Arial" panose="020B0604020202020204" pitchFamily="34" charset="0"/>
              <a:buChar char="•"/>
            </a:pPr>
            <a:r>
              <a:rPr lang="tr-TR" sz="3600" dirty="0"/>
              <a:t>Farmakoloji ve toksikoloji laboratuvar ilkeleri hakkında bilgi sahibi olup; deney planlayabilir, uygulayabilir ve sonuçları yorumlayabilir.</a:t>
            </a:r>
          </a:p>
          <a:p>
            <a:pPr>
              <a:buFont typeface="Arial" panose="020B0604020202020204" pitchFamily="34" charset="0"/>
              <a:buChar char="•"/>
            </a:pPr>
            <a:r>
              <a:rPr lang="tr-TR" sz="3600" dirty="0"/>
              <a:t>Klinik toksikolojide laboratuvar analizi ve zehirlenen hastaya acil yaklaşım ilkeleri konusunda bilgi sahibi olur.</a:t>
            </a:r>
          </a:p>
          <a:p>
            <a:pPr>
              <a:buFont typeface="Arial" panose="020B0604020202020204" pitchFamily="34" charset="0"/>
              <a:buChar char="•"/>
            </a:pPr>
            <a:r>
              <a:rPr lang="tr-TR" sz="3600" dirty="0"/>
              <a:t>Akılcı ilaç kullanımı hakkında bilgi edinebilir.</a:t>
            </a:r>
          </a:p>
          <a:p>
            <a:pPr>
              <a:buFont typeface="Arial" panose="020B0604020202020204" pitchFamily="34" charset="0"/>
              <a:buChar char="•"/>
            </a:pPr>
            <a:r>
              <a:rPr lang="tr-TR" sz="3600" dirty="0"/>
              <a:t>Literatür taraması ve bilimsel yayınları yorumlama konusunda yetkinlik kazanır; bilimdeki değişimlere adapte olabilir.</a:t>
            </a:r>
          </a:p>
          <a:p>
            <a:pPr>
              <a:buFont typeface="Arial" panose="020B0604020202020204" pitchFamily="34" charset="0"/>
              <a:buChar char="•"/>
            </a:pPr>
            <a:r>
              <a:rPr lang="tr-TR" sz="3600" dirty="0"/>
              <a:t>Mesleği ile ilgili kongrelerde poster sunabilir, bilimsel makale hazırlayabilir.</a:t>
            </a:r>
          </a:p>
          <a:p>
            <a:pPr>
              <a:buFont typeface="Arial" panose="020B0604020202020204" pitchFamily="34" charset="0"/>
              <a:buChar char="•"/>
            </a:pPr>
            <a:r>
              <a:rPr lang="tr-TR" sz="3600" dirty="0"/>
              <a:t>Grup çalışması yapabilme, iletişim kurabilme ve etik sorumluluk bilincine sahip olur.</a:t>
            </a:r>
          </a:p>
          <a:p>
            <a:endParaRPr lang="tr-TR" dirty="0"/>
          </a:p>
        </p:txBody>
      </p:sp>
      <p:pic>
        <p:nvPicPr>
          <p:cNvPr id="4" name="Resim 3">
            <a:extLst>
              <a:ext uri="{FF2B5EF4-FFF2-40B4-BE49-F238E27FC236}">
                <a16:creationId xmlns:a16="http://schemas.microsoft.com/office/drawing/2014/main" id="{BB8B6B88-1048-49F0-8055-B5A721AAA9EC}"/>
              </a:ext>
            </a:extLst>
          </p:cNvPr>
          <p:cNvPicPr>
            <a:picLocks noChangeAspect="1"/>
          </p:cNvPicPr>
          <p:nvPr/>
        </p:nvPicPr>
        <p:blipFill>
          <a:blip r:embed="rId2"/>
          <a:stretch>
            <a:fillRect/>
          </a:stretch>
        </p:blipFill>
        <p:spPr>
          <a:xfrm>
            <a:off x="838200" y="533891"/>
            <a:ext cx="1115299" cy="1118658"/>
          </a:xfrm>
          <a:prstGeom prst="rect">
            <a:avLst/>
          </a:prstGeom>
        </p:spPr>
      </p:pic>
      <p:pic>
        <p:nvPicPr>
          <p:cNvPr id="5" name="Resim 4">
            <a:extLst>
              <a:ext uri="{FF2B5EF4-FFF2-40B4-BE49-F238E27FC236}">
                <a16:creationId xmlns:a16="http://schemas.microsoft.com/office/drawing/2014/main" id="{AF7D8A0F-A886-47BD-9D79-5ADC9E0F5415}"/>
              </a:ext>
            </a:extLst>
          </p:cNvPr>
          <p:cNvPicPr>
            <a:picLocks noChangeAspect="1"/>
          </p:cNvPicPr>
          <p:nvPr/>
        </p:nvPicPr>
        <p:blipFill>
          <a:blip r:embed="rId3"/>
          <a:stretch>
            <a:fillRect/>
          </a:stretch>
        </p:blipFill>
        <p:spPr>
          <a:xfrm>
            <a:off x="9889860" y="681037"/>
            <a:ext cx="940801" cy="940801"/>
          </a:xfrm>
          <a:prstGeom prst="rect">
            <a:avLst/>
          </a:prstGeom>
        </p:spPr>
      </p:pic>
    </p:spTree>
    <p:extLst>
      <p:ext uri="{BB962C8B-B14F-4D97-AF65-F5344CB8AC3E}">
        <p14:creationId xmlns:p14="http://schemas.microsoft.com/office/powerpoint/2010/main" val="621847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699AC3C-FE44-4341-B799-F20DE8937C2B}"/>
              </a:ext>
            </a:extLst>
          </p:cNvPr>
          <p:cNvSpPr txBox="1"/>
          <p:nvPr/>
        </p:nvSpPr>
        <p:spPr>
          <a:xfrm>
            <a:off x="2113367" y="202610"/>
            <a:ext cx="8103431" cy="1015663"/>
          </a:xfrm>
          <a:prstGeom prst="rect">
            <a:avLst/>
          </a:prstGeom>
          <a:noFill/>
        </p:spPr>
        <p:txBody>
          <a:bodyPr wrap="square" rtlCol="0">
            <a:spAutoFit/>
          </a:bodyPr>
          <a:lstStyle/>
          <a:p>
            <a:pPr algn="ctr">
              <a:defRPr/>
            </a:pPr>
            <a:r>
              <a:rPr lang="tr-TR" sz="6000" b="1" dirty="0">
                <a:latin typeface="Noto Sans" panose="020B0502040504020204" pitchFamily="34"/>
                <a:ea typeface="Noto Sans" panose="020B0502040504020204" pitchFamily="34"/>
                <a:cs typeface="Noto Sans" panose="020B0502040504020204" pitchFamily="34"/>
              </a:rPr>
              <a:t>Araştırma Alanları</a:t>
            </a:r>
          </a:p>
        </p:txBody>
      </p:sp>
      <p:grpSp>
        <p:nvGrpSpPr>
          <p:cNvPr id="10" name="Group 9">
            <a:extLst>
              <a:ext uri="{FF2B5EF4-FFF2-40B4-BE49-F238E27FC236}">
                <a16:creationId xmlns:a16="http://schemas.microsoft.com/office/drawing/2014/main" id="{21AEDD45-DD85-40AB-9DE8-2F0387EBA92A}"/>
              </a:ext>
            </a:extLst>
          </p:cNvPr>
          <p:cNvGrpSpPr/>
          <p:nvPr/>
        </p:nvGrpSpPr>
        <p:grpSpPr>
          <a:xfrm>
            <a:off x="122381" y="508753"/>
            <a:ext cx="5405583" cy="6088598"/>
            <a:chOff x="3499602" y="892022"/>
            <a:chExt cx="6063498" cy="5196833"/>
          </a:xfrm>
        </p:grpSpPr>
        <p:grpSp>
          <p:nvGrpSpPr>
            <p:cNvPr id="6" name="Group 5">
              <a:extLst>
                <a:ext uri="{FF2B5EF4-FFF2-40B4-BE49-F238E27FC236}">
                  <a16:creationId xmlns:a16="http://schemas.microsoft.com/office/drawing/2014/main" id="{10EBBFD5-EBD6-4708-AB44-A1136232A89C}"/>
                </a:ext>
              </a:extLst>
            </p:cNvPr>
            <p:cNvGrpSpPr/>
            <p:nvPr/>
          </p:nvGrpSpPr>
          <p:grpSpPr>
            <a:xfrm>
              <a:off x="4927600" y="1734221"/>
              <a:ext cx="4635500" cy="3495330"/>
              <a:chOff x="3670300" y="1193809"/>
              <a:chExt cx="5842000" cy="4405074"/>
            </a:xfrm>
          </p:grpSpPr>
          <p:sp>
            <p:nvSpPr>
              <p:cNvPr id="4" name="Arrow: Right 3">
                <a:extLst>
                  <a:ext uri="{FF2B5EF4-FFF2-40B4-BE49-F238E27FC236}">
                    <a16:creationId xmlns:a16="http://schemas.microsoft.com/office/drawing/2014/main" id="{76532D2E-28F1-4BC2-AE52-C5BC82BE89FE}"/>
                  </a:ext>
                </a:extLst>
              </p:cNvPr>
              <p:cNvSpPr/>
              <p:nvPr/>
            </p:nvSpPr>
            <p:spPr>
              <a:xfrm>
                <a:off x="3670300" y="4737109"/>
                <a:ext cx="4025900" cy="861774"/>
              </a:xfrm>
              <a:prstGeom prst="rightArrow">
                <a:avLst>
                  <a:gd name="adj1" fmla="val 58842"/>
                  <a:gd name="adj2" fmla="val 1163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7" name="Arrow: Right 56">
                <a:extLst>
                  <a:ext uri="{FF2B5EF4-FFF2-40B4-BE49-F238E27FC236}">
                    <a16:creationId xmlns:a16="http://schemas.microsoft.com/office/drawing/2014/main" id="{58FCC6B8-2206-4D6E-8F3D-D8777B942EBD}"/>
                  </a:ext>
                </a:extLst>
              </p:cNvPr>
              <p:cNvSpPr/>
              <p:nvPr/>
            </p:nvSpPr>
            <p:spPr>
              <a:xfrm>
                <a:off x="3670300" y="3848276"/>
                <a:ext cx="4876800" cy="861774"/>
              </a:xfrm>
              <a:prstGeom prst="rightArrow">
                <a:avLst>
                  <a:gd name="adj1" fmla="val 58842"/>
                  <a:gd name="adj2" fmla="val 11631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59" name="Arrow: Right 58">
                <a:extLst>
                  <a:ext uri="{FF2B5EF4-FFF2-40B4-BE49-F238E27FC236}">
                    <a16:creationId xmlns:a16="http://schemas.microsoft.com/office/drawing/2014/main" id="{F0D3F3AB-A8CC-4E1B-88E8-840EE2D3095F}"/>
                  </a:ext>
                </a:extLst>
              </p:cNvPr>
              <p:cNvSpPr/>
              <p:nvPr/>
            </p:nvSpPr>
            <p:spPr>
              <a:xfrm>
                <a:off x="3670300" y="2959443"/>
                <a:ext cx="5842000" cy="861774"/>
              </a:xfrm>
              <a:prstGeom prst="rightArrow">
                <a:avLst>
                  <a:gd name="adj1" fmla="val 58842"/>
                  <a:gd name="adj2" fmla="val 11631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61" name="Arrow: Right 60">
                <a:extLst>
                  <a:ext uri="{FF2B5EF4-FFF2-40B4-BE49-F238E27FC236}">
                    <a16:creationId xmlns:a16="http://schemas.microsoft.com/office/drawing/2014/main" id="{E71A99ED-7640-4BC4-A3C0-EBB7DB5457FD}"/>
                  </a:ext>
                </a:extLst>
              </p:cNvPr>
              <p:cNvSpPr/>
              <p:nvPr/>
            </p:nvSpPr>
            <p:spPr>
              <a:xfrm>
                <a:off x="3670300" y="2070276"/>
                <a:ext cx="4876800" cy="861774"/>
              </a:xfrm>
              <a:prstGeom prst="rightArrow">
                <a:avLst>
                  <a:gd name="adj1" fmla="val 58842"/>
                  <a:gd name="adj2" fmla="val 11631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2" name="Arrow: Right 61">
                <a:extLst>
                  <a:ext uri="{FF2B5EF4-FFF2-40B4-BE49-F238E27FC236}">
                    <a16:creationId xmlns:a16="http://schemas.microsoft.com/office/drawing/2014/main" id="{D48D62AF-0F8C-4D54-9D60-82ABEF8584C1}"/>
                  </a:ext>
                </a:extLst>
              </p:cNvPr>
              <p:cNvSpPr/>
              <p:nvPr/>
            </p:nvSpPr>
            <p:spPr>
              <a:xfrm>
                <a:off x="3670300" y="1193809"/>
                <a:ext cx="4025900" cy="861774"/>
              </a:xfrm>
              <a:prstGeom prst="rightArrow">
                <a:avLst>
                  <a:gd name="adj1" fmla="val 58842"/>
                  <a:gd name="adj2" fmla="val 11631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grpSp>
        <p:sp>
          <p:nvSpPr>
            <p:cNvPr id="7" name="Trapezoid 6">
              <a:extLst>
                <a:ext uri="{FF2B5EF4-FFF2-40B4-BE49-F238E27FC236}">
                  <a16:creationId xmlns:a16="http://schemas.microsoft.com/office/drawing/2014/main" id="{3312DC26-F8F9-4D73-A94C-3E5EA19E81F3}"/>
                </a:ext>
              </a:extLst>
            </p:cNvPr>
            <p:cNvSpPr/>
            <p:nvPr/>
          </p:nvSpPr>
          <p:spPr>
            <a:xfrm rot="5400000">
              <a:off x="3826171" y="2775247"/>
              <a:ext cx="797719" cy="1405138"/>
            </a:xfrm>
            <a:prstGeom prst="trapezoid">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66" name="Trapezoid 65">
              <a:extLst>
                <a:ext uri="{FF2B5EF4-FFF2-40B4-BE49-F238E27FC236}">
                  <a16:creationId xmlns:a16="http://schemas.microsoft.com/office/drawing/2014/main" id="{D6DBD494-3EB0-4EFB-9727-50E8CCBC05BC}"/>
                </a:ext>
              </a:extLst>
            </p:cNvPr>
            <p:cNvSpPr/>
            <p:nvPr/>
          </p:nvSpPr>
          <p:spPr>
            <a:xfrm rot="5400000">
              <a:off x="3803966" y="1852573"/>
              <a:ext cx="849749" cy="1397518"/>
            </a:xfrm>
            <a:custGeom>
              <a:avLst/>
              <a:gdLst>
                <a:gd name="connsiteX0" fmla="*/ 0 w 797719"/>
                <a:gd name="connsiteY0" fmla="*/ 1405138 h 1405138"/>
                <a:gd name="connsiteX1" fmla="*/ 199430 w 797719"/>
                <a:gd name="connsiteY1" fmla="*/ 0 h 1405138"/>
                <a:gd name="connsiteX2" fmla="*/ 598289 w 797719"/>
                <a:gd name="connsiteY2" fmla="*/ 0 h 1405138"/>
                <a:gd name="connsiteX3" fmla="*/ 797719 w 797719"/>
                <a:gd name="connsiteY3" fmla="*/ 1405138 h 1405138"/>
                <a:gd name="connsiteX4" fmla="*/ 0 w 797719"/>
                <a:gd name="connsiteY4" fmla="*/ 1405138 h 1405138"/>
                <a:gd name="connsiteX0" fmla="*/ 0 w 598289"/>
                <a:gd name="connsiteY0" fmla="*/ 1405138 h 1405138"/>
                <a:gd name="connsiteX1" fmla="*/ 199430 w 598289"/>
                <a:gd name="connsiteY1" fmla="*/ 0 h 1405138"/>
                <a:gd name="connsiteX2" fmla="*/ 598289 w 598289"/>
                <a:gd name="connsiteY2" fmla="*/ 0 h 1405138"/>
                <a:gd name="connsiteX3" fmla="*/ 508161 w 598289"/>
                <a:gd name="connsiteY3" fmla="*/ 1397518 h 1405138"/>
                <a:gd name="connsiteX4" fmla="*/ 0 w 598289"/>
                <a:gd name="connsiteY4" fmla="*/ 1405138 h 1405138"/>
                <a:gd name="connsiteX0" fmla="*/ 0 w 743069"/>
                <a:gd name="connsiteY0" fmla="*/ 1405138 h 1405138"/>
                <a:gd name="connsiteX1" fmla="*/ 344210 w 743069"/>
                <a:gd name="connsiteY1" fmla="*/ 0 h 1405138"/>
                <a:gd name="connsiteX2" fmla="*/ 743069 w 743069"/>
                <a:gd name="connsiteY2" fmla="*/ 0 h 1405138"/>
                <a:gd name="connsiteX3" fmla="*/ 652941 w 743069"/>
                <a:gd name="connsiteY3" fmla="*/ 1397518 h 1405138"/>
                <a:gd name="connsiteX4" fmla="*/ 0 w 743069"/>
                <a:gd name="connsiteY4" fmla="*/ 1405138 h 1405138"/>
                <a:gd name="connsiteX0" fmla="*/ 0 w 849749"/>
                <a:gd name="connsiteY0" fmla="*/ 1389898 h 1397518"/>
                <a:gd name="connsiteX1" fmla="*/ 450890 w 849749"/>
                <a:gd name="connsiteY1" fmla="*/ 0 h 1397518"/>
                <a:gd name="connsiteX2" fmla="*/ 849749 w 849749"/>
                <a:gd name="connsiteY2" fmla="*/ 0 h 1397518"/>
                <a:gd name="connsiteX3" fmla="*/ 759621 w 849749"/>
                <a:gd name="connsiteY3" fmla="*/ 1397518 h 1397518"/>
                <a:gd name="connsiteX4" fmla="*/ 0 w 849749"/>
                <a:gd name="connsiteY4" fmla="*/ 1389898 h 13975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9749" h="1397518">
                  <a:moveTo>
                    <a:pt x="0" y="1389898"/>
                  </a:moveTo>
                  <a:lnTo>
                    <a:pt x="450890" y="0"/>
                  </a:lnTo>
                  <a:lnTo>
                    <a:pt x="849749" y="0"/>
                  </a:lnTo>
                  <a:lnTo>
                    <a:pt x="759621" y="1397518"/>
                  </a:lnTo>
                  <a:lnTo>
                    <a:pt x="0" y="138989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67" name="Trapezoid 65">
              <a:extLst>
                <a:ext uri="{FF2B5EF4-FFF2-40B4-BE49-F238E27FC236}">
                  <a16:creationId xmlns:a16="http://schemas.microsoft.com/office/drawing/2014/main" id="{7AD68979-8C0C-444E-8E82-A081683EECDC}"/>
                </a:ext>
              </a:extLst>
            </p:cNvPr>
            <p:cNvSpPr/>
            <p:nvPr/>
          </p:nvSpPr>
          <p:spPr>
            <a:xfrm rot="5400000">
              <a:off x="3522028" y="869596"/>
              <a:ext cx="1383145" cy="1427998"/>
            </a:xfrm>
            <a:custGeom>
              <a:avLst/>
              <a:gdLst>
                <a:gd name="connsiteX0" fmla="*/ 0 w 797719"/>
                <a:gd name="connsiteY0" fmla="*/ 1405138 h 1405138"/>
                <a:gd name="connsiteX1" fmla="*/ 199430 w 797719"/>
                <a:gd name="connsiteY1" fmla="*/ 0 h 1405138"/>
                <a:gd name="connsiteX2" fmla="*/ 598289 w 797719"/>
                <a:gd name="connsiteY2" fmla="*/ 0 h 1405138"/>
                <a:gd name="connsiteX3" fmla="*/ 797719 w 797719"/>
                <a:gd name="connsiteY3" fmla="*/ 1405138 h 1405138"/>
                <a:gd name="connsiteX4" fmla="*/ 0 w 797719"/>
                <a:gd name="connsiteY4" fmla="*/ 1405138 h 1405138"/>
                <a:gd name="connsiteX0" fmla="*/ 0 w 598289"/>
                <a:gd name="connsiteY0" fmla="*/ 1405138 h 1405138"/>
                <a:gd name="connsiteX1" fmla="*/ 199430 w 598289"/>
                <a:gd name="connsiteY1" fmla="*/ 0 h 1405138"/>
                <a:gd name="connsiteX2" fmla="*/ 598289 w 598289"/>
                <a:gd name="connsiteY2" fmla="*/ 0 h 1405138"/>
                <a:gd name="connsiteX3" fmla="*/ 508161 w 598289"/>
                <a:gd name="connsiteY3" fmla="*/ 1397518 h 1405138"/>
                <a:gd name="connsiteX4" fmla="*/ 0 w 598289"/>
                <a:gd name="connsiteY4" fmla="*/ 1405138 h 1405138"/>
                <a:gd name="connsiteX0" fmla="*/ 0 w 743069"/>
                <a:gd name="connsiteY0" fmla="*/ 1405138 h 1405138"/>
                <a:gd name="connsiteX1" fmla="*/ 344210 w 743069"/>
                <a:gd name="connsiteY1" fmla="*/ 0 h 1405138"/>
                <a:gd name="connsiteX2" fmla="*/ 743069 w 743069"/>
                <a:gd name="connsiteY2" fmla="*/ 0 h 1405138"/>
                <a:gd name="connsiteX3" fmla="*/ 652941 w 743069"/>
                <a:gd name="connsiteY3" fmla="*/ 1397518 h 1405138"/>
                <a:gd name="connsiteX4" fmla="*/ 0 w 743069"/>
                <a:gd name="connsiteY4" fmla="*/ 1405138 h 1405138"/>
                <a:gd name="connsiteX0" fmla="*/ 0 w 743069"/>
                <a:gd name="connsiteY0" fmla="*/ 1405138 h 1405138"/>
                <a:gd name="connsiteX1" fmla="*/ 344210 w 743069"/>
                <a:gd name="connsiteY1" fmla="*/ 0 h 1405138"/>
                <a:gd name="connsiteX2" fmla="*/ 743069 w 743069"/>
                <a:gd name="connsiteY2" fmla="*/ 0 h 1405138"/>
                <a:gd name="connsiteX3" fmla="*/ 492924 w 743069"/>
                <a:gd name="connsiteY3" fmla="*/ 1405138 h 1405138"/>
                <a:gd name="connsiteX4" fmla="*/ 0 w 743069"/>
                <a:gd name="connsiteY4" fmla="*/ 1405138 h 1405138"/>
                <a:gd name="connsiteX0" fmla="*/ 0 w 1070727"/>
                <a:gd name="connsiteY0" fmla="*/ 1405138 h 1405138"/>
                <a:gd name="connsiteX1" fmla="*/ 671868 w 1070727"/>
                <a:gd name="connsiteY1" fmla="*/ 0 h 1405138"/>
                <a:gd name="connsiteX2" fmla="*/ 1070727 w 1070727"/>
                <a:gd name="connsiteY2" fmla="*/ 0 h 1405138"/>
                <a:gd name="connsiteX3" fmla="*/ 820582 w 1070727"/>
                <a:gd name="connsiteY3" fmla="*/ 1405138 h 1405138"/>
                <a:gd name="connsiteX4" fmla="*/ 0 w 1070727"/>
                <a:gd name="connsiteY4" fmla="*/ 1405138 h 1405138"/>
                <a:gd name="connsiteX0" fmla="*/ 0 w 1070727"/>
                <a:gd name="connsiteY0" fmla="*/ 1405138 h 1412758"/>
                <a:gd name="connsiteX1" fmla="*/ 671868 w 1070727"/>
                <a:gd name="connsiteY1" fmla="*/ 0 h 1412758"/>
                <a:gd name="connsiteX2" fmla="*/ 1070727 w 1070727"/>
                <a:gd name="connsiteY2" fmla="*/ 0 h 1412758"/>
                <a:gd name="connsiteX3" fmla="*/ 614845 w 1070727"/>
                <a:gd name="connsiteY3" fmla="*/ 1412758 h 1412758"/>
                <a:gd name="connsiteX4" fmla="*/ 0 w 1070727"/>
                <a:gd name="connsiteY4" fmla="*/ 1405138 h 1412758"/>
                <a:gd name="connsiteX0" fmla="*/ 0 w 1383145"/>
                <a:gd name="connsiteY0" fmla="*/ 1427998 h 1427998"/>
                <a:gd name="connsiteX1" fmla="*/ 984286 w 1383145"/>
                <a:gd name="connsiteY1" fmla="*/ 0 h 1427998"/>
                <a:gd name="connsiteX2" fmla="*/ 1383145 w 1383145"/>
                <a:gd name="connsiteY2" fmla="*/ 0 h 1427998"/>
                <a:gd name="connsiteX3" fmla="*/ 927263 w 1383145"/>
                <a:gd name="connsiteY3" fmla="*/ 1412758 h 1427998"/>
                <a:gd name="connsiteX4" fmla="*/ 0 w 1383145"/>
                <a:gd name="connsiteY4" fmla="*/ 1427998 h 142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3145" h="1427998">
                  <a:moveTo>
                    <a:pt x="0" y="1427998"/>
                  </a:moveTo>
                  <a:lnTo>
                    <a:pt x="984286" y="0"/>
                  </a:lnTo>
                  <a:lnTo>
                    <a:pt x="1383145" y="0"/>
                  </a:lnTo>
                  <a:lnTo>
                    <a:pt x="927263" y="1412758"/>
                  </a:lnTo>
                  <a:lnTo>
                    <a:pt x="0" y="1427998"/>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5" name="Trapezoid 65">
              <a:extLst>
                <a:ext uri="{FF2B5EF4-FFF2-40B4-BE49-F238E27FC236}">
                  <a16:creationId xmlns:a16="http://schemas.microsoft.com/office/drawing/2014/main" id="{7697DEA5-C0D6-42BF-BA23-2321F6B15B85}"/>
                </a:ext>
              </a:extLst>
            </p:cNvPr>
            <p:cNvSpPr/>
            <p:nvPr/>
          </p:nvSpPr>
          <p:spPr>
            <a:xfrm rot="5400000" flipH="1">
              <a:off x="3793598" y="3714223"/>
              <a:ext cx="870486" cy="1397518"/>
            </a:xfrm>
            <a:custGeom>
              <a:avLst/>
              <a:gdLst>
                <a:gd name="connsiteX0" fmla="*/ 0 w 797719"/>
                <a:gd name="connsiteY0" fmla="*/ 1405138 h 1405138"/>
                <a:gd name="connsiteX1" fmla="*/ 199430 w 797719"/>
                <a:gd name="connsiteY1" fmla="*/ 0 h 1405138"/>
                <a:gd name="connsiteX2" fmla="*/ 598289 w 797719"/>
                <a:gd name="connsiteY2" fmla="*/ 0 h 1405138"/>
                <a:gd name="connsiteX3" fmla="*/ 797719 w 797719"/>
                <a:gd name="connsiteY3" fmla="*/ 1405138 h 1405138"/>
                <a:gd name="connsiteX4" fmla="*/ 0 w 797719"/>
                <a:gd name="connsiteY4" fmla="*/ 1405138 h 1405138"/>
                <a:gd name="connsiteX0" fmla="*/ 0 w 598289"/>
                <a:gd name="connsiteY0" fmla="*/ 1405138 h 1405138"/>
                <a:gd name="connsiteX1" fmla="*/ 199430 w 598289"/>
                <a:gd name="connsiteY1" fmla="*/ 0 h 1405138"/>
                <a:gd name="connsiteX2" fmla="*/ 598289 w 598289"/>
                <a:gd name="connsiteY2" fmla="*/ 0 h 1405138"/>
                <a:gd name="connsiteX3" fmla="*/ 508161 w 598289"/>
                <a:gd name="connsiteY3" fmla="*/ 1397518 h 1405138"/>
                <a:gd name="connsiteX4" fmla="*/ 0 w 598289"/>
                <a:gd name="connsiteY4" fmla="*/ 1405138 h 1405138"/>
                <a:gd name="connsiteX0" fmla="*/ 0 w 743069"/>
                <a:gd name="connsiteY0" fmla="*/ 1405138 h 1405138"/>
                <a:gd name="connsiteX1" fmla="*/ 344210 w 743069"/>
                <a:gd name="connsiteY1" fmla="*/ 0 h 1405138"/>
                <a:gd name="connsiteX2" fmla="*/ 743069 w 743069"/>
                <a:gd name="connsiteY2" fmla="*/ 0 h 1405138"/>
                <a:gd name="connsiteX3" fmla="*/ 652941 w 743069"/>
                <a:gd name="connsiteY3" fmla="*/ 1397518 h 1405138"/>
                <a:gd name="connsiteX4" fmla="*/ 0 w 743069"/>
                <a:gd name="connsiteY4" fmla="*/ 1405138 h 1405138"/>
                <a:gd name="connsiteX0" fmla="*/ 0 w 849749"/>
                <a:gd name="connsiteY0" fmla="*/ 1389898 h 1397518"/>
                <a:gd name="connsiteX1" fmla="*/ 450890 w 849749"/>
                <a:gd name="connsiteY1" fmla="*/ 0 h 1397518"/>
                <a:gd name="connsiteX2" fmla="*/ 849749 w 849749"/>
                <a:gd name="connsiteY2" fmla="*/ 0 h 1397518"/>
                <a:gd name="connsiteX3" fmla="*/ 759621 w 849749"/>
                <a:gd name="connsiteY3" fmla="*/ 1397518 h 1397518"/>
                <a:gd name="connsiteX4" fmla="*/ 0 w 849749"/>
                <a:gd name="connsiteY4" fmla="*/ 1389898 h 13975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9749" h="1397518">
                  <a:moveTo>
                    <a:pt x="0" y="1389898"/>
                  </a:moveTo>
                  <a:lnTo>
                    <a:pt x="450890" y="0"/>
                  </a:lnTo>
                  <a:lnTo>
                    <a:pt x="849749" y="0"/>
                  </a:lnTo>
                  <a:lnTo>
                    <a:pt x="759621" y="1397518"/>
                  </a:lnTo>
                  <a:lnTo>
                    <a:pt x="0" y="1389898"/>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6" name="Trapezoid 65">
              <a:extLst>
                <a:ext uri="{FF2B5EF4-FFF2-40B4-BE49-F238E27FC236}">
                  <a16:creationId xmlns:a16="http://schemas.microsoft.com/office/drawing/2014/main" id="{52EFAE30-D862-4E0B-B0E4-3A2DD4943524}"/>
                </a:ext>
              </a:extLst>
            </p:cNvPr>
            <p:cNvSpPr/>
            <p:nvPr/>
          </p:nvSpPr>
          <p:spPr>
            <a:xfrm rot="5400000" flipH="1">
              <a:off x="3511891" y="4673146"/>
              <a:ext cx="1403420" cy="1427998"/>
            </a:xfrm>
            <a:custGeom>
              <a:avLst/>
              <a:gdLst>
                <a:gd name="connsiteX0" fmla="*/ 0 w 797719"/>
                <a:gd name="connsiteY0" fmla="*/ 1405138 h 1405138"/>
                <a:gd name="connsiteX1" fmla="*/ 199430 w 797719"/>
                <a:gd name="connsiteY1" fmla="*/ 0 h 1405138"/>
                <a:gd name="connsiteX2" fmla="*/ 598289 w 797719"/>
                <a:gd name="connsiteY2" fmla="*/ 0 h 1405138"/>
                <a:gd name="connsiteX3" fmla="*/ 797719 w 797719"/>
                <a:gd name="connsiteY3" fmla="*/ 1405138 h 1405138"/>
                <a:gd name="connsiteX4" fmla="*/ 0 w 797719"/>
                <a:gd name="connsiteY4" fmla="*/ 1405138 h 1405138"/>
                <a:gd name="connsiteX0" fmla="*/ 0 w 598289"/>
                <a:gd name="connsiteY0" fmla="*/ 1405138 h 1405138"/>
                <a:gd name="connsiteX1" fmla="*/ 199430 w 598289"/>
                <a:gd name="connsiteY1" fmla="*/ 0 h 1405138"/>
                <a:gd name="connsiteX2" fmla="*/ 598289 w 598289"/>
                <a:gd name="connsiteY2" fmla="*/ 0 h 1405138"/>
                <a:gd name="connsiteX3" fmla="*/ 508161 w 598289"/>
                <a:gd name="connsiteY3" fmla="*/ 1397518 h 1405138"/>
                <a:gd name="connsiteX4" fmla="*/ 0 w 598289"/>
                <a:gd name="connsiteY4" fmla="*/ 1405138 h 1405138"/>
                <a:gd name="connsiteX0" fmla="*/ 0 w 743069"/>
                <a:gd name="connsiteY0" fmla="*/ 1405138 h 1405138"/>
                <a:gd name="connsiteX1" fmla="*/ 344210 w 743069"/>
                <a:gd name="connsiteY1" fmla="*/ 0 h 1405138"/>
                <a:gd name="connsiteX2" fmla="*/ 743069 w 743069"/>
                <a:gd name="connsiteY2" fmla="*/ 0 h 1405138"/>
                <a:gd name="connsiteX3" fmla="*/ 652941 w 743069"/>
                <a:gd name="connsiteY3" fmla="*/ 1397518 h 1405138"/>
                <a:gd name="connsiteX4" fmla="*/ 0 w 743069"/>
                <a:gd name="connsiteY4" fmla="*/ 1405138 h 1405138"/>
                <a:gd name="connsiteX0" fmla="*/ 0 w 743069"/>
                <a:gd name="connsiteY0" fmla="*/ 1405138 h 1405138"/>
                <a:gd name="connsiteX1" fmla="*/ 344210 w 743069"/>
                <a:gd name="connsiteY1" fmla="*/ 0 h 1405138"/>
                <a:gd name="connsiteX2" fmla="*/ 743069 w 743069"/>
                <a:gd name="connsiteY2" fmla="*/ 0 h 1405138"/>
                <a:gd name="connsiteX3" fmla="*/ 492924 w 743069"/>
                <a:gd name="connsiteY3" fmla="*/ 1405138 h 1405138"/>
                <a:gd name="connsiteX4" fmla="*/ 0 w 743069"/>
                <a:gd name="connsiteY4" fmla="*/ 1405138 h 1405138"/>
                <a:gd name="connsiteX0" fmla="*/ 0 w 1070727"/>
                <a:gd name="connsiteY0" fmla="*/ 1405138 h 1405138"/>
                <a:gd name="connsiteX1" fmla="*/ 671868 w 1070727"/>
                <a:gd name="connsiteY1" fmla="*/ 0 h 1405138"/>
                <a:gd name="connsiteX2" fmla="*/ 1070727 w 1070727"/>
                <a:gd name="connsiteY2" fmla="*/ 0 h 1405138"/>
                <a:gd name="connsiteX3" fmla="*/ 820582 w 1070727"/>
                <a:gd name="connsiteY3" fmla="*/ 1405138 h 1405138"/>
                <a:gd name="connsiteX4" fmla="*/ 0 w 1070727"/>
                <a:gd name="connsiteY4" fmla="*/ 1405138 h 1405138"/>
                <a:gd name="connsiteX0" fmla="*/ 0 w 1070727"/>
                <a:gd name="connsiteY0" fmla="*/ 1405138 h 1412758"/>
                <a:gd name="connsiteX1" fmla="*/ 671868 w 1070727"/>
                <a:gd name="connsiteY1" fmla="*/ 0 h 1412758"/>
                <a:gd name="connsiteX2" fmla="*/ 1070727 w 1070727"/>
                <a:gd name="connsiteY2" fmla="*/ 0 h 1412758"/>
                <a:gd name="connsiteX3" fmla="*/ 614845 w 1070727"/>
                <a:gd name="connsiteY3" fmla="*/ 1412758 h 1412758"/>
                <a:gd name="connsiteX4" fmla="*/ 0 w 1070727"/>
                <a:gd name="connsiteY4" fmla="*/ 1405138 h 1412758"/>
                <a:gd name="connsiteX0" fmla="*/ 0 w 1383145"/>
                <a:gd name="connsiteY0" fmla="*/ 1427998 h 1427998"/>
                <a:gd name="connsiteX1" fmla="*/ 984286 w 1383145"/>
                <a:gd name="connsiteY1" fmla="*/ 0 h 1427998"/>
                <a:gd name="connsiteX2" fmla="*/ 1383145 w 1383145"/>
                <a:gd name="connsiteY2" fmla="*/ 0 h 1427998"/>
                <a:gd name="connsiteX3" fmla="*/ 927263 w 1383145"/>
                <a:gd name="connsiteY3" fmla="*/ 1412758 h 1427998"/>
                <a:gd name="connsiteX4" fmla="*/ 0 w 1383145"/>
                <a:gd name="connsiteY4" fmla="*/ 1427998 h 142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3145" h="1427998">
                  <a:moveTo>
                    <a:pt x="0" y="1427998"/>
                  </a:moveTo>
                  <a:lnTo>
                    <a:pt x="984286" y="0"/>
                  </a:lnTo>
                  <a:lnTo>
                    <a:pt x="1383145" y="0"/>
                  </a:lnTo>
                  <a:lnTo>
                    <a:pt x="927263" y="1412758"/>
                  </a:lnTo>
                  <a:lnTo>
                    <a:pt x="0" y="1427998"/>
                  </a:lnTo>
                  <a:close/>
                </a:path>
              </a:pathLst>
            </a:cu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grpSp>
      <p:sp>
        <p:nvSpPr>
          <p:cNvPr id="98" name="TextBox 97">
            <a:extLst>
              <a:ext uri="{FF2B5EF4-FFF2-40B4-BE49-F238E27FC236}">
                <a16:creationId xmlns:a16="http://schemas.microsoft.com/office/drawing/2014/main" id="{31B93B06-8C99-46C2-B428-FDF40C6922BB}"/>
              </a:ext>
            </a:extLst>
          </p:cNvPr>
          <p:cNvSpPr txBox="1"/>
          <p:nvPr/>
        </p:nvSpPr>
        <p:spPr>
          <a:xfrm>
            <a:off x="4279164" y="1520165"/>
            <a:ext cx="7478899" cy="646331"/>
          </a:xfrm>
          <a:prstGeom prst="rect">
            <a:avLst/>
          </a:prstGeom>
          <a:noFill/>
        </p:spPr>
        <p:txBody>
          <a:bodyPr wrap="square" rtlCol="0">
            <a:spAutoFit/>
          </a:bodyPr>
          <a:lstStyle/>
          <a:p>
            <a:pPr algn="just">
              <a:defRPr/>
            </a:pPr>
            <a:r>
              <a:rPr lang="tr-TR" sz="3600" b="1" dirty="0" err="1">
                <a:latin typeface="Open Sans" panose="020B0606030504020204" pitchFamily="34" charset="0"/>
              </a:rPr>
              <a:t>Farmakokinetik</a:t>
            </a:r>
            <a:r>
              <a:rPr lang="tr-TR" sz="3600" b="1" dirty="0">
                <a:latin typeface="Open Sans" panose="020B0606030504020204" pitchFamily="34" charset="0"/>
              </a:rPr>
              <a:t> , Farmakodinamik</a:t>
            </a:r>
            <a:endParaRPr lang="en-GB" sz="3600" b="1" dirty="0">
              <a:latin typeface="Noto Sans" panose="020B0502040504020204" pitchFamily="34"/>
              <a:ea typeface="Noto Sans" panose="020B0502040504020204" pitchFamily="34"/>
              <a:cs typeface="Noto Sans" panose="020B0502040504020204" pitchFamily="34"/>
            </a:endParaRPr>
          </a:p>
        </p:txBody>
      </p:sp>
      <p:sp>
        <p:nvSpPr>
          <p:cNvPr id="99" name="TextBox 98">
            <a:extLst>
              <a:ext uri="{FF2B5EF4-FFF2-40B4-BE49-F238E27FC236}">
                <a16:creationId xmlns:a16="http://schemas.microsoft.com/office/drawing/2014/main" id="{41ADBD3A-84E3-4932-8AD5-F362F92EB7EA}"/>
              </a:ext>
            </a:extLst>
          </p:cNvPr>
          <p:cNvSpPr txBox="1"/>
          <p:nvPr/>
        </p:nvSpPr>
        <p:spPr>
          <a:xfrm>
            <a:off x="4892885" y="2316468"/>
            <a:ext cx="5212008" cy="646331"/>
          </a:xfrm>
          <a:prstGeom prst="rect">
            <a:avLst/>
          </a:prstGeom>
          <a:noFill/>
        </p:spPr>
        <p:txBody>
          <a:bodyPr wrap="square" rtlCol="0">
            <a:spAutoFit/>
          </a:bodyPr>
          <a:lstStyle/>
          <a:p>
            <a:pPr algn="just">
              <a:defRPr/>
            </a:pPr>
            <a:r>
              <a:rPr lang="tr-TR" sz="3600" b="1" dirty="0">
                <a:latin typeface="Open Sans" panose="020B0606030504020204" pitchFamily="34" charset="0"/>
              </a:rPr>
              <a:t>Klinik  Farmakoloji</a:t>
            </a:r>
          </a:p>
        </p:txBody>
      </p:sp>
      <p:sp>
        <p:nvSpPr>
          <p:cNvPr id="100" name="TextBox 99">
            <a:extLst>
              <a:ext uri="{FF2B5EF4-FFF2-40B4-BE49-F238E27FC236}">
                <a16:creationId xmlns:a16="http://schemas.microsoft.com/office/drawing/2014/main" id="{9142CC93-2C12-4B8A-AC5A-B133F8DC039C}"/>
              </a:ext>
            </a:extLst>
          </p:cNvPr>
          <p:cNvSpPr txBox="1"/>
          <p:nvPr/>
        </p:nvSpPr>
        <p:spPr>
          <a:xfrm>
            <a:off x="4980857" y="4066886"/>
            <a:ext cx="4822307" cy="646331"/>
          </a:xfrm>
          <a:prstGeom prst="rect">
            <a:avLst/>
          </a:prstGeom>
          <a:noFill/>
        </p:spPr>
        <p:txBody>
          <a:bodyPr wrap="square" rtlCol="0">
            <a:spAutoFit/>
          </a:bodyPr>
          <a:lstStyle/>
          <a:p>
            <a:pPr algn="just">
              <a:defRPr/>
            </a:pPr>
            <a:r>
              <a:rPr lang="en-US" sz="3600" b="1" dirty="0" err="1">
                <a:latin typeface="Open Sans" panose="020B0606030504020204" pitchFamily="34" charset="0"/>
              </a:rPr>
              <a:t>Nörofarmakoloji</a:t>
            </a:r>
            <a:endParaRPr lang="en-US" sz="3600" b="1" dirty="0">
              <a:latin typeface="Open Sans" panose="020B0606030504020204" pitchFamily="34" charset="0"/>
            </a:endParaRPr>
          </a:p>
        </p:txBody>
      </p:sp>
      <p:sp>
        <p:nvSpPr>
          <p:cNvPr id="101" name="TextBox 100">
            <a:extLst>
              <a:ext uri="{FF2B5EF4-FFF2-40B4-BE49-F238E27FC236}">
                <a16:creationId xmlns:a16="http://schemas.microsoft.com/office/drawing/2014/main" id="{DE463CD5-7FFE-4056-9899-2D572034EFDD}"/>
              </a:ext>
            </a:extLst>
          </p:cNvPr>
          <p:cNvSpPr txBox="1"/>
          <p:nvPr/>
        </p:nvSpPr>
        <p:spPr>
          <a:xfrm>
            <a:off x="5527964" y="3240626"/>
            <a:ext cx="2955083" cy="646331"/>
          </a:xfrm>
          <a:prstGeom prst="rect">
            <a:avLst/>
          </a:prstGeom>
          <a:noFill/>
        </p:spPr>
        <p:txBody>
          <a:bodyPr wrap="square" rtlCol="0">
            <a:spAutoFit/>
          </a:bodyPr>
          <a:lstStyle/>
          <a:p>
            <a:pPr algn="ctr">
              <a:defRPr/>
            </a:pPr>
            <a:r>
              <a:rPr lang="tr-TR" sz="3600" b="1" dirty="0">
                <a:latin typeface="Open Sans" panose="020B0606030504020204" pitchFamily="34" charset="0"/>
              </a:rPr>
              <a:t>Mikrobiyota</a:t>
            </a:r>
            <a:endParaRPr lang="en-GB" sz="3600" b="1" dirty="0">
              <a:latin typeface="Noto Sans" panose="020B0502040504020204" pitchFamily="34"/>
              <a:ea typeface="Noto Sans" panose="020B0502040504020204" pitchFamily="34"/>
              <a:cs typeface="Noto Sans" panose="020B0502040504020204" pitchFamily="34"/>
            </a:endParaRPr>
          </a:p>
        </p:txBody>
      </p:sp>
      <p:sp>
        <p:nvSpPr>
          <p:cNvPr id="102" name="TextBox 101">
            <a:extLst>
              <a:ext uri="{FF2B5EF4-FFF2-40B4-BE49-F238E27FC236}">
                <a16:creationId xmlns:a16="http://schemas.microsoft.com/office/drawing/2014/main" id="{EE3CCF2F-1300-4B70-9868-A6B65A9B9635}"/>
              </a:ext>
            </a:extLst>
          </p:cNvPr>
          <p:cNvSpPr txBox="1"/>
          <p:nvPr/>
        </p:nvSpPr>
        <p:spPr>
          <a:xfrm>
            <a:off x="4095359" y="4863189"/>
            <a:ext cx="4454759" cy="646331"/>
          </a:xfrm>
          <a:prstGeom prst="rect">
            <a:avLst/>
          </a:prstGeom>
          <a:noFill/>
        </p:spPr>
        <p:txBody>
          <a:bodyPr wrap="square" rtlCol="0">
            <a:spAutoFit/>
          </a:bodyPr>
          <a:lstStyle/>
          <a:p>
            <a:pPr algn="ctr">
              <a:defRPr/>
            </a:pPr>
            <a:r>
              <a:rPr lang="tr-TR" sz="3600" b="1" dirty="0">
                <a:latin typeface="Open Sans" panose="020B0606030504020204" pitchFamily="34" charset="0"/>
              </a:rPr>
              <a:t>Toksikoloji, Kalıntı</a:t>
            </a:r>
            <a:endParaRPr lang="en-GB" sz="3600" b="1" dirty="0">
              <a:latin typeface="Noto Sans" panose="020B0502040504020204" pitchFamily="34"/>
              <a:ea typeface="Noto Sans" panose="020B0502040504020204" pitchFamily="34"/>
              <a:cs typeface="Noto Sans" panose="020B0502040504020204" pitchFamily="34"/>
            </a:endParaRPr>
          </a:p>
        </p:txBody>
      </p:sp>
      <p:pic>
        <p:nvPicPr>
          <p:cNvPr id="20" name="Resim 19">
            <a:extLst>
              <a:ext uri="{FF2B5EF4-FFF2-40B4-BE49-F238E27FC236}">
                <a16:creationId xmlns:a16="http://schemas.microsoft.com/office/drawing/2014/main" id="{4DD70E8D-BA81-41C7-A927-660BDE6A5993}"/>
              </a:ext>
            </a:extLst>
          </p:cNvPr>
          <p:cNvPicPr>
            <a:picLocks noChangeAspect="1"/>
          </p:cNvPicPr>
          <p:nvPr/>
        </p:nvPicPr>
        <p:blipFill>
          <a:blip r:embed="rId2"/>
          <a:stretch>
            <a:fillRect/>
          </a:stretch>
        </p:blipFill>
        <p:spPr>
          <a:xfrm>
            <a:off x="1201023" y="313826"/>
            <a:ext cx="1115299" cy="1118658"/>
          </a:xfrm>
          <a:prstGeom prst="rect">
            <a:avLst/>
          </a:prstGeom>
        </p:spPr>
      </p:pic>
      <p:pic>
        <p:nvPicPr>
          <p:cNvPr id="21" name="Resim 20">
            <a:extLst>
              <a:ext uri="{FF2B5EF4-FFF2-40B4-BE49-F238E27FC236}">
                <a16:creationId xmlns:a16="http://schemas.microsoft.com/office/drawing/2014/main" id="{00FFC56F-B6BE-42E7-8629-2944CE54142D}"/>
              </a:ext>
            </a:extLst>
          </p:cNvPr>
          <p:cNvPicPr>
            <a:picLocks noChangeAspect="1"/>
          </p:cNvPicPr>
          <p:nvPr/>
        </p:nvPicPr>
        <p:blipFill>
          <a:blip r:embed="rId3"/>
          <a:stretch>
            <a:fillRect/>
          </a:stretch>
        </p:blipFill>
        <p:spPr>
          <a:xfrm>
            <a:off x="10738946" y="313826"/>
            <a:ext cx="940801" cy="940801"/>
          </a:xfrm>
          <a:prstGeom prst="rect">
            <a:avLst/>
          </a:prstGeom>
        </p:spPr>
      </p:pic>
    </p:spTree>
    <p:extLst>
      <p:ext uri="{BB962C8B-B14F-4D97-AF65-F5344CB8AC3E}">
        <p14:creationId xmlns:p14="http://schemas.microsoft.com/office/powerpoint/2010/main" val="3065234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403664" y="575178"/>
            <a:ext cx="4535016" cy="715963"/>
          </a:xfrm>
        </p:spPr>
        <p:txBody>
          <a:bodyPr>
            <a:normAutofit fontScale="90000"/>
          </a:bodyPr>
          <a:lstStyle/>
          <a:p>
            <a:r>
              <a:rPr lang="tr-TR" sz="4000" b="1" dirty="0"/>
              <a:t>Laboratuvar Olanakları</a:t>
            </a:r>
            <a:endParaRPr lang="en-GB" sz="4000" b="1" dirty="0"/>
          </a:p>
        </p:txBody>
      </p:sp>
      <p:sp>
        <p:nvSpPr>
          <p:cNvPr id="5" name="Arrow: Pentagon 1">
            <a:extLst>
              <a:ext uri="{FF2B5EF4-FFF2-40B4-BE49-F238E27FC236}">
                <a16:creationId xmlns:a16="http://schemas.microsoft.com/office/drawing/2014/main" id="{E20D09A7-83DA-47D7-8835-65AA6E22E227}"/>
              </a:ext>
            </a:extLst>
          </p:cNvPr>
          <p:cNvSpPr/>
          <p:nvPr/>
        </p:nvSpPr>
        <p:spPr>
          <a:xfrm>
            <a:off x="1920633" y="1452019"/>
            <a:ext cx="1483031" cy="859540"/>
          </a:xfrm>
          <a:prstGeom prst="homePlat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40E08"/>
              </a:solidFill>
              <a:latin typeface="Arial" panose="020B0604020202020204" pitchFamily="34" charset="0"/>
              <a:cs typeface="Arial" panose="020B0604020202020204" pitchFamily="34" charset="0"/>
            </a:endParaRPr>
          </a:p>
        </p:txBody>
      </p:sp>
      <p:sp>
        <p:nvSpPr>
          <p:cNvPr id="9" name="Arrow: Pentagon 8">
            <a:extLst>
              <a:ext uri="{FF2B5EF4-FFF2-40B4-BE49-F238E27FC236}">
                <a16:creationId xmlns:a16="http://schemas.microsoft.com/office/drawing/2014/main" id="{83FC3BF6-085A-465A-AC29-C6850C13445A}"/>
              </a:ext>
            </a:extLst>
          </p:cNvPr>
          <p:cNvSpPr/>
          <p:nvPr/>
        </p:nvSpPr>
        <p:spPr>
          <a:xfrm>
            <a:off x="1920633" y="2398341"/>
            <a:ext cx="1483031" cy="85954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40E08"/>
              </a:solidFill>
              <a:latin typeface="Arial" panose="020B0604020202020204" pitchFamily="34" charset="0"/>
              <a:cs typeface="Arial" panose="020B0604020202020204" pitchFamily="34" charset="0"/>
            </a:endParaRPr>
          </a:p>
        </p:txBody>
      </p:sp>
      <p:sp>
        <p:nvSpPr>
          <p:cNvPr id="13" name="Arrow: Pentagon 12">
            <a:extLst>
              <a:ext uri="{FF2B5EF4-FFF2-40B4-BE49-F238E27FC236}">
                <a16:creationId xmlns:a16="http://schemas.microsoft.com/office/drawing/2014/main" id="{8645047F-D9CB-4CC1-BC0F-1C4292F5A94A}"/>
              </a:ext>
            </a:extLst>
          </p:cNvPr>
          <p:cNvSpPr/>
          <p:nvPr/>
        </p:nvSpPr>
        <p:spPr>
          <a:xfrm>
            <a:off x="1920633" y="3344661"/>
            <a:ext cx="1483031" cy="859540"/>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40E08"/>
              </a:solidFill>
              <a:latin typeface="Arial" panose="020B0604020202020204" pitchFamily="34" charset="0"/>
              <a:cs typeface="Arial" panose="020B0604020202020204" pitchFamily="34" charset="0"/>
            </a:endParaRPr>
          </a:p>
        </p:txBody>
      </p:sp>
      <p:sp>
        <p:nvSpPr>
          <p:cNvPr id="17" name="Arrow: Pentagon 16">
            <a:extLst>
              <a:ext uri="{FF2B5EF4-FFF2-40B4-BE49-F238E27FC236}">
                <a16:creationId xmlns:a16="http://schemas.microsoft.com/office/drawing/2014/main" id="{BF9B6AB6-6147-424D-8F82-81A2B273645F}"/>
              </a:ext>
            </a:extLst>
          </p:cNvPr>
          <p:cNvSpPr/>
          <p:nvPr/>
        </p:nvSpPr>
        <p:spPr>
          <a:xfrm>
            <a:off x="1920633" y="4290983"/>
            <a:ext cx="1483031" cy="859540"/>
          </a:xfrm>
          <a:prstGeom prst="homePlat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40E08"/>
              </a:solidFill>
              <a:latin typeface="Arial" panose="020B0604020202020204" pitchFamily="34" charset="0"/>
              <a:cs typeface="Arial" panose="020B0604020202020204" pitchFamily="34" charset="0"/>
            </a:endParaRPr>
          </a:p>
        </p:txBody>
      </p:sp>
      <p:sp>
        <p:nvSpPr>
          <p:cNvPr id="21" name="Arrow: Pentagon 21">
            <a:extLst>
              <a:ext uri="{FF2B5EF4-FFF2-40B4-BE49-F238E27FC236}">
                <a16:creationId xmlns:a16="http://schemas.microsoft.com/office/drawing/2014/main" id="{7A635083-451F-40BF-9734-33850F7342D3}"/>
              </a:ext>
            </a:extLst>
          </p:cNvPr>
          <p:cNvSpPr/>
          <p:nvPr/>
        </p:nvSpPr>
        <p:spPr>
          <a:xfrm>
            <a:off x="1920633" y="5241275"/>
            <a:ext cx="1483031" cy="859540"/>
          </a:xfrm>
          <a:prstGeom prst="homePlat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srgbClr val="040E08"/>
              </a:solidFill>
              <a:latin typeface="Arial" panose="020B0604020202020204" pitchFamily="34" charset="0"/>
              <a:cs typeface="Arial" panose="020B0604020202020204" pitchFamily="34" charset="0"/>
            </a:endParaRPr>
          </a:p>
        </p:txBody>
      </p:sp>
      <p:pic>
        <p:nvPicPr>
          <p:cNvPr id="3" name="Resim 2">
            <a:extLst>
              <a:ext uri="{FF2B5EF4-FFF2-40B4-BE49-F238E27FC236}">
                <a16:creationId xmlns:a16="http://schemas.microsoft.com/office/drawing/2014/main" id="{A8CB29F8-A941-41B0-9833-02CB6DCD36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0914" y="2875011"/>
            <a:ext cx="1604382" cy="1604382"/>
          </a:xfrm>
          <a:prstGeom prst="rect">
            <a:avLst/>
          </a:prstGeom>
        </p:spPr>
      </p:pic>
      <p:sp>
        <p:nvSpPr>
          <p:cNvPr id="40" name="İçerik Yer Tutucusu 2">
            <a:extLst>
              <a:ext uri="{FF2B5EF4-FFF2-40B4-BE49-F238E27FC236}">
                <a16:creationId xmlns:a16="http://schemas.microsoft.com/office/drawing/2014/main" id="{9D8672CB-FAA8-4AC9-A2D2-3AB9CB01AAA4}"/>
              </a:ext>
            </a:extLst>
          </p:cNvPr>
          <p:cNvSpPr>
            <a:spLocks noGrp="1"/>
          </p:cNvSpPr>
          <p:nvPr>
            <p:ph idx="1"/>
          </p:nvPr>
        </p:nvSpPr>
        <p:spPr>
          <a:xfrm>
            <a:off x="3694217" y="1562133"/>
            <a:ext cx="5509160" cy="4538682"/>
          </a:xfrm>
        </p:spPr>
        <p:txBody>
          <a:bodyPr>
            <a:normAutofit fontScale="70000" lnSpcReduction="20000"/>
          </a:bodyPr>
          <a:lstStyle/>
          <a:p>
            <a:r>
              <a:rPr lang="en-US" b="1" i="0" dirty="0">
                <a:solidFill>
                  <a:srgbClr val="4A4A4A"/>
                </a:solidFill>
                <a:effectLst/>
                <a:latin typeface="Tahoma" panose="020B0604030504040204" pitchFamily="34" charset="0"/>
              </a:rPr>
              <a:t>HPLC-UV, </a:t>
            </a:r>
            <a:endParaRPr lang="tr-TR" b="1" i="0" dirty="0">
              <a:solidFill>
                <a:srgbClr val="4A4A4A"/>
              </a:solidFill>
              <a:effectLst/>
              <a:latin typeface="Tahoma" panose="020B0604030504040204" pitchFamily="34" charset="0"/>
            </a:endParaRPr>
          </a:p>
          <a:p>
            <a:r>
              <a:rPr lang="en-US" b="1" i="0" dirty="0">
                <a:solidFill>
                  <a:srgbClr val="4A4A4A"/>
                </a:solidFill>
                <a:effectLst/>
                <a:latin typeface="Tahoma" panose="020B0604030504040204" pitchFamily="34" charset="0"/>
              </a:rPr>
              <a:t>Ultra </a:t>
            </a:r>
            <a:r>
              <a:rPr lang="en-US" b="1" i="0" dirty="0" err="1">
                <a:solidFill>
                  <a:srgbClr val="4A4A4A"/>
                </a:solidFill>
                <a:effectLst/>
                <a:latin typeface="Tahoma" panose="020B0604030504040204" pitchFamily="34" charset="0"/>
              </a:rPr>
              <a:t>saf</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su</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cihazı</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err="1">
                <a:solidFill>
                  <a:srgbClr val="4A4A4A"/>
                </a:solidFill>
                <a:effectLst/>
                <a:latin typeface="Tahoma" panose="020B0604030504040204" pitchFamily="34" charset="0"/>
              </a:rPr>
              <a:t>Güvenlik</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Kabini</a:t>
            </a:r>
            <a:r>
              <a:rPr lang="en-US" b="1" i="0" dirty="0">
                <a:solidFill>
                  <a:srgbClr val="4A4A4A"/>
                </a:solidFill>
                <a:effectLst/>
                <a:latin typeface="Tahoma" panose="020B0604030504040204" pitchFamily="34" charset="0"/>
              </a:rPr>
              <a:t> CLAS II, </a:t>
            </a:r>
            <a:endParaRPr lang="tr-TR" b="1" i="0" dirty="0">
              <a:solidFill>
                <a:srgbClr val="4A4A4A"/>
              </a:solidFill>
              <a:effectLst/>
              <a:latin typeface="Tahoma" panose="020B0604030504040204" pitchFamily="34" charset="0"/>
            </a:endParaRPr>
          </a:p>
          <a:p>
            <a:r>
              <a:rPr lang="en-US" b="1" i="0" dirty="0" err="1">
                <a:solidFill>
                  <a:srgbClr val="4A4A4A"/>
                </a:solidFill>
                <a:effectLst/>
                <a:latin typeface="Tahoma" panose="020B0604030504040204" pitchFamily="34" charset="0"/>
              </a:rPr>
              <a:t>Soğutmalı</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santrifüj</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a:solidFill>
                  <a:srgbClr val="4A4A4A"/>
                </a:solidFill>
                <a:effectLst/>
                <a:latin typeface="Tahoma" panose="020B0604030504040204" pitchFamily="34" charset="0"/>
              </a:rPr>
              <a:t>Ultrasonic </a:t>
            </a:r>
            <a:r>
              <a:rPr lang="en-US" b="1" i="0" dirty="0" err="1">
                <a:solidFill>
                  <a:srgbClr val="4A4A4A"/>
                </a:solidFill>
                <a:effectLst/>
                <a:latin typeface="Tahoma" panose="020B0604030504040204" pitchFamily="34" charset="0"/>
              </a:rPr>
              <a:t>su</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banyosu</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a:solidFill>
                  <a:srgbClr val="4A4A4A"/>
                </a:solidFill>
                <a:effectLst/>
                <a:latin typeface="Tahoma" panose="020B0604030504040204" pitchFamily="34" charset="0"/>
              </a:rPr>
              <a:t>pH </a:t>
            </a:r>
            <a:r>
              <a:rPr lang="en-US" b="1" i="0" dirty="0" err="1">
                <a:solidFill>
                  <a:srgbClr val="4A4A4A"/>
                </a:solidFill>
                <a:effectLst/>
                <a:latin typeface="Tahoma" panose="020B0604030504040204" pitchFamily="34" charset="0"/>
              </a:rPr>
              <a:t>Metre</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err="1">
                <a:solidFill>
                  <a:srgbClr val="4A4A4A"/>
                </a:solidFill>
                <a:effectLst/>
                <a:latin typeface="Tahoma" panose="020B0604030504040204" pitchFamily="34" charset="0"/>
              </a:rPr>
              <a:t>Analitik</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terazi</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err="1">
                <a:solidFill>
                  <a:srgbClr val="4A4A4A"/>
                </a:solidFill>
                <a:effectLst/>
                <a:latin typeface="Tahoma" panose="020B0604030504040204" pitchFamily="34" charset="0"/>
              </a:rPr>
              <a:t>Ultrasonik</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homojenizatör</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a:solidFill>
                  <a:srgbClr val="4A4A4A"/>
                </a:solidFill>
                <a:effectLst/>
                <a:latin typeface="Tahoma" panose="020B0604030504040204" pitchFamily="34" charset="0"/>
              </a:rPr>
              <a:t>ELISA-</a:t>
            </a:r>
            <a:r>
              <a:rPr lang="tr-TR" b="1" i="0" dirty="0">
                <a:solidFill>
                  <a:srgbClr val="4A4A4A"/>
                </a:solidFill>
                <a:effectLst/>
                <a:latin typeface="Tahoma" panose="020B0604030504040204" pitchFamily="34" charset="0"/>
              </a:rPr>
              <a:t>Okuyucu</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a:solidFill>
                  <a:srgbClr val="4A4A4A"/>
                </a:solidFill>
                <a:effectLst/>
                <a:latin typeface="Tahoma" panose="020B0604030504040204" pitchFamily="34" charset="0"/>
              </a:rPr>
              <a:t>ELISA-</a:t>
            </a:r>
            <a:r>
              <a:rPr lang="en-US" b="1" i="0" dirty="0" err="1">
                <a:solidFill>
                  <a:srgbClr val="4A4A4A"/>
                </a:solidFill>
                <a:effectLst/>
                <a:latin typeface="Tahoma" panose="020B0604030504040204" pitchFamily="34" charset="0"/>
              </a:rPr>
              <a:t>Yıka</a:t>
            </a:r>
            <a:r>
              <a:rPr lang="tr-TR" b="1" i="0" dirty="0" err="1">
                <a:solidFill>
                  <a:srgbClr val="4A4A4A"/>
                </a:solidFill>
                <a:effectLst/>
                <a:latin typeface="Tahoma" panose="020B0604030504040204" pitchFamily="34" charset="0"/>
              </a:rPr>
              <a:t>yıcı</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err="1">
                <a:solidFill>
                  <a:srgbClr val="4A4A4A"/>
                </a:solidFill>
                <a:effectLst/>
                <a:latin typeface="Tahoma" panose="020B0604030504040204" pitchFamily="34" charset="0"/>
              </a:rPr>
              <a:t>Kimyasal</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dolabı</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r>
              <a:rPr lang="en-US" b="1" i="0" dirty="0" err="1">
                <a:solidFill>
                  <a:srgbClr val="4A4A4A"/>
                </a:solidFill>
                <a:effectLst/>
                <a:latin typeface="Tahoma" panose="020B0604030504040204" pitchFamily="34" charset="0"/>
              </a:rPr>
              <a:t>Göz</a:t>
            </a:r>
            <a:r>
              <a:rPr lang="en-US" b="1" i="0" dirty="0">
                <a:solidFill>
                  <a:srgbClr val="4A4A4A"/>
                </a:solidFill>
                <a:effectLst/>
                <a:latin typeface="Tahoma" panose="020B0604030504040204" pitchFamily="34" charset="0"/>
              </a:rPr>
              <a:t>-boy </a:t>
            </a:r>
            <a:r>
              <a:rPr lang="en-US" b="1" i="0" dirty="0" err="1">
                <a:solidFill>
                  <a:srgbClr val="4A4A4A"/>
                </a:solidFill>
                <a:effectLst/>
                <a:latin typeface="Tahoma" panose="020B0604030504040204" pitchFamily="34" charset="0"/>
              </a:rPr>
              <a:t>duş</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seti</a:t>
            </a:r>
            <a:r>
              <a:rPr lang="en-US" b="1" i="0" dirty="0">
                <a:solidFill>
                  <a:srgbClr val="4A4A4A"/>
                </a:solidFill>
                <a:effectLst/>
                <a:latin typeface="Tahoma" panose="020B0604030504040204" pitchFamily="34" charset="0"/>
              </a:rPr>
              <a:t> </a:t>
            </a:r>
            <a:endParaRPr lang="tr-TR" b="1" i="0" dirty="0">
              <a:solidFill>
                <a:srgbClr val="4A4A4A"/>
              </a:solidFill>
              <a:effectLst/>
              <a:latin typeface="Tahoma" panose="020B0604030504040204" pitchFamily="34" charset="0"/>
            </a:endParaRPr>
          </a:p>
          <a:p>
            <a:pPr marL="0" indent="0">
              <a:buNone/>
            </a:pPr>
            <a:r>
              <a:rPr lang="en-US" b="1" i="0" dirty="0" err="1">
                <a:solidFill>
                  <a:srgbClr val="4A4A4A"/>
                </a:solidFill>
                <a:effectLst/>
                <a:latin typeface="Tahoma" panose="020B0604030504040204" pitchFamily="34" charset="0"/>
              </a:rPr>
              <a:t>cihazları</a:t>
            </a:r>
            <a:r>
              <a:rPr lang="en-US" b="1" i="0" dirty="0">
                <a:solidFill>
                  <a:srgbClr val="4A4A4A"/>
                </a:solidFill>
                <a:effectLst/>
                <a:latin typeface="Tahoma" panose="020B0604030504040204" pitchFamily="34" charset="0"/>
              </a:rPr>
              <a:t> </a:t>
            </a:r>
            <a:r>
              <a:rPr lang="en-US" b="1" i="0" dirty="0" err="1">
                <a:solidFill>
                  <a:srgbClr val="4A4A4A"/>
                </a:solidFill>
                <a:effectLst/>
                <a:latin typeface="Tahoma" panose="020B0604030504040204" pitchFamily="34" charset="0"/>
              </a:rPr>
              <a:t>bulunmaktadır</a:t>
            </a:r>
            <a:r>
              <a:rPr lang="en-US" b="1" i="0" dirty="0">
                <a:solidFill>
                  <a:srgbClr val="4A4A4A"/>
                </a:solidFill>
                <a:effectLst/>
                <a:latin typeface="Tahoma" panose="020B0604030504040204" pitchFamily="34" charset="0"/>
              </a:rPr>
              <a:t>.</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FA19E6-C6DE-A93C-F643-962930BAEE8D}"/>
              </a:ext>
            </a:extLst>
          </p:cNvPr>
          <p:cNvSpPr>
            <a:spLocks noGrp="1"/>
          </p:cNvSpPr>
          <p:nvPr>
            <p:ph idx="1"/>
          </p:nvPr>
        </p:nvSpPr>
        <p:spPr>
          <a:xfrm>
            <a:off x="1894115" y="1472541"/>
            <a:ext cx="9256816" cy="4827319"/>
          </a:xfrm>
        </p:spPr>
        <p:txBody>
          <a:bodyPr/>
          <a:lstStyle/>
          <a:p>
            <a:r>
              <a:rPr lang="tr-TR" dirty="0">
                <a:latin typeface="Calibri" panose="020F0502020204030204" pitchFamily="34" charset="0"/>
                <a:ea typeface="Calibri" panose="020F0502020204030204" pitchFamily="34" charset="0"/>
                <a:cs typeface="Calibri" panose="020F0502020204030204" pitchFamily="34" charset="0"/>
              </a:rPr>
              <a:t>Kromatografik ölçümler (HPLC)</a:t>
            </a:r>
          </a:p>
          <a:p>
            <a:r>
              <a:rPr lang="tr-TR" dirty="0">
                <a:latin typeface="Calibri" panose="020F0502020204030204" pitchFamily="34" charset="0"/>
                <a:ea typeface="Calibri" panose="020F0502020204030204" pitchFamily="34" charset="0"/>
                <a:cs typeface="Calibri" panose="020F0502020204030204" pitchFamily="34" charset="0"/>
              </a:rPr>
              <a:t>Spektrofotometrik ölçüm ile oksidatif stres belirteçlerinin belirlenmesi (GSH-Px, SOD, CAT, TAS, TOS, MDA)</a:t>
            </a:r>
          </a:p>
          <a:p>
            <a:r>
              <a:rPr lang="tr-TR" dirty="0">
                <a:latin typeface="Calibri" panose="020F0502020204030204" pitchFamily="34" charset="0"/>
                <a:ea typeface="Calibri" panose="020F0502020204030204" pitchFamily="34" charset="0"/>
                <a:cs typeface="Calibri" panose="020F0502020204030204" pitchFamily="34" charset="0"/>
              </a:rPr>
              <a:t>ELISA ile inflamatuvar parametrelerin belirlenmesi (</a:t>
            </a:r>
            <a:r>
              <a:rPr lang="tr-TR" dirty="0" err="1">
                <a:latin typeface="Calibri" panose="020F0502020204030204" pitchFamily="34" charset="0"/>
                <a:ea typeface="Calibri" panose="020F0502020204030204" pitchFamily="34" charset="0"/>
                <a:cs typeface="Calibri" panose="020F0502020204030204" pitchFamily="34" charset="0"/>
              </a:rPr>
              <a:t>sitokinler</a:t>
            </a:r>
            <a:r>
              <a:rPr lang="tr-TR" dirty="0">
                <a:latin typeface="Calibri" panose="020F0502020204030204" pitchFamily="34" charset="0"/>
                <a:ea typeface="Calibri" panose="020F0502020204030204" pitchFamily="34" charset="0"/>
                <a:cs typeface="Calibri" panose="020F0502020204030204" pitchFamily="34" charset="0"/>
              </a:rPr>
              <a:t>)</a:t>
            </a:r>
          </a:p>
          <a:p>
            <a:r>
              <a:rPr lang="tr-TR" dirty="0">
                <a:latin typeface="Calibri" panose="020F0502020204030204" pitchFamily="34" charset="0"/>
                <a:ea typeface="Calibri" panose="020F0502020204030204" pitchFamily="34" charset="0"/>
                <a:cs typeface="Calibri" panose="020F0502020204030204" pitchFamily="34" charset="0"/>
              </a:rPr>
              <a:t>Kalıntı Analizleri (HPLC, ELISA)</a:t>
            </a:r>
          </a:p>
          <a:p>
            <a:r>
              <a:rPr lang="tr-TR" dirty="0" err="1">
                <a:latin typeface="Calibri" panose="020F0502020204030204" pitchFamily="34" charset="0"/>
                <a:ea typeface="Calibri" panose="020F0502020204030204" pitchFamily="34" charset="0"/>
                <a:cs typeface="Calibri" panose="020F0502020204030204" pitchFamily="34" charset="0"/>
              </a:rPr>
              <a:t>Farmakokinetik</a:t>
            </a:r>
            <a:r>
              <a:rPr lang="tr-TR" dirty="0">
                <a:latin typeface="Calibri" panose="020F0502020204030204" pitchFamily="34" charset="0"/>
                <a:ea typeface="Calibri" panose="020F0502020204030204" pitchFamily="34" charset="0"/>
                <a:cs typeface="Calibri" panose="020F0502020204030204" pitchFamily="34" charset="0"/>
              </a:rPr>
              <a:t> (</a:t>
            </a:r>
            <a:r>
              <a:rPr lang="tr-TR" dirty="0" err="1">
                <a:latin typeface="Calibri" panose="020F0502020204030204" pitchFamily="34" charset="0"/>
                <a:ea typeface="Calibri" panose="020F0502020204030204" pitchFamily="34" charset="0"/>
                <a:cs typeface="Calibri" panose="020F0502020204030204" pitchFamily="34" charset="0"/>
              </a:rPr>
              <a:t>farmakokinetik</a:t>
            </a:r>
            <a:r>
              <a:rPr lang="tr-TR" dirty="0">
                <a:latin typeface="Calibri" panose="020F0502020204030204" pitchFamily="34" charset="0"/>
                <a:ea typeface="Calibri" panose="020F0502020204030204" pitchFamily="34" charset="0"/>
                <a:cs typeface="Calibri" panose="020F0502020204030204" pitchFamily="34" charset="0"/>
              </a:rPr>
              <a:t> parametreler) ve Farmakodinamik (MIK, PgE2) Analizler</a:t>
            </a:r>
          </a:p>
          <a:p>
            <a:r>
              <a:rPr lang="tr-TR" dirty="0" err="1">
                <a:latin typeface="Calibri" panose="020F0502020204030204" pitchFamily="34" charset="0"/>
                <a:ea typeface="Calibri" panose="020F0502020204030204" pitchFamily="34" charset="0"/>
                <a:cs typeface="Calibri" panose="020F0502020204030204" pitchFamily="34" charset="0"/>
              </a:rPr>
              <a:t>Ex-vivo</a:t>
            </a:r>
            <a:r>
              <a:rPr lang="tr-TR" dirty="0">
                <a:latin typeface="Calibri" panose="020F0502020204030204" pitchFamily="34" charset="0"/>
                <a:ea typeface="Calibri" panose="020F0502020204030204" pitchFamily="34" charset="0"/>
                <a:cs typeface="Calibri" panose="020F0502020204030204" pitchFamily="34" charset="0"/>
              </a:rPr>
              <a:t> çalışmalar</a:t>
            </a:r>
          </a:p>
          <a:p>
            <a:r>
              <a:rPr lang="tr-TR" dirty="0">
                <a:latin typeface="Calibri" panose="020F0502020204030204" pitchFamily="34" charset="0"/>
                <a:ea typeface="Calibri" panose="020F0502020204030204" pitchFamily="34" charset="0"/>
                <a:cs typeface="Calibri" panose="020F0502020204030204" pitchFamily="34" charset="0"/>
              </a:rPr>
              <a:t>Bireysel doz uygulamaları</a:t>
            </a:r>
          </a:p>
          <a:p>
            <a:endParaRPr lang="tr-TR" dirty="0">
              <a:latin typeface="Calibri" panose="020F0502020204030204" pitchFamily="34" charset="0"/>
              <a:ea typeface="Calibri" panose="020F0502020204030204" pitchFamily="34" charset="0"/>
              <a:cs typeface="Calibri" panose="020F0502020204030204" pitchFamily="34" charset="0"/>
            </a:endParaRPr>
          </a:p>
          <a:p>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4" name="TextBox 4">
            <a:extLst>
              <a:ext uri="{FF2B5EF4-FFF2-40B4-BE49-F238E27FC236}">
                <a16:creationId xmlns:a16="http://schemas.microsoft.com/office/drawing/2014/main" id="{1DA10274-21BF-4540-AA1B-A3776B9A6673}"/>
              </a:ext>
            </a:extLst>
          </p:cNvPr>
          <p:cNvSpPr txBox="1"/>
          <p:nvPr/>
        </p:nvSpPr>
        <p:spPr>
          <a:xfrm>
            <a:off x="534391" y="505431"/>
            <a:ext cx="10717480" cy="769441"/>
          </a:xfrm>
          <a:prstGeom prst="rect">
            <a:avLst/>
          </a:prstGeom>
          <a:noFill/>
        </p:spPr>
        <p:txBody>
          <a:bodyPr wrap="square" rtlCol="0">
            <a:spAutoFit/>
          </a:bodyPr>
          <a:lstStyle/>
          <a:p>
            <a:pPr algn="ctr">
              <a:defRPr/>
            </a:pPr>
            <a:r>
              <a:rPr lang="tr-TR" sz="4400" b="1" dirty="0">
                <a:latin typeface="Noto Sans" panose="020B0502040504020204" pitchFamily="34"/>
                <a:ea typeface="Noto Sans" panose="020B0502040504020204" pitchFamily="34"/>
                <a:cs typeface="Noto Sans" panose="020B0502040504020204" pitchFamily="34"/>
              </a:rPr>
              <a:t>Anabilim Dalında Gerçekleştirilen Analizler</a:t>
            </a:r>
          </a:p>
        </p:txBody>
      </p:sp>
      <p:pic>
        <p:nvPicPr>
          <p:cNvPr id="7" name="Resim 6">
            <a:extLst>
              <a:ext uri="{FF2B5EF4-FFF2-40B4-BE49-F238E27FC236}">
                <a16:creationId xmlns:a16="http://schemas.microsoft.com/office/drawing/2014/main" id="{9EFF73A9-A846-4939-92F1-94647B849B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914" y="2875011"/>
            <a:ext cx="1604382" cy="1604382"/>
          </a:xfrm>
          <a:prstGeom prst="rect">
            <a:avLst/>
          </a:prstGeom>
        </p:spPr>
      </p:pic>
    </p:spTree>
    <p:extLst>
      <p:ext uri="{BB962C8B-B14F-4D97-AF65-F5344CB8AC3E}">
        <p14:creationId xmlns:p14="http://schemas.microsoft.com/office/powerpoint/2010/main" val="35618460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TotalTime>
  <Words>495</Words>
  <Application>Microsoft Office PowerPoint</Application>
  <PresentationFormat>Geniş ekran</PresentationFormat>
  <Paragraphs>69</Paragraphs>
  <Slides>10</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Calibri</vt:lpstr>
      <vt:lpstr>Calibri Light</vt:lpstr>
      <vt:lpstr>Noto Sans</vt:lpstr>
      <vt:lpstr>Open Sans</vt:lpstr>
      <vt:lpstr>Tahoma</vt:lpstr>
      <vt:lpstr>Office Teması</vt:lpstr>
      <vt:lpstr>Veterinerlik Farmakoloji ve Toksikolojisi Anabilim Dalı Yüksek Lisans Programı</vt:lpstr>
      <vt:lpstr>Veterinerlik Farmakoloji ve Toksikolojisi  Yüksek Lisans Programı</vt:lpstr>
      <vt:lpstr>PowerPoint Sunusu</vt:lpstr>
      <vt:lpstr>Yeterlilik Koşulları</vt:lpstr>
      <vt:lpstr>Programın Amacı</vt:lpstr>
      <vt:lpstr>Program Kazanımları</vt:lpstr>
      <vt:lpstr>PowerPoint Sunusu</vt:lpstr>
      <vt:lpstr>Laboratuvar Olanakları</vt:lpstr>
      <vt:lpstr>PowerPoint Sunusu</vt:lpstr>
      <vt:lpstr>Programda Görevli Öğretim Üyeleri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Veterinerlik Farmakoloji ve Toksikolojisi Anabilim Dalı Yüksek Lisans Programı</dc:title>
  <dc:creator>feray altan</dc:creator>
  <cp:lastModifiedBy>feray altan</cp:lastModifiedBy>
  <cp:revision>6</cp:revision>
  <dcterms:created xsi:type="dcterms:W3CDTF">2025-09-17T07:25:16Z</dcterms:created>
  <dcterms:modified xsi:type="dcterms:W3CDTF">2025-09-17T12:07:12Z</dcterms:modified>
</cp:coreProperties>
</file>