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3" r:id="rId5"/>
    <p:sldId id="257" r:id="rId6"/>
    <p:sldId id="264" r:id="rId7"/>
    <p:sldId id="258" r:id="rId8"/>
    <p:sldId id="265" r:id="rId9"/>
    <p:sldId id="261" r:id="rId10"/>
    <p:sldId id="26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21628A-DAFE-0BBF-4862-159E38CAD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93F557F-0EDA-BE62-EE24-FD69EEA4CC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DDF705-FC8E-DA4C-0457-610E1C728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B667FB-ACC7-5DDE-BB1A-FE307C91D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1B19A1-485C-AA11-9919-9A995BDB8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48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2A022-E128-A594-1EF8-9770C83F6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286A51D-E836-997E-4F47-8882D00CA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F262DD-4FBB-FC40-7D2E-9557259C1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E31667-5C3F-7970-0162-D53B861C4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71E9B9-46AF-4B76-5B0D-D829AB4D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924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3BDD98B-2DC3-EA98-E324-E9E08A4B9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B0550CF-1CD5-46EB-79A5-C3C0EE612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80F6BF-0852-5224-C115-2B8E6E56E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1C390A4-2995-0E67-8275-0260DA99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236494-83DE-0CA7-2C0C-B8246277B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01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0EBFFE-D1C4-6C90-433E-9AD5FCD35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9D4230-F582-4C43-63AE-2A1814E45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5DF8B6-9996-9F8D-05C9-1496A8034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933DE9-F0AF-D9B2-A8A9-23EDBA33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B80576-1CBE-569B-27F7-50CF77EB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62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C7A87-CAB9-55CA-A7F2-4D461E790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CD9D28-FB10-A089-B2EE-5A98C6EBB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1DF6FD-69AB-1BE1-CBD5-FF735904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6A47B3-5C11-5EE4-853A-CAB8E61B4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EE0FA05-40E5-A405-2D75-94D001B61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193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02D357-51A3-C5BC-1712-94A2F80E4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BBDA69-EFA2-9F49-B5ED-BD007C75C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DE878A2-7C46-505B-5A3C-0E8ACFA29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4358D92-32EA-13DA-5722-ED8BF21A6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81956C4-6128-D510-A985-7032248D4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980B18-7E1F-80A0-61C8-99A01A15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88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2D2C23-1BCC-14C9-C8B6-2AA2A0F1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D7E2F96-75EC-C3E2-3819-CE700DAB4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F6DDC0D-D56F-3D8D-49FF-6A5612933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7F60B6F-9AA9-6AF8-1492-0CA6B1DB2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0223461-0B96-5191-2BFE-CC2C9555B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2345694-AA99-81BE-E491-9CF4DC70E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2AD373E-7E10-77F9-B2F2-117665581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CEDC62A-045A-C204-E4A6-A759C657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809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0B187A-7215-1D8E-1D3C-343A4DB58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4DE70D8-EE8E-06C5-4E62-F1E1A0BC5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1CCDA5-3F07-B624-AB39-783431A78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8BE70CA-5FC7-1E80-9B06-368A6A72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10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176B20D-8E0B-CC13-A6DD-0FBF839BD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194007-79FE-870E-1C66-ACBAEE7E3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19EB331-D823-91B6-A334-39F0ABE8D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09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16CF94-8974-2E04-CE18-BE7642CB1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AC528-6949-C50F-34E9-818EEF17D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2D7FD9F-22DB-BE3B-2580-09F3081A9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7DE844-59B9-70A0-4C23-E41051890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04D9A7F-ECBE-9B2E-16D8-CF1D6D485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4574798-A97D-3D15-C2B4-FB219D6E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620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40EEEB-7F86-28D5-805D-C3BA38E8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A52EB5C-2E77-6123-4172-77B3ED7821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21AB515-E508-A110-B23D-6D242D0CD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254EC4-F8A4-3CBB-E1BD-5D3E14DE9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2F06F4F-5577-D616-A9D3-F4789494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A9CF29-62F0-4FBC-3568-71A2B63C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65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DFD830A-748D-065E-29A8-35BE8E2F7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26CE4A-02CB-9952-71FA-704F6AF75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06CFADF-7DE6-75E3-B44B-C0776E11D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90762-7978-437F-B41B-1A567852F47C}" type="datetimeFigureOut">
              <a:rPr lang="tr-TR" smtClean="0"/>
              <a:t>16.09.2025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ACCD44-D52F-5ACB-7C42-5465B3C55A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953B91-9FBF-F171-88BA-153D60EA8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5F96CA-B251-4E81-95ED-03D4979CA8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12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42977B-E843-C843-9C66-61D812A64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065" y="1666238"/>
            <a:ext cx="10323871" cy="4100079"/>
          </a:xfrm>
        </p:spPr>
        <p:txBody>
          <a:bodyPr>
            <a:normAutofit/>
          </a:bodyPr>
          <a:lstStyle/>
          <a:p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Do</a:t>
            </a:r>
            <a:r>
              <a:rPr kumimoji="0" lang="tr-TR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k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uz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Eylül 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Üniversitesi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br>
              <a:rPr kumimoji="0" lang="tr-TR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</a:b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Sağlık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Bilimleri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Enstitüsü</a:t>
            </a:r>
            <a:br>
              <a:rPr kumimoji="0" lang="tr-TR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</a:br>
            <a:br>
              <a:rPr kumimoji="0" lang="tr-TR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</a:b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Veterinerlik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tr-TR" sz="4400" b="1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Anatomisi 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Anabilim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Dalı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br>
              <a:rPr kumimoji="0" lang="tr-TR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</a:b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Yüksek </a:t>
            </a:r>
            <a:r>
              <a:rPr kumimoji="0" lang="en-US" sz="4400" b="1" i="0" u="none" strike="noStrike" kern="1200" cap="none" spc="0" normalizeH="0" baseline="0" noProof="0" dirty="0" err="1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Lisans</a:t>
            </a:r>
            <a:r>
              <a:rPr kumimoji="0" lang="en-US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kumimoji="0" lang="tr-TR" sz="4400" b="1" i="0" u="none" strike="noStrike" kern="1200" cap="none" spc="0" normalizeH="0" baseline="0" noProof="0" dirty="0">
                <a:ln w="3175" cmpd="sng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Palatino Linotype" panose="02040502050505030304" pitchFamily="18" charset="0"/>
                <a:cs typeface="Arial" panose="020B0604020202020204" pitchFamily="34" charset="0"/>
              </a:rPr>
              <a:t>Programı</a:t>
            </a:r>
            <a:endParaRPr lang="tr-TR" sz="4400" dirty="0">
              <a:solidFill>
                <a:schemeClr val="tx1">
                  <a:lumMod val="75000"/>
                  <a:lumOff val="25000"/>
                </a:schemeClr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B97254B-EE65-4DB0-B11D-4D149C5A3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026412" cy="2026412"/>
          </a:xfrm>
          <a:prstGeom prst="flowChartConnector">
            <a:avLst/>
          </a:prstGeom>
          <a:ln>
            <a:solidFill>
              <a:schemeClr val="tx1"/>
            </a:solidFill>
          </a:ln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A2C63627-294B-47C2-94A9-43E5B94F8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7268" y="0"/>
            <a:ext cx="1954732" cy="1954732"/>
          </a:xfrm>
          <a:prstGeom prst="flowChartConnector">
            <a:avLst/>
          </a:prstGeom>
          <a:ln>
            <a:solidFill>
              <a:schemeClr val="tx1"/>
            </a:solidFill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983E26B-62C4-064A-816B-C05260716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396" y="0"/>
            <a:ext cx="2026412" cy="2026412"/>
          </a:xfrm>
          <a:prstGeom prst="flowChartConnector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488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6DF061B-7789-1DCD-E961-4F6A1FD10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tr-TR" sz="3300" dirty="0">
                <a:solidFill>
                  <a:schemeClr val="tx2"/>
                </a:solidFill>
                <a:latin typeface="Palatino Linotype" panose="02040502050505030304" pitchFamily="18" charset="0"/>
              </a:rPr>
              <a:t>Veterinerlik Anatomisi Anabilim Dalı Yüksek Lisans Programı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C81123-17A6-AE42-E90A-1C5230BD7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526" y="2257006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1800" dirty="0">
                <a:solidFill>
                  <a:schemeClr val="tx2"/>
                </a:solidFill>
                <a:latin typeface="Palatino Linotype" panose="02040502050505030304" pitchFamily="18" charset="0"/>
              </a:rPr>
              <a:t>İletişim Bilgisi</a:t>
            </a:r>
          </a:p>
          <a:p>
            <a:pPr marL="0" indent="0">
              <a:buNone/>
            </a:pPr>
            <a:r>
              <a:rPr lang="tr-TR" sz="1800" dirty="0">
                <a:solidFill>
                  <a:schemeClr val="tx2"/>
                </a:solidFill>
                <a:latin typeface="Palatino Linotype" panose="02040502050505030304" pitchFamily="18" charset="0"/>
              </a:rPr>
              <a:t>Anabilim Dalı Başkanı</a:t>
            </a:r>
          </a:p>
          <a:p>
            <a:pPr marL="0" indent="0">
              <a:buNone/>
            </a:pPr>
            <a:r>
              <a:rPr lang="tr-TR" sz="1800" dirty="0">
                <a:solidFill>
                  <a:schemeClr val="tx2"/>
                </a:solidFill>
                <a:latin typeface="Palatino Linotype" panose="02040502050505030304" pitchFamily="18" charset="0"/>
              </a:rPr>
              <a:t>Prof. Dr. Dr. Yasin DEMİRASLAN</a:t>
            </a:r>
          </a:p>
          <a:p>
            <a:pPr marL="0" indent="0">
              <a:buNone/>
            </a:pPr>
            <a:endParaRPr lang="tr-TR" sz="1800" dirty="0">
              <a:solidFill>
                <a:schemeClr val="tx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chemeClr val="tx2"/>
                </a:solidFill>
                <a:latin typeface="Palatino Linotype" panose="02040502050505030304" pitchFamily="18" charset="0"/>
              </a:rPr>
              <a:t>E-mail: yasin.demiraslan@deu.edu.tr</a:t>
            </a:r>
          </a:p>
          <a:p>
            <a:endParaRPr lang="tr-TR" sz="1800" dirty="0">
              <a:solidFill>
                <a:schemeClr val="tx2"/>
              </a:solidFill>
              <a:latin typeface="Palatino Linotype" panose="0204050205050503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Palatino Linotype" panose="02040502050505030304" pitchFamily="18" charset="0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Palatino Linotype" panose="02040502050505030304" pitchFamily="18" charset="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Palatino Linotype" panose="02040502050505030304" pitchFamily="18" charset="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Palatino Linotype" panose="02040502050505030304" pitchFamily="18" charset="0"/>
              </a:endParaRPr>
            </a:p>
          </p:txBody>
        </p:sp>
      </p:grpSp>
      <p:pic>
        <p:nvPicPr>
          <p:cNvPr id="7" name="Graphic 6" descr="E-posta">
            <a:extLst>
              <a:ext uri="{FF2B5EF4-FFF2-40B4-BE49-F238E27FC236}">
                <a16:creationId xmlns:a16="http://schemas.microsoft.com/office/drawing/2014/main" id="{55EC68DA-F0AD-9AAB-6E31-E50D9AE50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154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CA48B1D-3C7D-F6B7-2120-8C3764D84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8418"/>
            <a:ext cx="3508310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</a:t>
            </a:r>
            <a:r>
              <a:rPr lang="tr-TR" b="1" dirty="0" err="1">
                <a:solidFill>
                  <a:srgbClr val="FFFFFF"/>
                </a:solidFill>
                <a:latin typeface="Palatino Linotype" panose="02040502050505030304" pitchFamily="18" charset="0"/>
              </a:rPr>
              <a:t>Anabili</a:t>
            </a:r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 Dalı Yüksek Lisans Programı</a:t>
            </a:r>
            <a:endParaRPr lang="tr-TR" dirty="0">
              <a:solidFill>
                <a:srgbClr val="FFFF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E0A7B2-CCD9-302F-DB7A-5E58930B3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>
                <a:latin typeface="Palatino Linotype" panose="02040502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 program, Üniversitemiz Sağlık Bilimleri Enstitüsü bünyesinde, Yükseköğretim Kurulu (YÖK) tarafından onaylanmış ve 2025-2026 eğitim öğretim yılında öğrenci alımına açılmıştır.</a:t>
            </a:r>
          </a:p>
          <a:p>
            <a:pPr algn="just"/>
            <a:r>
              <a:rPr lang="tr-TR" dirty="0">
                <a:latin typeface="Palatino Linotype" panose="0204050205050503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Programa senede 2 kez alım yapılmaktadır.</a:t>
            </a:r>
            <a:endParaRPr lang="tr-TR" dirty="0">
              <a:latin typeface="Palatino Linotype" panose="02040502050505030304" pitchFamily="18" charset="0"/>
              <a:cs typeface="Arial" panose="020B0604020202020204" pitchFamily="34" charset="0"/>
            </a:endParaRPr>
          </a:p>
          <a:p>
            <a:pPr algn="just"/>
            <a:r>
              <a:rPr lang="tr-TR" dirty="0">
                <a:latin typeface="Palatino Linotype" panose="02040502050505030304" pitchFamily="18" charset="0"/>
                <a:cs typeface="Arial" panose="020B0604020202020204" pitchFamily="34" charset="0"/>
              </a:rPr>
              <a:t>İlk 2 yarıyıl ders ve sonraki 2 yarıyıl tez olmak üzere toplam 4 yarıyıldır.</a:t>
            </a:r>
          </a:p>
          <a:p>
            <a:pPr algn="just"/>
            <a:r>
              <a:rPr lang="tr-TR" dirty="0">
                <a:latin typeface="Palatino Linotype" panose="02040502050505030304" pitchFamily="18" charset="0"/>
                <a:cs typeface="Arial" panose="020B0604020202020204" pitchFamily="34" charset="0"/>
              </a:rPr>
              <a:t>Program dili </a:t>
            </a:r>
            <a:r>
              <a:rPr lang="tr-TR" dirty="0" err="1">
                <a:latin typeface="Palatino Linotype" panose="02040502050505030304" pitchFamily="18" charset="0"/>
                <a:cs typeface="Arial" panose="020B0604020202020204" pitchFamily="34" charset="0"/>
              </a:rPr>
              <a:t>Türkçe’dir</a:t>
            </a:r>
            <a:r>
              <a:rPr lang="tr-TR" dirty="0">
                <a:latin typeface="Palatino Linotype" panose="02040502050505030304" pitchFamily="18" charset="0"/>
                <a:cs typeface="Arial" panose="020B0604020202020204" pitchFamily="34" charset="0"/>
              </a:rPr>
              <a:t>.</a:t>
            </a:r>
            <a:endParaRPr lang="tr-TR" dirty="0">
              <a:latin typeface="Palatino Linotype" panose="0204050205050503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42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A2C92AD-9E0B-63A1-0671-6391E8AE2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98418"/>
            <a:ext cx="3517641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</a:t>
            </a:r>
            <a:r>
              <a:rPr lang="tr-TR" b="1" dirty="0" err="1">
                <a:solidFill>
                  <a:srgbClr val="FFFFFF"/>
                </a:solidFill>
                <a:latin typeface="Palatino Linotype" panose="02040502050505030304" pitchFamily="18" charset="0"/>
              </a:rPr>
              <a:t>Anabili</a:t>
            </a:r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 Dalı Yüksek Lisans Programı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916F4B-D4D6-0ECA-F409-5001BBB1D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030" y="734215"/>
            <a:ext cx="6629399" cy="5526723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latin typeface="Palatino Linotype" panose="02040502050505030304" pitchFamily="18" charset="0"/>
              </a:rPr>
              <a:t>AMAÇ</a:t>
            </a:r>
          </a:p>
          <a:p>
            <a:pPr algn="just"/>
            <a:r>
              <a:rPr lang="tr-TR" sz="2400" b="1" dirty="0">
                <a:latin typeface="Palatino Linotype" panose="02040502050505030304" pitchFamily="18" charset="0"/>
              </a:rPr>
              <a:t>Bilimsel Araştırmacı Yetiştirmek:</a:t>
            </a:r>
            <a:r>
              <a:rPr lang="tr-TR" sz="2400" dirty="0">
                <a:latin typeface="Palatino Linotype" panose="02040502050505030304" pitchFamily="18" charset="0"/>
              </a:rPr>
              <a:t> Öğrencileri, anatomi alanında bilimsel projeler tasarlayabilen, yürütebilen ve sonuçlarını uluslararası standartlarda yayınlayabilen araştırmacılar olarak yetiştirmek.</a:t>
            </a:r>
          </a:p>
          <a:p>
            <a:pPr algn="just"/>
            <a:r>
              <a:rPr lang="tr-TR" sz="2400" b="1" dirty="0">
                <a:latin typeface="Palatino Linotype" panose="02040502050505030304" pitchFamily="18" charset="0"/>
              </a:rPr>
              <a:t>Akademisyen ve Eğitmen Yetiştirmek:</a:t>
            </a:r>
            <a:r>
              <a:rPr lang="tr-TR" sz="2400" dirty="0">
                <a:latin typeface="Palatino Linotype" panose="02040502050505030304" pitchFamily="18" charset="0"/>
              </a:rPr>
              <a:t> Üniversitelerin veteriner fakültelerinde veya ilgili kurumlarda ders verebilecek ve yeni nesil veteriner hekimleri eğitebilecek yetkinlikte bireyler yetiştirmek.</a:t>
            </a:r>
          </a:p>
          <a:p>
            <a:pPr algn="just"/>
            <a:endParaRPr lang="tr-TR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2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64CF1A7-1B19-72B7-9C10-0050EAE0C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53572"/>
            <a:ext cx="3517641" cy="4379481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</a:t>
            </a:r>
            <a:r>
              <a:rPr lang="tr-TR" b="1" dirty="0" err="1">
                <a:solidFill>
                  <a:srgbClr val="FFFFFF"/>
                </a:solidFill>
                <a:latin typeface="Palatino Linotype" panose="02040502050505030304" pitchFamily="18" charset="0"/>
              </a:rPr>
              <a:t>Anabili</a:t>
            </a:r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 Dalı Yüksek Lisans Programı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293532-94D3-5FCE-3E80-3A656EABB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algn="just"/>
            <a:r>
              <a:rPr lang="tr-TR" sz="2400" b="1" dirty="0">
                <a:latin typeface="Palatino Linotype" panose="02040502050505030304" pitchFamily="18" charset="0"/>
              </a:rPr>
              <a:t>Klinik Uygulamalara Derinlik Katmak:</a:t>
            </a:r>
            <a:r>
              <a:rPr lang="tr-TR" sz="2400" dirty="0">
                <a:latin typeface="Palatino Linotype" panose="02040502050505030304" pitchFamily="18" charset="0"/>
              </a:rPr>
              <a:t> Anatominin klinik teşhis, cerrahi operasyonlar ve hastalıkların anlaşılması gibi pratik alanlardaki önemini pekiştirmek ve öğrencilere bu konularda uzmanlık kazandırmak.</a:t>
            </a:r>
          </a:p>
          <a:p>
            <a:pPr algn="just"/>
            <a:endParaRPr lang="tr-TR" sz="24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Palatino Linotype" panose="02040502050505030304" pitchFamily="18" charset="0"/>
              </a:rPr>
              <a:t>Kısacası, program </a:t>
            </a:r>
            <a:r>
              <a:rPr lang="tr-TR" sz="2400" b="1" dirty="0">
                <a:latin typeface="Palatino Linotype" panose="02040502050505030304" pitchFamily="18" charset="0"/>
              </a:rPr>
              <a:t>anatomi bilimini sadece teorik bir ders olmaktan çıkarıp</a:t>
            </a:r>
            <a:r>
              <a:rPr lang="tr-TR" sz="2400" dirty="0">
                <a:latin typeface="Palatino Linotype" panose="02040502050505030304" pitchFamily="18" charset="0"/>
              </a:rPr>
              <a:t>, onu hem bilimsel araştırmanın hem de ileri düzey klinik uygulamaların merkezine yerleştirmeyi hedefler.</a:t>
            </a:r>
          </a:p>
          <a:p>
            <a:pPr algn="just"/>
            <a:endParaRPr lang="tr-TR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135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B66AB84-63F5-AFDC-D9F5-A61395A14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53572"/>
            <a:ext cx="3498980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Anabilim Dalı Yüksek Lisans Programı</a:t>
            </a:r>
            <a:br>
              <a:rPr lang="tr-TR" sz="3700" b="1" dirty="0">
                <a:solidFill>
                  <a:srgbClr val="FFFFFF"/>
                </a:solidFill>
                <a:latin typeface="Palatino Linotype" panose="02040502050505030304" pitchFamily="18" charset="0"/>
              </a:rPr>
            </a:br>
            <a:endParaRPr lang="tr-TR" sz="3700" dirty="0">
              <a:solidFill>
                <a:srgbClr val="FFFF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İçerik Yer Tutucusu 2">
            <a:extLst>
              <a:ext uri="{FF2B5EF4-FFF2-40B4-BE49-F238E27FC236}">
                <a16:creationId xmlns:a16="http://schemas.microsoft.com/office/drawing/2014/main" id="{54CB8783-DF86-221B-587B-945F31F4F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sz="1300" dirty="0">
                <a:latin typeface="Palatino Linotype" panose="0204050205050503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000" b="1" dirty="0">
                <a:latin typeface="Palatino Linotype" panose="02040502050505030304" pitchFamily="18" charset="0"/>
              </a:rPr>
              <a:t>Genel Kazanımlar</a:t>
            </a:r>
          </a:p>
          <a:p>
            <a:pPr marL="0" indent="0" algn="just">
              <a:buNone/>
            </a:pPr>
            <a:r>
              <a:rPr lang="tr-TR" sz="2000" dirty="0">
                <a:latin typeface="Palatino Linotype" panose="02040502050505030304" pitchFamily="18" charset="0"/>
              </a:rPr>
              <a:t>Bu program, öğrencilere veteriner anatomi alanında derinlemesine ve uzmanlık düzeyinde bilgi ve beceri kazandırmayı hedefler. Öğrenciler, mezun olduktan sonra aşağıdaki yetkinlikleri kazanmış olurlar:</a:t>
            </a:r>
          </a:p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Veteriner Anatomi Alanında Uzmanlık:</a:t>
            </a:r>
            <a:r>
              <a:rPr lang="tr-TR" sz="2000" dirty="0">
                <a:latin typeface="Palatino Linotype" panose="02040502050505030304" pitchFamily="18" charset="0"/>
              </a:rPr>
              <a:t> Öğrenciler, farklı hayvan türlerinin (evcil, çiftlik ve egzotik hayvanlar dahil) </a:t>
            </a:r>
            <a:r>
              <a:rPr lang="tr-TR" sz="2000" dirty="0" err="1">
                <a:latin typeface="Palatino Linotype" panose="02040502050505030304" pitchFamily="18" charset="0"/>
              </a:rPr>
              <a:t>makroskopik</a:t>
            </a:r>
            <a:r>
              <a:rPr lang="tr-TR" sz="2000" dirty="0">
                <a:latin typeface="Palatino Linotype" panose="02040502050505030304" pitchFamily="18" charset="0"/>
              </a:rPr>
              <a:t> ve </a:t>
            </a:r>
            <a:r>
              <a:rPr lang="tr-TR" sz="2000" dirty="0" err="1">
                <a:latin typeface="Palatino Linotype" panose="02040502050505030304" pitchFamily="18" charset="0"/>
              </a:rPr>
              <a:t>mikroskopik</a:t>
            </a:r>
            <a:r>
              <a:rPr lang="tr-TR" sz="2000" dirty="0">
                <a:latin typeface="Palatino Linotype" panose="02040502050505030304" pitchFamily="18" charset="0"/>
              </a:rPr>
              <a:t> anatomisi hakkında kapsamlı bilgiye sahip olurlar. Bu, sistemlerin yapısı, fonksiyonu ve ilişkileri konusunda derinlemesine bir anlayış içerir.</a:t>
            </a:r>
          </a:p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İleri Araştırma Becerileri:</a:t>
            </a:r>
            <a:r>
              <a:rPr lang="tr-TR" sz="2000" dirty="0">
                <a:latin typeface="Palatino Linotype" panose="02040502050505030304" pitchFamily="18" charset="0"/>
              </a:rPr>
              <a:t> Program, öğrencilerin bilimsel araştırma metodolojilerini, deneysel tasarım prensiplerini ve veri analiz tekniklerini öğrenmelerini sağlar. Bu beceriler, bağımsız araştırma projeleri yürütmek için gereklidir.</a:t>
            </a:r>
          </a:p>
          <a:p>
            <a:pPr algn="just"/>
            <a:endParaRPr lang="tr-TR" sz="13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31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55FAE25-4A96-7130-0C25-307BC1663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53572"/>
            <a:ext cx="3489649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</a:t>
            </a:r>
            <a:r>
              <a:rPr lang="tr-TR" b="1" dirty="0" err="1">
                <a:solidFill>
                  <a:srgbClr val="FFFFFF"/>
                </a:solidFill>
                <a:latin typeface="Palatino Linotype" panose="02040502050505030304" pitchFamily="18" charset="0"/>
              </a:rPr>
              <a:t>Anabili</a:t>
            </a:r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 Dalı Yüksek Lisans Programı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D139CE-FD47-E87E-AB66-D8B21825B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812800"/>
            <a:ext cx="6906491" cy="5364163"/>
          </a:xfrm>
        </p:spPr>
        <p:txBody>
          <a:bodyPr anchor="ctr">
            <a:normAutofit lnSpcReduction="10000"/>
          </a:bodyPr>
          <a:lstStyle/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Bilimsel Yayın ve Sunum Becerisi:</a:t>
            </a:r>
            <a:r>
              <a:rPr lang="tr-TR" sz="2000" dirty="0">
                <a:latin typeface="Palatino Linotype" panose="02040502050505030304" pitchFamily="18" charset="0"/>
              </a:rPr>
              <a:t> Öğrenciler, araştırma sonuçlarını ulusal ve uluslararası bilimsel dergilerde makale olarak yayınlayabilme ve bilimsel toplantılarda sözlü veya poster sunumları yapabilme becerisi kazanırlar.</a:t>
            </a:r>
          </a:p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Eğitim ve Öğretim Yeterliliği:</a:t>
            </a:r>
            <a:r>
              <a:rPr lang="tr-TR" sz="2000" dirty="0">
                <a:latin typeface="Palatino Linotype" panose="02040502050505030304" pitchFamily="18" charset="0"/>
              </a:rPr>
              <a:t> Mezunlar, akademik kurumlarda veteriner anatomi dersleri verebilecek, pratik eğitimler düzenleyebilecek ve öğrencilere rehberlik edebilecek bilgi ve donanıma sahip olurlar.</a:t>
            </a:r>
          </a:p>
          <a:p>
            <a:pPr algn="just"/>
            <a:r>
              <a:rPr lang="tr-TR" sz="2000" b="1" dirty="0" err="1">
                <a:latin typeface="Palatino Linotype" panose="02040502050505030304" pitchFamily="18" charset="0"/>
              </a:rPr>
              <a:t>Disiplinlerarası</a:t>
            </a:r>
            <a:r>
              <a:rPr lang="tr-TR" sz="2000" b="1" dirty="0">
                <a:latin typeface="Palatino Linotype" panose="02040502050505030304" pitchFamily="18" charset="0"/>
              </a:rPr>
              <a:t> Yaklaşım:</a:t>
            </a:r>
            <a:r>
              <a:rPr lang="tr-TR" sz="2000" dirty="0">
                <a:latin typeface="Palatino Linotype" panose="02040502050505030304" pitchFamily="18" charset="0"/>
              </a:rPr>
              <a:t> Anatomi bilgisi, fizyoloji, patoloji, cerrahi ve diğer klinik bilimlerle entegre bir şekilde ele alınır. Bu sayede öğrenciler, hastalığın teşhisi ve tedavisinde anatomi bilgisini etkin bir şekilde kullanabilirler.</a:t>
            </a:r>
          </a:p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Eleştirel Düşünme ve Problem Çözme:</a:t>
            </a:r>
            <a:r>
              <a:rPr lang="tr-TR" sz="2000" dirty="0">
                <a:latin typeface="Palatino Linotype" panose="02040502050505030304" pitchFamily="18" charset="0"/>
              </a:rPr>
              <a:t> Öğrenciler, karmaşık anatomik sorunları analiz edebilme, bu sorunlara yönelik yaratıcı çözümler geliştirebilme ve mevcut literatürü eleştirel bir gözle değerlendirebilme yeteneklerini geliştirirler.</a:t>
            </a:r>
          </a:p>
          <a:p>
            <a:pPr algn="just"/>
            <a:endParaRPr lang="tr-TR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721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4603685-EA42-F075-94B8-2423B8B44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53572"/>
            <a:ext cx="3498980" cy="4461163"/>
          </a:xfrm>
        </p:spPr>
        <p:txBody>
          <a:bodyPr>
            <a:normAutofit fontScale="90000"/>
          </a:bodyPr>
          <a:lstStyle/>
          <a:p>
            <a:br>
              <a:rPr lang="tr-TR" sz="4900" b="1" dirty="0">
                <a:solidFill>
                  <a:srgbClr val="FFFFFF"/>
                </a:solidFill>
                <a:latin typeface="Palatino Linotype" panose="02040502050505030304" pitchFamily="18" charset="0"/>
              </a:rPr>
            </a:br>
            <a:r>
              <a:rPr lang="tr-TR" sz="4900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Anabilim Dalı Yüksek Lisans Programı</a:t>
            </a:r>
            <a:b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</a:br>
            <a:br>
              <a:rPr lang="tr-TR" sz="4100" b="1" dirty="0">
                <a:solidFill>
                  <a:srgbClr val="FFFFFF"/>
                </a:solidFill>
                <a:latin typeface="Palatino Linotype" panose="02040502050505030304" pitchFamily="18" charset="0"/>
              </a:rPr>
            </a:br>
            <a:endParaRPr lang="tr-TR" sz="4100" dirty="0">
              <a:solidFill>
                <a:srgbClr val="FFFFFF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997514-112A-1251-E979-2D331C1F7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6390" y="636190"/>
            <a:ext cx="6906491" cy="5585619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endParaRPr lang="tr-TR" sz="2000" dirty="0"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r>
              <a:rPr lang="tr-TR" b="1" dirty="0">
                <a:latin typeface="Palatino Linotype" panose="02040502050505030304" pitchFamily="18" charset="0"/>
              </a:rPr>
              <a:t>Kazanımların Uygulama Alanları</a:t>
            </a:r>
          </a:p>
          <a:p>
            <a:pPr marL="0" indent="0" algn="just">
              <a:buNone/>
            </a:pPr>
            <a:r>
              <a:rPr lang="tr-TR" sz="2000" dirty="0">
                <a:latin typeface="Palatino Linotype" panose="02040502050505030304" pitchFamily="18" charset="0"/>
              </a:rPr>
              <a:t>Bu yüksek lisans programı mezunları, elde ettikleri kazanımları çeşitli profesyonel alanlarda kullanabilirler:</a:t>
            </a:r>
          </a:p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Akademik Kariyer:</a:t>
            </a:r>
            <a:r>
              <a:rPr lang="tr-TR" sz="2000" dirty="0">
                <a:latin typeface="Palatino Linotype" panose="02040502050505030304" pitchFamily="18" charset="0"/>
              </a:rPr>
              <a:t> Üniversitelerin veteriner fakültelerinde veya tıp fakültelerinde öğretim görevlisi veya araştırma görevlisi olarak görev alabilirler.</a:t>
            </a:r>
          </a:p>
          <a:p>
            <a:pPr algn="just"/>
            <a:r>
              <a:rPr lang="tr-TR" sz="2000" b="1" dirty="0">
                <a:latin typeface="Palatino Linotype" panose="02040502050505030304" pitchFamily="18" charset="0"/>
              </a:rPr>
              <a:t>İlaç ve Biyoteknoloji Sektörü:</a:t>
            </a:r>
            <a:r>
              <a:rPr lang="tr-TR" sz="2000" dirty="0">
                <a:latin typeface="Palatino Linotype" panose="02040502050505030304" pitchFamily="18" charset="0"/>
              </a:rPr>
              <a:t> Hayvan sağlığı ürünleri geliştiren ilaç firmalarında veya biyoteknoloji şirketlerinde araştırma ve geliştirme pozisyonlarında çalışabilirler.</a:t>
            </a:r>
          </a:p>
          <a:p>
            <a:pPr marL="0" indent="0" algn="just">
              <a:buNone/>
            </a:pPr>
            <a:endParaRPr lang="tr-TR" sz="20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038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B934706-31CD-925F-BAFB-5047580BF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53572"/>
            <a:ext cx="3498980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  <a:latin typeface="Palatino Linotype" panose="02040502050505030304" pitchFamily="18" charset="0"/>
              </a:rPr>
              <a:t>Veterinerlik Anatomisi Anabilim Dalı Yüksek Lisans Programı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20A3A2-8D72-91E2-3ECA-92EEA6FCF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316" y="636190"/>
            <a:ext cx="6906491" cy="5585619"/>
          </a:xfrm>
        </p:spPr>
        <p:txBody>
          <a:bodyPr anchor="ctr">
            <a:normAutofit/>
          </a:bodyPr>
          <a:lstStyle/>
          <a:p>
            <a:pPr algn="just"/>
            <a:r>
              <a:rPr lang="tr-TR" b="1" dirty="0">
                <a:latin typeface="Palatino Linotype" panose="02040502050505030304" pitchFamily="18" charset="0"/>
              </a:rPr>
              <a:t>Hayvanat Bahçeleri ve Yaban Hayatı Kurumları:</a:t>
            </a:r>
            <a:r>
              <a:rPr lang="tr-TR" dirty="0">
                <a:latin typeface="Palatino Linotype" panose="02040502050505030304" pitchFamily="18" charset="0"/>
              </a:rPr>
              <a:t> Yaban hayvanlarının anatomisi ve sağlığı üzerine uzmanlaşarak bu kurumlara danışmanlık yapabilirler.</a:t>
            </a:r>
          </a:p>
          <a:p>
            <a:pPr algn="just"/>
            <a:r>
              <a:rPr lang="tr-TR" b="1" dirty="0">
                <a:latin typeface="Palatino Linotype" panose="02040502050505030304" pitchFamily="18" charset="0"/>
              </a:rPr>
              <a:t>Veteriner Klinikleri ve Hastaneler:</a:t>
            </a:r>
            <a:r>
              <a:rPr lang="tr-TR" dirty="0">
                <a:latin typeface="Palatino Linotype" panose="02040502050505030304" pitchFamily="18" charset="0"/>
              </a:rPr>
              <a:t> İleri düzeydeki anatomi bilgileri sayesinde karmaşık cerrahi operasyonlara ve teşhis süreçlerine katkıda bulunabilirler.</a:t>
            </a:r>
          </a:p>
          <a:p>
            <a:pPr algn="just"/>
            <a:endParaRPr lang="tr-TR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140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2088892-51BD-CA72-D0F3-E824928DA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  <a:latin typeface="Palatino Linotype" panose="02040502050505030304" pitchFamily="18" charset="0"/>
              </a:rPr>
              <a:t>Akademik Kadro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E97E0A-6FD5-6364-F34F-FD7716C93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dirty="0">
                <a:latin typeface="Palatino Linotype" panose="02040502050505030304" pitchFamily="18" charset="0"/>
              </a:rPr>
              <a:t>Prof. Dr. Dr. Yasin DEMİRASLAN</a:t>
            </a:r>
          </a:p>
          <a:p>
            <a:pPr marL="0" indent="0">
              <a:buNone/>
            </a:pPr>
            <a:r>
              <a:rPr lang="tr-TR" dirty="0">
                <a:latin typeface="Palatino Linotype" panose="02040502050505030304" pitchFamily="18" charset="0"/>
              </a:rPr>
              <a:t>Prof. Dr. Osman YILMAZ</a:t>
            </a:r>
          </a:p>
          <a:p>
            <a:pPr marL="0" indent="0">
              <a:buNone/>
            </a:pPr>
            <a:r>
              <a:rPr lang="tr-TR" dirty="0">
                <a:latin typeface="Palatino Linotype" panose="02040502050505030304" pitchFamily="18" charset="0"/>
              </a:rPr>
              <a:t>Prof. Dr. Ali YİĞİT</a:t>
            </a:r>
          </a:p>
          <a:p>
            <a:pPr marL="0" indent="0">
              <a:buNone/>
            </a:pPr>
            <a:r>
              <a:rPr lang="tr-TR" dirty="0">
                <a:latin typeface="Palatino Linotype" panose="02040502050505030304" pitchFamily="18" charset="0"/>
              </a:rPr>
              <a:t>Doç. Dr. Orhan YAVUZ</a:t>
            </a:r>
          </a:p>
        </p:txBody>
      </p:sp>
    </p:spTree>
    <p:extLst>
      <p:ext uri="{BB962C8B-B14F-4D97-AF65-F5344CB8AC3E}">
        <p14:creationId xmlns:p14="http://schemas.microsoft.com/office/powerpoint/2010/main" val="4242114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599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Palatino Linotype</vt:lpstr>
      <vt:lpstr>Office Teması</vt:lpstr>
      <vt:lpstr>Dokuz Eylül Üniversitesi  Sağlık Bilimleri Enstitüsü  Veterinerlik Anatomisi Anabilim Dalı  Yüksek Lisans Programı</vt:lpstr>
      <vt:lpstr>Veterinerlik Anatomisi Anabili Dalı Yüksek Lisans Programı</vt:lpstr>
      <vt:lpstr>Veterinerlik Anatomisi Anabili Dalı Yüksek Lisans Programı</vt:lpstr>
      <vt:lpstr>Veterinerlik Anatomisi Anabili Dalı Yüksek Lisans Programı</vt:lpstr>
      <vt:lpstr>Veterinerlik Anatomisi Anabilim Dalı Yüksek Lisans Programı </vt:lpstr>
      <vt:lpstr>Veterinerlik Anatomisi Anabili Dalı Yüksek Lisans Programı</vt:lpstr>
      <vt:lpstr> Veterinerlik Anatomisi Anabilim Dalı Yüksek Lisans Programı  </vt:lpstr>
      <vt:lpstr>Veterinerlik Anatomisi Anabilim Dalı Yüksek Lisans Programı</vt:lpstr>
      <vt:lpstr>Akademik Kadro</vt:lpstr>
      <vt:lpstr>Veterinerlik Anatomisi Anabilim Dalı Yüksek Lisans Programı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şimşek</dc:creator>
  <cp:lastModifiedBy>yasin demiraslan</cp:lastModifiedBy>
  <cp:revision>2</cp:revision>
  <dcterms:created xsi:type="dcterms:W3CDTF">2025-09-11T09:58:29Z</dcterms:created>
  <dcterms:modified xsi:type="dcterms:W3CDTF">2025-09-16T07:54:58Z</dcterms:modified>
</cp:coreProperties>
</file>