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0" r:id="rId3"/>
    <p:sldId id="261" r:id="rId4"/>
    <p:sldId id="264" r:id="rId5"/>
    <p:sldId id="265" r:id="rId6"/>
    <p:sldId id="258" r:id="rId7"/>
    <p:sldId id="259" r:id="rId8"/>
    <p:sldId id="266" r:id="rId9"/>
    <p:sldId id="267"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27"/>
    <p:restoredTop sz="94681"/>
  </p:normalViewPr>
  <p:slideViewPr>
    <p:cSldViewPr snapToGrid="0">
      <p:cViewPr>
        <p:scale>
          <a:sx n="94" d="100"/>
          <a:sy n="94" d="100"/>
        </p:scale>
        <p:origin x="2912"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2F0BE-BDA3-40FD-A98E-0D998BF917D5}" type="datetimeFigureOut">
              <a:rPr lang="tr-TR" smtClean="0"/>
              <a:t>17.09.2025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3700E-9779-45D9-90D9-CD6769701376}" type="slidenum">
              <a:rPr lang="tr-TR" smtClean="0"/>
              <a:t>‹#›</a:t>
            </a:fld>
            <a:endParaRPr lang="tr-TR"/>
          </a:p>
        </p:txBody>
      </p:sp>
    </p:spTree>
    <p:extLst>
      <p:ext uri="{BB962C8B-B14F-4D97-AF65-F5344CB8AC3E}">
        <p14:creationId xmlns:p14="http://schemas.microsoft.com/office/powerpoint/2010/main" val="76458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843700E-9779-45D9-90D9-CD6769701376}" type="slidenum">
              <a:rPr lang="tr-TR" smtClean="0"/>
              <a:t>6</a:t>
            </a:fld>
            <a:endParaRPr lang="tr-TR"/>
          </a:p>
        </p:txBody>
      </p:sp>
    </p:spTree>
    <p:extLst>
      <p:ext uri="{BB962C8B-B14F-4D97-AF65-F5344CB8AC3E}">
        <p14:creationId xmlns:p14="http://schemas.microsoft.com/office/powerpoint/2010/main" val="354390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0E697BDA-5AB5-426C-B055-1F939DE3841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68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9B9B1BB-9D48-49C5-9849-C565CDE22EEF}" type="datetimeFigureOut">
              <a:rPr lang="tr-TR" smtClean="0"/>
              <a:t>17.09.2025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404851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43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63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2842434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09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9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799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0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231979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9B9B1BB-9D48-49C5-9849-C565CDE22EEF}" type="datetimeFigureOut">
              <a:rPr lang="tr-TR" smtClean="0"/>
              <a:t>17.09.2025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697BDA-5AB5-426C-B055-1F939DE3841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67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9B9B1BB-9D48-49C5-9849-C565CDE22EEF}" type="datetimeFigureOut">
              <a:rPr lang="tr-TR" smtClean="0"/>
              <a:t>17.09.2025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5267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9B9B1BB-9D48-49C5-9849-C565CDE22EEF}" type="datetimeFigureOut">
              <a:rPr lang="tr-TR" smtClean="0"/>
              <a:t>17.09.2025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E697BDA-5AB5-426C-B055-1F939DE3841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67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9B9B1BB-9D48-49C5-9849-C565CDE22EEF}" type="datetimeFigureOut">
              <a:rPr lang="tr-TR" smtClean="0"/>
              <a:t>17.09.2025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E697BDA-5AB5-426C-B055-1F939DE3841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11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9B1BB-9D48-49C5-9849-C565CDE22EEF}" type="datetimeFigureOut">
              <a:rPr lang="tr-TR" smtClean="0"/>
              <a:t>17.09.2025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8630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9B9B1BB-9D48-49C5-9849-C565CDE22EEF}" type="datetimeFigureOut">
              <a:rPr lang="tr-TR" smtClean="0"/>
              <a:t>17.09.2025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87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9B9B1BB-9D48-49C5-9849-C565CDE22EEF}" type="datetimeFigureOut">
              <a:rPr lang="tr-TR" smtClean="0"/>
              <a:t>17.09.2025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697BDA-5AB5-426C-B055-1F939DE38414}" type="slidenum">
              <a:rPr lang="tr-TR" smtClean="0"/>
              <a:t>‹#›</a:t>
            </a:fld>
            <a:endParaRPr lang="tr-TR"/>
          </a:p>
        </p:txBody>
      </p:sp>
    </p:spTree>
    <p:extLst>
      <p:ext uri="{BB962C8B-B14F-4D97-AF65-F5344CB8AC3E}">
        <p14:creationId xmlns:p14="http://schemas.microsoft.com/office/powerpoint/2010/main" val="320660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B9B1BB-9D48-49C5-9849-C565CDE22EEF}" type="datetimeFigureOut">
              <a:rPr lang="tr-TR" smtClean="0"/>
              <a:t>17.09.2025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697BDA-5AB5-426C-B055-1F939DE38414}" type="slidenum">
              <a:rPr lang="tr-TR" smtClean="0"/>
              <a:t>‹#›</a:t>
            </a:fld>
            <a:endParaRPr lang="tr-TR"/>
          </a:p>
        </p:txBody>
      </p:sp>
    </p:spTree>
    <p:extLst>
      <p:ext uri="{BB962C8B-B14F-4D97-AF65-F5344CB8AC3E}">
        <p14:creationId xmlns:p14="http://schemas.microsoft.com/office/powerpoint/2010/main" val="402282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0B18D6-63FF-4460-B900-D03CFA80676C}"/>
              </a:ext>
            </a:extLst>
          </p:cNvPr>
          <p:cNvSpPr>
            <a:spLocks noGrp="1"/>
          </p:cNvSpPr>
          <p:nvPr>
            <p:ph type="ctrTitle"/>
          </p:nvPr>
        </p:nvSpPr>
        <p:spPr>
          <a:xfrm>
            <a:off x="2004290" y="1350818"/>
            <a:ext cx="8242214" cy="4156363"/>
          </a:xfrm>
          <a:solidFill>
            <a:schemeClr val="accent6">
              <a:lumMod val="20000"/>
              <a:lumOff val="80000"/>
            </a:schemeClr>
          </a:solidFill>
        </p:spPr>
        <p:txBody>
          <a:bodyPr>
            <a:noAutofit/>
          </a:bodyPr>
          <a:lstStyle/>
          <a:p>
            <a:r>
              <a:rPr lang="en-US" sz="4000" b="1" dirty="0">
                <a:solidFill>
                  <a:srgbClr val="FF0000"/>
                </a:solidFill>
                <a:latin typeface="+mn-lt"/>
                <a:cs typeface="Arial" panose="020B0604020202020204" pitchFamily="34" charset="0"/>
              </a:rPr>
              <a:t>Do</a:t>
            </a:r>
            <a:r>
              <a:rPr lang="tr-TR" sz="4000" b="1" dirty="0">
                <a:solidFill>
                  <a:srgbClr val="FF0000"/>
                </a:solidFill>
                <a:latin typeface="+mn-lt"/>
                <a:cs typeface="Arial" panose="020B0604020202020204" pitchFamily="34" charset="0"/>
              </a:rPr>
              <a:t>k</a:t>
            </a:r>
            <a:r>
              <a:rPr lang="en-US" sz="4000" b="1" dirty="0" err="1">
                <a:solidFill>
                  <a:srgbClr val="FF0000"/>
                </a:solidFill>
                <a:latin typeface="+mn-lt"/>
                <a:cs typeface="Arial" panose="020B0604020202020204" pitchFamily="34" charset="0"/>
              </a:rPr>
              <a:t>uz</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Eylül</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Üniversitesi</a:t>
            </a:r>
            <a:r>
              <a:rPr lang="en-US" sz="4000" b="1" dirty="0">
                <a:solidFill>
                  <a:srgbClr val="FF0000"/>
                </a:solidFill>
                <a:latin typeface="+mn-lt"/>
                <a:cs typeface="Arial" panose="020B0604020202020204" pitchFamily="34" charset="0"/>
              </a:rPr>
              <a:t> </a:t>
            </a:r>
            <a:br>
              <a:rPr lang="tr-TR" sz="4000" b="1" dirty="0">
                <a:solidFill>
                  <a:srgbClr val="FF0000"/>
                </a:solidFill>
                <a:latin typeface="+mn-lt"/>
                <a:cs typeface="Arial" panose="020B0604020202020204" pitchFamily="34" charset="0"/>
              </a:rPr>
            </a:br>
            <a:r>
              <a:rPr lang="en-US" sz="4000" b="1" dirty="0" err="1">
                <a:solidFill>
                  <a:srgbClr val="FF0000"/>
                </a:solidFill>
                <a:latin typeface="+mn-lt"/>
                <a:cs typeface="Arial" panose="020B0604020202020204" pitchFamily="34" charset="0"/>
              </a:rPr>
              <a:t>Sağlık</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Bilimleri</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Enstitüsü</a:t>
            </a:r>
            <a:br>
              <a:rPr lang="tr-TR" sz="4000" b="1" dirty="0">
                <a:solidFill>
                  <a:srgbClr val="FF0000"/>
                </a:solidFill>
                <a:latin typeface="+mn-lt"/>
                <a:cs typeface="Arial" panose="020B0604020202020204" pitchFamily="34" charset="0"/>
              </a:rPr>
            </a:br>
            <a:br>
              <a:rPr lang="tr-TR" sz="4000" b="1" dirty="0">
                <a:solidFill>
                  <a:srgbClr val="FF0000"/>
                </a:solidFill>
                <a:latin typeface="+mn-lt"/>
                <a:cs typeface="Arial" panose="020B0604020202020204" pitchFamily="34" charset="0"/>
              </a:rPr>
            </a:br>
            <a:r>
              <a:rPr lang="en-US" sz="4000" b="1" dirty="0" err="1">
                <a:solidFill>
                  <a:srgbClr val="FF0000"/>
                </a:solidFill>
                <a:latin typeface="+mn-lt"/>
                <a:cs typeface="Arial" panose="020B0604020202020204" pitchFamily="34" charset="0"/>
              </a:rPr>
              <a:t>Hayvan</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Besleme</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ve</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Beslenme</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Hastalıkları</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Anabilim</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Dalı</a:t>
            </a:r>
            <a:r>
              <a:rPr lang="en-US" sz="4000" b="1" dirty="0">
                <a:solidFill>
                  <a:srgbClr val="FF0000"/>
                </a:solidFill>
                <a:latin typeface="+mn-lt"/>
                <a:cs typeface="Arial" panose="020B0604020202020204" pitchFamily="34" charset="0"/>
              </a:rPr>
              <a:t> </a:t>
            </a:r>
            <a:br>
              <a:rPr lang="tr-TR" sz="4000" b="1" dirty="0">
                <a:solidFill>
                  <a:srgbClr val="FF0000"/>
                </a:solidFill>
                <a:latin typeface="+mn-lt"/>
                <a:cs typeface="Arial" panose="020B0604020202020204" pitchFamily="34" charset="0"/>
              </a:rPr>
            </a:br>
            <a:r>
              <a:rPr lang="en-US" sz="4000" b="1" dirty="0" err="1">
                <a:solidFill>
                  <a:srgbClr val="FF0000"/>
                </a:solidFill>
                <a:latin typeface="+mn-lt"/>
                <a:cs typeface="Arial" panose="020B0604020202020204" pitchFamily="34" charset="0"/>
              </a:rPr>
              <a:t>Yüksek</a:t>
            </a:r>
            <a:r>
              <a:rPr lang="en-US" sz="4000" b="1" dirty="0">
                <a:solidFill>
                  <a:srgbClr val="FF0000"/>
                </a:solidFill>
                <a:latin typeface="+mn-lt"/>
                <a:cs typeface="Arial" panose="020B0604020202020204" pitchFamily="34" charset="0"/>
              </a:rPr>
              <a:t> </a:t>
            </a:r>
            <a:r>
              <a:rPr lang="en-US" sz="4000" b="1" dirty="0" err="1">
                <a:solidFill>
                  <a:srgbClr val="FF0000"/>
                </a:solidFill>
                <a:latin typeface="+mn-lt"/>
                <a:cs typeface="Arial" panose="020B0604020202020204" pitchFamily="34" charset="0"/>
              </a:rPr>
              <a:t>Lisans</a:t>
            </a:r>
            <a:r>
              <a:rPr lang="en-US" sz="4000" b="1" dirty="0">
                <a:solidFill>
                  <a:srgbClr val="FF0000"/>
                </a:solidFill>
                <a:latin typeface="+mn-lt"/>
                <a:cs typeface="Arial" panose="020B0604020202020204" pitchFamily="34" charset="0"/>
              </a:rPr>
              <a:t> </a:t>
            </a:r>
            <a:r>
              <a:rPr lang="tr-TR" sz="4000" b="1" dirty="0">
                <a:solidFill>
                  <a:srgbClr val="FF0000"/>
                </a:solidFill>
                <a:latin typeface="+mn-lt"/>
                <a:cs typeface="Arial" panose="020B0604020202020204" pitchFamily="34" charset="0"/>
              </a:rPr>
              <a:t>Programı</a:t>
            </a:r>
            <a:br>
              <a:rPr lang="tr-TR" sz="4000" b="1" dirty="0">
                <a:solidFill>
                  <a:srgbClr val="FF0000"/>
                </a:solidFill>
                <a:latin typeface="+mn-lt"/>
                <a:cs typeface="Arial" panose="020B0604020202020204" pitchFamily="34" charset="0"/>
              </a:rPr>
            </a:br>
            <a:endParaRPr lang="tr-TR" sz="3200" b="1" dirty="0">
              <a:solidFill>
                <a:srgbClr val="FF0000"/>
              </a:solidFill>
              <a:latin typeface="+mn-lt"/>
              <a:cs typeface="Arial" panose="020B0604020202020204" pitchFamily="34" charset="0"/>
            </a:endParaRPr>
          </a:p>
        </p:txBody>
      </p:sp>
      <p:pic>
        <p:nvPicPr>
          <p:cNvPr id="4" name="Resim 3">
            <a:extLst>
              <a:ext uri="{FF2B5EF4-FFF2-40B4-BE49-F238E27FC236}">
                <a16:creationId xmlns:a16="http://schemas.microsoft.com/office/drawing/2014/main" id="{6B97254B-EE65-4DB0-B11D-4D149C5A3D62}"/>
              </a:ext>
            </a:extLst>
          </p:cNvPr>
          <p:cNvPicPr>
            <a:picLocks noChangeAspect="1"/>
          </p:cNvPicPr>
          <p:nvPr/>
        </p:nvPicPr>
        <p:blipFill>
          <a:blip r:embed="rId2"/>
          <a:stretch>
            <a:fillRect/>
          </a:stretch>
        </p:blipFill>
        <p:spPr>
          <a:xfrm>
            <a:off x="0" y="107495"/>
            <a:ext cx="2026412" cy="2026412"/>
          </a:xfrm>
          <a:prstGeom prst="rect">
            <a:avLst/>
          </a:prstGeom>
        </p:spPr>
      </p:pic>
      <p:pic>
        <p:nvPicPr>
          <p:cNvPr id="5" name="Resim 4">
            <a:extLst>
              <a:ext uri="{FF2B5EF4-FFF2-40B4-BE49-F238E27FC236}">
                <a16:creationId xmlns:a16="http://schemas.microsoft.com/office/drawing/2014/main" id="{A2C63627-294B-47C2-94A9-43E5B94F8E79}"/>
              </a:ext>
            </a:extLst>
          </p:cNvPr>
          <p:cNvPicPr>
            <a:picLocks noChangeAspect="1"/>
          </p:cNvPicPr>
          <p:nvPr/>
        </p:nvPicPr>
        <p:blipFill>
          <a:blip r:embed="rId3"/>
          <a:stretch>
            <a:fillRect/>
          </a:stretch>
        </p:blipFill>
        <p:spPr>
          <a:xfrm>
            <a:off x="10237268" y="107495"/>
            <a:ext cx="1954732" cy="1954732"/>
          </a:xfrm>
          <a:prstGeom prst="rect">
            <a:avLst/>
          </a:prstGeom>
        </p:spPr>
      </p:pic>
    </p:spTree>
    <p:extLst>
      <p:ext uri="{BB962C8B-B14F-4D97-AF65-F5344CB8AC3E}">
        <p14:creationId xmlns:p14="http://schemas.microsoft.com/office/powerpoint/2010/main" val="158084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1F375B-D385-4F11-9196-8EA4CB94CDDC}"/>
              </a:ext>
            </a:extLst>
          </p:cNvPr>
          <p:cNvSpPr>
            <a:spLocks noGrp="1"/>
          </p:cNvSpPr>
          <p:nvPr>
            <p:ph type="title"/>
          </p:nvPr>
        </p:nvSpPr>
        <p:spPr>
          <a:xfrm>
            <a:off x="2305204" y="961235"/>
            <a:ext cx="7446447" cy="1325563"/>
          </a:xfrm>
        </p:spPr>
        <p:txBody>
          <a:bodyPr>
            <a:noAutofit/>
          </a:bodyPr>
          <a:lstStyle/>
          <a:p>
            <a:r>
              <a:rPr lang="tr-TR" sz="2800" b="1" dirty="0">
                <a:solidFill>
                  <a:srgbClr val="FF0000"/>
                </a:solidFill>
              </a:rPr>
              <a:t>Hayvan Besleme ve Beslenme Hastalıkları</a:t>
            </a:r>
            <a:br>
              <a:rPr lang="tr-TR" sz="2800" b="1" dirty="0">
                <a:solidFill>
                  <a:srgbClr val="FF0000"/>
                </a:solidFill>
              </a:rPr>
            </a:br>
            <a:r>
              <a:rPr lang="tr-TR" sz="2800" b="1" dirty="0">
                <a:solidFill>
                  <a:srgbClr val="FF0000"/>
                </a:solidFill>
              </a:rPr>
              <a:t>Yüksek Lisans Programı</a:t>
            </a:r>
          </a:p>
        </p:txBody>
      </p:sp>
      <p:sp>
        <p:nvSpPr>
          <p:cNvPr id="3" name="İçerik Yer Tutucusu 2">
            <a:extLst>
              <a:ext uri="{FF2B5EF4-FFF2-40B4-BE49-F238E27FC236}">
                <a16:creationId xmlns:a16="http://schemas.microsoft.com/office/drawing/2014/main" id="{EAB094DE-B410-4F4A-B5B1-939E86264CD2}"/>
              </a:ext>
            </a:extLst>
          </p:cNvPr>
          <p:cNvSpPr>
            <a:spLocks noGrp="1"/>
          </p:cNvSpPr>
          <p:nvPr>
            <p:ph idx="1"/>
          </p:nvPr>
        </p:nvSpPr>
        <p:spPr>
          <a:xfrm>
            <a:off x="2706255" y="2763980"/>
            <a:ext cx="5975927" cy="2747963"/>
          </a:xfrm>
        </p:spPr>
        <p:txBody>
          <a:bodyPr>
            <a:normAutofit/>
          </a:bodyPr>
          <a:lstStyle/>
          <a:p>
            <a:pPr marL="0" indent="0" algn="ctr">
              <a:buNone/>
            </a:pPr>
            <a:r>
              <a:rPr lang="tr-TR" dirty="0"/>
              <a:t>İletişim Bilgisi</a:t>
            </a:r>
          </a:p>
          <a:p>
            <a:pPr marL="0" indent="0" algn="ctr">
              <a:buNone/>
            </a:pPr>
            <a:endParaRPr lang="tr-TR" dirty="0"/>
          </a:p>
          <a:p>
            <a:pPr marL="0" indent="0" algn="ctr">
              <a:buNone/>
            </a:pPr>
            <a:r>
              <a:rPr lang="tr-TR" dirty="0"/>
              <a:t>Anabilim Dalı Başkanı</a:t>
            </a:r>
          </a:p>
          <a:p>
            <a:pPr marL="0" indent="0" algn="ctr">
              <a:buNone/>
            </a:pPr>
            <a:r>
              <a:rPr lang="tr-TR" dirty="0"/>
              <a:t>Prof. Dr. Mehmet Ali BAL</a:t>
            </a:r>
          </a:p>
          <a:p>
            <a:pPr marL="0" indent="0" algn="ctr">
              <a:buNone/>
            </a:pPr>
            <a:r>
              <a:rPr lang="tr-TR" sz="2000" dirty="0"/>
              <a:t>E-mail: </a:t>
            </a:r>
            <a:r>
              <a:rPr lang="tr-TR" sz="2000" dirty="0" err="1"/>
              <a:t>mehmetali.bal@deu.edu.tr</a:t>
            </a:r>
            <a:endParaRPr lang="tr-TR" sz="2000" dirty="0"/>
          </a:p>
          <a:p>
            <a:pPr marL="0" indent="0">
              <a:buNone/>
            </a:pPr>
            <a:endParaRPr lang="tr-TR" dirty="0"/>
          </a:p>
          <a:p>
            <a:endParaRPr lang="tr-TR" dirty="0"/>
          </a:p>
        </p:txBody>
      </p:sp>
      <p:pic>
        <p:nvPicPr>
          <p:cNvPr id="4" name="Resim 3">
            <a:extLst>
              <a:ext uri="{FF2B5EF4-FFF2-40B4-BE49-F238E27FC236}">
                <a16:creationId xmlns:a16="http://schemas.microsoft.com/office/drawing/2014/main" id="{20085FE3-B843-4CDA-B8D4-3ACC41513888}"/>
              </a:ext>
            </a:extLst>
          </p:cNvPr>
          <p:cNvPicPr>
            <a:picLocks noChangeAspect="1"/>
          </p:cNvPicPr>
          <p:nvPr/>
        </p:nvPicPr>
        <p:blipFill>
          <a:blip r:embed="rId2"/>
          <a:stretch>
            <a:fillRect/>
          </a:stretch>
        </p:blipFill>
        <p:spPr>
          <a:xfrm>
            <a:off x="704265" y="681037"/>
            <a:ext cx="1600939" cy="1605761"/>
          </a:xfrm>
          <a:prstGeom prst="rect">
            <a:avLst/>
          </a:prstGeom>
        </p:spPr>
      </p:pic>
      <p:pic>
        <p:nvPicPr>
          <p:cNvPr id="5" name="Resim 4">
            <a:extLst>
              <a:ext uri="{FF2B5EF4-FFF2-40B4-BE49-F238E27FC236}">
                <a16:creationId xmlns:a16="http://schemas.microsoft.com/office/drawing/2014/main" id="{64DDBC2F-3B2B-43DF-87E5-BDDAAB5D018E}"/>
              </a:ext>
            </a:extLst>
          </p:cNvPr>
          <p:cNvPicPr>
            <a:picLocks noChangeAspect="1"/>
          </p:cNvPicPr>
          <p:nvPr/>
        </p:nvPicPr>
        <p:blipFill>
          <a:blip r:embed="rId3"/>
          <a:stretch>
            <a:fillRect/>
          </a:stretch>
        </p:blipFill>
        <p:spPr>
          <a:xfrm>
            <a:off x="9751651" y="899762"/>
            <a:ext cx="1350458" cy="1350458"/>
          </a:xfrm>
          <a:prstGeom prst="rect">
            <a:avLst/>
          </a:prstGeom>
        </p:spPr>
      </p:pic>
    </p:spTree>
    <p:extLst>
      <p:ext uri="{BB962C8B-B14F-4D97-AF65-F5344CB8AC3E}">
        <p14:creationId xmlns:p14="http://schemas.microsoft.com/office/powerpoint/2010/main" val="229443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6DBA9-7F5F-45B7-9AC6-4AC95594368C}"/>
              </a:ext>
            </a:extLst>
          </p:cNvPr>
          <p:cNvSpPr>
            <a:spLocks noGrp="1"/>
          </p:cNvSpPr>
          <p:nvPr>
            <p:ph type="title"/>
          </p:nvPr>
        </p:nvSpPr>
        <p:spPr/>
        <p:txBody>
          <a:bodyPr>
            <a:noAutofit/>
          </a:bodyPr>
          <a:lstStyle/>
          <a:p>
            <a:r>
              <a:rPr lang="en-US" sz="3200" b="1" dirty="0" err="1">
                <a:solidFill>
                  <a:srgbClr val="FF0000"/>
                </a:solidFill>
                <a:cs typeface="Arial" panose="020B0604020202020204" pitchFamily="34" charset="0"/>
              </a:rPr>
              <a:t>Hayvan</a:t>
            </a:r>
            <a:r>
              <a:rPr lang="en-US" sz="3200" b="1" dirty="0">
                <a:solidFill>
                  <a:srgbClr val="FF0000"/>
                </a:solidFill>
                <a:cs typeface="Arial" panose="020B0604020202020204" pitchFamily="34" charset="0"/>
              </a:rPr>
              <a:t> </a:t>
            </a:r>
            <a:r>
              <a:rPr lang="en-US" sz="3200" b="1" dirty="0" err="1">
                <a:solidFill>
                  <a:srgbClr val="FF0000"/>
                </a:solidFill>
                <a:cs typeface="Arial" panose="020B0604020202020204" pitchFamily="34" charset="0"/>
              </a:rPr>
              <a:t>Besleme</a:t>
            </a:r>
            <a:r>
              <a:rPr lang="en-US" sz="3200" b="1" dirty="0">
                <a:solidFill>
                  <a:srgbClr val="FF0000"/>
                </a:solidFill>
                <a:cs typeface="Arial" panose="020B0604020202020204" pitchFamily="34" charset="0"/>
              </a:rPr>
              <a:t> </a:t>
            </a:r>
            <a:r>
              <a:rPr lang="en-US" sz="3200" b="1" dirty="0" err="1">
                <a:solidFill>
                  <a:srgbClr val="FF0000"/>
                </a:solidFill>
                <a:cs typeface="Arial" panose="020B0604020202020204" pitchFamily="34" charset="0"/>
              </a:rPr>
              <a:t>ve</a:t>
            </a:r>
            <a:r>
              <a:rPr lang="en-US" sz="3200" b="1" dirty="0">
                <a:solidFill>
                  <a:srgbClr val="FF0000"/>
                </a:solidFill>
                <a:cs typeface="Arial" panose="020B0604020202020204" pitchFamily="34" charset="0"/>
              </a:rPr>
              <a:t> </a:t>
            </a:r>
            <a:r>
              <a:rPr lang="en-US" sz="3200" b="1" dirty="0" err="1">
                <a:solidFill>
                  <a:srgbClr val="FF0000"/>
                </a:solidFill>
                <a:cs typeface="Arial" panose="020B0604020202020204" pitchFamily="34" charset="0"/>
              </a:rPr>
              <a:t>Beslenme</a:t>
            </a:r>
            <a:r>
              <a:rPr lang="en-US" sz="3200" b="1" dirty="0">
                <a:solidFill>
                  <a:srgbClr val="FF0000"/>
                </a:solidFill>
                <a:cs typeface="Arial" panose="020B0604020202020204" pitchFamily="34" charset="0"/>
              </a:rPr>
              <a:t> </a:t>
            </a:r>
            <a:r>
              <a:rPr lang="en-US" sz="3200" b="1" dirty="0" err="1">
                <a:solidFill>
                  <a:srgbClr val="FF0000"/>
                </a:solidFill>
                <a:cs typeface="Arial" panose="020B0604020202020204" pitchFamily="34" charset="0"/>
              </a:rPr>
              <a:t>Hastalıkları</a:t>
            </a:r>
            <a:br>
              <a:rPr lang="tr-TR" sz="3200" b="1" dirty="0">
                <a:solidFill>
                  <a:srgbClr val="FF0000"/>
                </a:solidFill>
                <a:latin typeface="+mn-lt"/>
                <a:cs typeface="Arial" panose="020B0604020202020204" pitchFamily="34" charset="0"/>
              </a:rPr>
            </a:br>
            <a:r>
              <a:rPr lang="en-US" sz="3200" b="1" dirty="0" err="1">
                <a:solidFill>
                  <a:srgbClr val="FF0000"/>
                </a:solidFill>
                <a:latin typeface="+mn-lt"/>
                <a:cs typeface="Arial" panose="020B0604020202020204" pitchFamily="34" charset="0"/>
              </a:rPr>
              <a:t>Yüksek</a:t>
            </a:r>
            <a:r>
              <a:rPr lang="en-US" sz="3200" b="1" dirty="0">
                <a:solidFill>
                  <a:srgbClr val="FF0000"/>
                </a:solidFill>
                <a:latin typeface="+mn-lt"/>
                <a:cs typeface="Arial" panose="020B0604020202020204" pitchFamily="34" charset="0"/>
              </a:rPr>
              <a:t> </a:t>
            </a:r>
            <a:r>
              <a:rPr lang="en-US" sz="3200" b="1" dirty="0" err="1">
                <a:solidFill>
                  <a:srgbClr val="FF0000"/>
                </a:solidFill>
                <a:latin typeface="+mn-lt"/>
                <a:cs typeface="Arial" panose="020B0604020202020204" pitchFamily="34" charset="0"/>
              </a:rPr>
              <a:t>Lisans</a:t>
            </a:r>
            <a:r>
              <a:rPr lang="en-US" sz="3200" b="1" dirty="0">
                <a:solidFill>
                  <a:srgbClr val="FF0000"/>
                </a:solidFill>
                <a:latin typeface="+mn-lt"/>
                <a:cs typeface="Arial" panose="020B0604020202020204" pitchFamily="34" charset="0"/>
              </a:rPr>
              <a:t> </a:t>
            </a:r>
            <a:r>
              <a:rPr lang="tr-TR" sz="3200" b="1" dirty="0">
                <a:solidFill>
                  <a:srgbClr val="FF0000"/>
                </a:solidFill>
                <a:latin typeface="+mn-lt"/>
                <a:cs typeface="Arial" panose="020B0604020202020204" pitchFamily="34" charset="0"/>
              </a:rPr>
              <a:t>Programı</a:t>
            </a:r>
          </a:p>
        </p:txBody>
      </p:sp>
      <p:sp>
        <p:nvSpPr>
          <p:cNvPr id="3" name="İçerik Yer Tutucusu 2">
            <a:extLst>
              <a:ext uri="{FF2B5EF4-FFF2-40B4-BE49-F238E27FC236}">
                <a16:creationId xmlns:a16="http://schemas.microsoft.com/office/drawing/2014/main" id="{1E69ECD1-1D0A-4A65-A751-33D03E65270F}"/>
              </a:ext>
            </a:extLst>
          </p:cNvPr>
          <p:cNvSpPr>
            <a:spLocks noGrp="1"/>
          </p:cNvSpPr>
          <p:nvPr>
            <p:ph idx="1"/>
          </p:nvPr>
        </p:nvSpPr>
        <p:spPr>
          <a:xfrm>
            <a:off x="1295401" y="2556931"/>
            <a:ext cx="9601196" cy="3612959"/>
          </a:xfrm>
        </p:spPr>
        <p:txBody>
          <a:bodyPr>
            <a:noAutofit/>
          </a:bodyPr>
          <a:lstStyle/>
          <a:p>
            <a:r>
              <a:rPr lang="tr-TR" dirty="0">
                <a:effectLst/>
                <a:latin typeface="+mj-lt"/>
                <a:ea typeface="Calibri" panose="020F0502020204030204" pitchFamily="34" charset="0"/>
                <a:cs typeface="Arial" panose="020B0604020202020204" pitchFamily="34" charset="0"/>
              </a:rPr>
              <a:t>Üniversitemiz Sağlık Bilimleri Enstitüsü bünyesinde, Yüksek Öğrenim Kurumu (YÖK) tarafından onaylanmış ve 2025-2026 eğitim öğretim yılı bahar dönemi itibariyle öğrenci alımına açılmıştır.</a:t>
            </a:r>
          </a:p>
          <a:p>
            <a:r>
              <a:rPr lang="tr-TR" dirty="0">
                <a:latin typeface="+mj-lt"/>
                <a:ea typeface="Calibri" panose="020F0502020204030204" pitchFamily="34" charset="0"/>
                <a:cs typeface="Arial" panose="020B0604020202020204" pitchFamily="34" charset="0"/>
              </a:rPr>
              <a:t>Programa senede 2 kez alım yapılmaktadır.</a:t>
            </a:r>
            <a:endParaRPr lang="tr-TR" b="0" dirty="0">
              <a:latin typeface="+mj-lt"/>
              <a:cs typeface="Arial" panose="020B0604020202020204" pitchFamily="34" charset="0"/>
            </a:endParaRPr>
          </a:p>
          <a:p>
            <a:r>
              <a:rPr lang="tr-TR" kern="1200" dirty="0">
                <a:solidFill>
                  <a:schemeClr val="dk1"/>
                </a:solidFill>
                <a:effectLst/>
                <a:latin typeface="+mj-lt"/>
                <a:cs typeface="Arial" panose="020B0604020202020204" pitchFamily="34" charset="0"/>
              </a:rPr>
              <a:t>İlk 2 yarıyıl ders ve sonraki 2 yarıyıl tez olmak üzere toplam 4 yarıyıldır.</a:t>
            </a:r>
            <a:endParaRPr lang="tr-TR" dirty="0">
              <a:latin typeface="+mj-lt"/>
              <a:cs typeface="Arial" panose="020B0604020202020204" pitchFamily="34" charset="0"/>
            </a:endParaRPr>
          </a:p>
          <a:p>
            <a:r>
              <a:rPr lang="tr-TR" dirty="0">
                <a:latin typeface="+mj-lt"/>
                <a:cs typeface="Arial" panose="020B0604020202020204" pitchFamily="34" charset="0"/>
              </a:rPr>
              <a:t>Program dili </a:t>
            </a:r>
            <a:r>
              <a:rPr lang="tr-TR" dirty="0" err="1">
                <a:latin typeface="+mj-lt"/>
                <a:cs typeface="Arial" panose="020B0604020202020204" pitchFamily="34" charset="0"/>
              </a:rPr>
              <a:t>Türkçe’dir</a:t>
            </a:r>
            <a:r>
              <a:rPr lang="tr-TR" dirty="0">
                <a:latin typeface="+mj-lt"/>
                <a:cs typeface="Arial" panose="020B0604020202020204" pitchFamily="34" charset="0"/>
              </a:rPr>
              <a:t>.</a:t>
            </a:r>
            <a:endParaRPr lang="tr-TR" dirty="0">
              <a:effectLst/>
              <a:latin typeface="+mj-lt"/>
              <a:ea typeface="Calibri" panose="020F0502020204030204" pitchFamily="34" charset="0"/>
              <a:cs typeface="Arial" panose="020B0604020202020204" pitchFamily="34" charset="0"/>
            </a:endParaRPr>
          </a:p>
          <a:p>
            <a:endParaRPr lang="tr-TR" dirty="0">
              <a:latin typeface="+mj-lt"/>
              <a:cs typeface="Arial" panose="020B0604020202020204" pitchFamily="34" charset="0"/>
            </a:endParaRPr>
          </a:p>
          <a:p>
            <a:endParaRPr lang="tr-TR" dirty="0">
              <a:latin typeface="+mj-lt"/>
            </a:endParaRPr>
          </a:p>
        </p:txBody>
      </p:sp>
      <p:pic>
        <p:nvPicPr>
          <p:cNvPr id="4" name="Resim 3">
            <a:extLst>
              <a:ext uri="{FF2B5EF4-FFF2-40B4-BE49-F238E27FC236}">
                <a16:creationId xmlns:a16="http://schemas.microsoft.com/office/drawing/2014/main" id="{03F1F198-FAFA-49A9-B727-527665DAA9A5}"/>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52048BC7-5FA6-4958-AE80-7D102C07CA34}"/>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273147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E03AE-864A-4600-8908-EC4D14F9D5F6}"/>
              </a:ext>
            </a:extLst>
          </p:cNvPr>
          <p:cNvSpPr>
            <a:spLocks noGrp="1"/>
          </p:cNvSpPr>
          <p:nvPr>
            <p:ph type="title"/>
          </p:nvPr>
        </p:nvSpPr>
        <p:spPr/>
        <p:txBody>
          <a:bodyPr/>
          <a:lstStyle/>
          <a:p>
            <a:r>
              <a:rPr lang="tr-TR" b="1" dirty="0">
                <a:solidFill>
                  <a:srgbClr val="FF0000"/>
                </a:solidFill>
                <a:latin typeface="+mn-lt"/>
              </a:rPr>
              <a:t>Başvuru Koşulları</a:t>
            </a:r>
          </a:p>
        </p:txBody>
      </p:sp>
      <p:sp>
        <p:nvSpPr>
          <p:cNvPr id="3" name="İçerik Yer Tutucusu 2">
            <a:extLst>
              <a:ext uri="{FF2B5EF4-FFF2-40B4-BE49-F238E27FC236}">
                <a16:creationId xmlns:a16="http://schemas.microsoft.com/office/drawing/2014/main" id="{A95B458B-0D71-4420-A0EE-2687227CACE2}"/>
              </a:ext>
            </a:extLst>
          </p:cNvPr>
          <p:cNvSpPr>
            <a:spLocks noGrp="1"/>
          </p:cNvSpPr>
          <p:nvPr>
            <p:ph idx="1"/>
          </p:nvPr>
        </p:nvSpPr>
        <p:spPr/>
        <p:txBody>
          <a:bodyPr>
            <a:normAutofit fontScale="92500"/>
          </a:bodyPr>
          <a:lstStyle/>
          <a:p>
            <a:pPr algn="just"/>
            <a:r>
              <a:rPr lang="tr-TR" dirty="0"/>
              <a:t>Veteriner Fakültesi mezunu olduklarını gösterir lisans diploması veya yabancı ülkelerdeki Veteriner Lisans programını bitirmiş Türk uyruklu öğrencilerin Yükseköğretim Kurulundan alacakları denklik belgesine sahip olmaları gerekir.</a:t>
            </a:r>
          </a:p>
          <a:p>
            <a:pPr algn="just"/>
            <a:r>
              <a:rPr lang="tr-TR" dirty="0"/>
              <a:t>Öğrencilerin, son 5 yıl içerisinde ALES sayısal alanda en az 55 puana sahip olmaları gerekmektedir. </a:t>
            </a:r>
          </a:p>
          <a:p>
            <a:pPr algn="just"/>
            <a:r>
              <a:rPr lang="tr-TR" dirty="0"/>
              <a:t>Öğrencilerin, son 5 yıl içerisinde Yabancı Diller Yüksekokulunca yapılan veya YÖK tarafından kabul edilen merkezi yabancı dil sınavlarından en az 50 puana sahip olmaları gerekmektedir. </a:t>
            </a:r>
          </a:p>
          <a:p>
            <a:pPr algn="just"/>
            <a:endParaRPr lang="tr-TR" dirty="0"/>
          </a:p>
          <a:p>
            <a:pPr algn="just"/>
            <a:endParaRPr lang="tr-TR" dirty="0"/>
          </a:p>
        </p:txBody>
      </p:sp>
      <p:pic>
        <p:nvPicPr>
          <p:cNvPr id="4" name="Resim 3">
            <a:extLst>
              <a:ext uri="{FF2B5EF4-FFF2-40B4-BE49-F238E27FC236}">
                <a16:creationId xmlns:a16="http://schemas.microsoft.com/office/drawing/2014/main" id="{DB3B5AC1-2A48-4B86-AE24-1798709B2559}"/>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34171E17-3802-4EA9-8840-504C931F9990}"/>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77743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508FBC-5233-4CCC-97BE-7B0A8C5BA026}"/>
              </a:ext>
            </a:extLst>
          </p:cNvPr>
          <p:cNvSpPr>
            <a:spLocks noGrp="1"/>
          </p:cNvSpPr>
          <p:nvPr>
            <p:ph type="title"/>
          </p:nvPr>
        </p:nvSpPr>
        <p:spPr/>
        <p:txBody>
          <a:bodyPr/>
          <a:lstStyle/>
          <a:p>
            <a:r>
              <a:rPr lang="tr-TR" b="1" dirty="0">
                <a:solidFill>
                  <a:srgbClr val="FF0000"/>
                </a:solidFill>
                <a:latin typeface="+mn-lt"/>
              </a:rPr>
              <a:t>Kabul ve Kayıt Koşulları</a:t>
            </a:r>
          </a:p>
        </p:txBody>
      </p:sp>
      <p:sp>
        <p:nvSpPr>
          <p:cNvPr id="3" name="İçerik Yer Tutucusu 2">
            <a:extLst>
              <a:ext uri="{FF2B5EF4-FFF2-40B4-BE49-F238E27FC236}">
                <a16:creationId xmlns:a16="http://schemas.microsoft.com/office/drawing/2014/main" id="{2A28654B-1255-4706-9026-A3927806D953}"/>
              </a:ext>
            </a:extLst>
          </p:cNvPr>
          <p:cNvSpPr>
            <a:spLocks noGrp="1"/>
          </p:cNvSpPr>
          <p:nvPr>
            <p:ph idx="1"/>
          </p:nvPr>
        </p:nvSpPr>
        <p:spPr/>
        <p:txBody>
          <a:bodyPr>
            <a:normAutofit lnSpcReduction="10000"/>
          </a:bodyPr>
          <a:lstStyle/>
          <a:p>
            <a:pPr algn="just"/>
            <a:r>
              <a:rPr lang="tr-TR" dirty="0"/>
              <a:t>Adaylar ilgili anabilim dalınca yapılacak bilim sınavında 100 tam puan üzerinden değerlendirilir. Ayrıca, neden yüksek lisans yapmak istediğini ve hedeflerini belirten kompozisyonu dikkate alınarak sözlü değerlendirme yapılır.</a:t>
            </a:r>
          </a:p>
          <a:p>
            <a:pPr algn="just"/>
            <a:r>
              <a:rPr lang="tr-TR" dirty="0"/>
              <a:t>Yüksek lisans programlarına öğrenci kabulünde; ALES puanı, lisans not ortalaması ve yazılı sınav sonucu değerlendirilir. Değerlendirme ALES puanının %50'si, lisans not ortalamasının %25'i ve bilim sınavı (yazılı + sözlü) sonucunun %25'i dikkate alınarak anabilim dalı akademik kurulu önerisi ve enstitü yönetim kurulu kararıyla sonuçlandırılır.</a:t>
            </a:r>
          </a:p>
        </p:txBody>
      </p:sp>
      <p:pic>
        <p:nvPicPr>
          <p:cNvPr id="4" name="Resim 3">
            <a:extLst>
              <a:ext uri="{FF2B5EF4-FFF2-40B4-BE49-F238E27FC236}">
                <a16:creationId xmlns:a16="http://schemas.microsoft.com/office/drawing/2014/main" id="{0F7073AC-C352-40F6-82E8-3536CD27F168}"/>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93E46E6A-A8F9-4840-B817-2792D3DB0032}"/>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62055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9A886-C2F4-4A67-92B0-7BDCEEC2C0D1}"/>
              </a:ext>
            </a:extLst>
          </p:cNvPr>
          <p:cNvSpPr>
            <a:spLocks noGrp="1"/>
          </p:cNvSpPr>
          <p:nvPr>
            <p:ph type="title"/>
          </p:nvPr>
        </p:nvSpPr>
        <p:spPr/>
        <p:txBody>
          <a:bodyPr/>
          <a:lstStyle/>
          <a:p>
            <a:r>
              <a:rPr lang="tr-TR" b="1" dirty="0">
                <a:solidFill>
                  <a:srgbClr val="FF0000"/>
                </a:solidFill>
                <a:latin typeface="+mn-lt"/>
              </a:rPr>
              <a:t>Yeterlilik Koşulları ve Kuralları</a:t>
            </a:r>
          </a:p>
        </p:txBody>
      </p:sp>
      <p:sp>
        <p:nvSpPr>
          <p:cNvPr id="3" name="İçerik Yer Tutucusu 2">
            <a:extLst>
              <a:ext uri="{FF2B5EF4-FFF2-40B4-BE49-F238E27FC236}">
                <a16:creationId xmlns:a16="http://schemas.microsoft.com/office/drawing/2014/main" id="{C8172224-F266-42F2-9ECF-18A23FE44DA4}"/>
              </a:ext>
            </a:extLst>
          </p:cNvPr>
          <p:cNvSpPr>
            <a:spLocks noGrp="1"/>
          </p:cNvSpPr>
          <p:nvPr>
            <p:ph idx="1"/>
          </p:nvPr>
        </p:nvSpPr>
        <p:spPr/>
        <p:txBody>
          <a:bodyPr/>
          <a:lstStyle/>
          <a:p>
            <a:r>
              <a:rPr lang="tr-TR" dirty="0"/>
              <a:t>Öğrenciler mezun olabilmek için 120 AKTS kredisini tamamlamalıdır.</a:t>
            </a:r>
          </a:p>
          <a:p>
            <a:r>
              <a:rPr lang="tr-TR" dirty="0"/>
              <a:t>60 AKTS karşılığı derslerini başarı ile tamamlamalı ve bir tane seminer sunumu gerçekleştirmelidir. Her bir dersten başarılı olabilmeleri için en az not ortalaması 2.50 /4.00 veya 80 / 100 olmalıdır. </a:t>
            </a:r>
          </a:p>
          <a:p>
            <a:r>
              <a:rPr lang="tr-TR" dirty="0"/>
              <a:t>Ayrıca tez projesini tamamlayıp jüri önünde sunmalı ve tezi jüri tarafından kabul edilmelidir.</a:t>
            </a:r>
          </a:p>
        </p:txBody>
      </p:sp>
      <p:pic>
        <p:nvPicPr>
          <p:cNvPr id="4" name="Resim 3">
            <a:extLst>
              <a:ext uri="{FF2B5EF4-FFF2-40B4-BE49-F238E27FC236}">
                <a16:creationId xmlns:a16="http://schemas.microsoft.com/office/drawing/2014/main" id="{3B9D0AF9-1287-4B80-93C7-D46B02F28231}"/>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E0374161-2D35-4F46-BF0C-C0CD1577F6F4}"/>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76290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FA2B4-B15C-42D7-A16C-6BF018FD445B}"/>
              </a:ext>
            </a:extLst>
          </p:cNvPr>
          <p:cNvSpPr>
            <a:spLocks noGrp="1"/>
          </p:cNvSpPr>
          <p:nvPr>
            <p:ph type="title"/>
          </p:nvPr>
        </p:nvSpPr>
        <p:spPr/>
        <p:txBody>
          <a:bodyPr/>
          <a:lstStyle/>
          <a:p>
            <a:r>
              <a:rPr lang="tr-TR" sz="4400" b="1" dirty="0">
                <a:solidFill>
                  <a:srgbClr val="FF0000"/>
                </a:solidFill>
                <a:latin typeface="+mn-lt"/>
                <a:cs typeface="Arial" panose="020B0604020202020204" pitchFamily="34" charset="0"/>
              </a:rPr>
              <a:t>Program Amacı</a:t>
            </a:r>
            <a:endParaRPr lang="tr-TR" b="1" dirty="0">
              <a:solidFill>
                <a:srgbClr val="FF0000"/>
              </a:solidFill>
              <a:latin typeface="+mn-lt"/>
              <a:cs typeface="Arial" panose="020B0604020202020204" pitchFamily="34" charset="0"/>
            </a:endParaRPr>
          </a:p>
        </p:txBody>
      </p:sp>
      <p:sp>
        <p:nvSpPr>
          <p:cNvPr id="3" name="İçerik Yer Tutucusu 2">
            <a:extLst>
              <a:ext uri="{FF2B5EF4-FFF2-40B4-BE49-F238E27FC236}">
                <a16:creationId xmlns:a16="http://schemas.microsoft.com/office/drawing/2014/main" id="{1D35D361-57E2-46F0-8A62-6CC90BE34801}"/>
              </a:ext>
            </a:extLst>
          </p:cNvPr>
          <p:cNvSpPr>
            <a:spLocks noGrp="1"/>
          </p:cNvSpPr>
          <p:nvPr>
            <p:ph idx="1"/>
          </p:nvPr>
        </p:nvSpPr>
        <p:spPr>
          <a:xfrm>
            <a:off x="1295401" y="2456121"/>
            <a:ext cx="9601196" cy="3763925"/>
          </a:xfrm>
        </p:spPr>
        <p:txBody>
          <a:bodyPr>
            <a:normAutofit fontScale="92500" lnSpcReduction="10000"/>
          </a:bodyPr>
          <a:lstStyle/>
          <a:p>
            <a:pPr algn="just"/>
            <a:r>
              <a:rPr lang="tr-TR" dirty="0">
                <a:ea typeface="Calibri" panose="020F0502020204030204" pitchFamily="34" charset="0"/>
                <a:cs typeface="Arial" panose="020B0604020202020204" pitchFamily="34" charset="0"/>
              </a:rPr>
              <a:t>Hayvan Besleme ve Beslenme Hastalıkları Anabilim Dalı Yüksek Lisans Programı’nın amacı; hayvan besleme ve beslenme hastalıkları ile ilgili bilgilere uzmanlık düzeyinde sahip olan ve bu alanda güncel gelişmeleri izleyen, literatür takip eden, projeler planlayan ve gerçekleştiren yüksek lisans derecesine sahip mezunlar yetiştirmektir.</a:t>
            </a:r>
          </a:p>
          <a:p>
            <a:pPr algn="just"/>
            <a:r>
              <a:rPr lang="tr-TR" dirty="0">
                <a:ea typeface="Calibri" panose="020F0502020204030204" pitchFamily="34" charset="0"/>
                <a:cs typeface="Arial" panose="020B0604020202020204" pitchFamily="34" charset="0"/>
              </a:rPr>
              <a:t>Program kapsamında, öğrencilerin çiftlik hayvanlarında beslenme biyokimyası ve fizyolojisi, beslenme hastalıklarında teşhis, korunma ve sağaltım, hayvan beslemede kullanılan yem hammaddeleri, yem katkı maddeleri ve bunların hayvanlar tarafından değerlendirilmesi, yem teknolojisi, rasyon düzenleme ve çiftlik hayvanlarında verimi arttırmaya yönelik besleme uygulamaları ile ilgili kapsamlı bilgilere sahip olmaları amaçlanmaktadır.</a:t>
            </a:r>
          </a:p>
        </p:txBody>
      </p:sp>
      <p:pic>
        <p:nvPicPr>
          <p:cNvPr id="4" name="Resim 3">
            <a:extLst>
              <a:ext uri="{FF2B5EF4-FFF2-40B4-BE49-F238E27FC236}">
                <a16:creationId xmlns:a16="http://schemas.microsoft.com/office/drawing/2014/main" id="{F359D1EC-22B1-405D-8365-A25EB7171480}"/>
              </a:ext>
            </a:extLst>
          </p:cNvPr>
          <p:cNvPicPr>
            <a:picLocks noChangeAspect="1"/>
          </p:cNvPicPr>
          <p:nvPr/>
        </p:nvPicPr>
        <p:blipFill>
          <a:blip r:embed="rId3"/>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122CE0F9-D15B-4C46-A0E5-37F654CDEDFF}"/>
              </a:ext>
            </a:extLst>
          </p:cNvPr>
          <p:cNvPicPr>
            <a:picLocks noChangeAspect="1"/>
          </p:cNvPicPr>
          <p:nvPr/>
        </p:nvPicPr>
        <p:blipFill>
          <a:blip r:embed="rId4"/>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65996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5F3570-FC84-477E-A0AE-7E2E0A948F0F}"/>
              </a:ext>
            </a:extLst>
          </p:cNvPr>
          <p:cNvSpPr>
            <a:spLocks noGrp="1"/>
          </p:cNvSpPr>
          <p:nvPr>
            <p:ph type="title"/>
          </p:nvPr>
        </p:nvSpPr>
        <p:spPr/>
        <p:txBody>
          <a:bodyPr/>
          <a:lstStyle/>
          <a:p>
            <a:r>
              <a:rPr lang="tr-TR" b="1" dirty="0">
                <a:solidFill>
                  <a:srgbClr val="FF0000"/>
                </a:solidFill>
                <a:latin typeface="+mn-lt"/>
              </a:rPr>
              <a:t>Program Kazanımları-1</a:t>
            </a:r>
          </a:p>
        </p:txBody>
      </p:sp>
      <p:sp>
        <p:nvSpPr>
          <p:cNvPr id="3" name="İçerik Yer Tutucusu 2">
            <a:extLst>
              <a:ext uri="{FF2B5EF4-FFF2-40B4-BE49-F238E27FC236}">
                <a16:creationId xmlns:a16="http://schemas.microsoft.com/office/drawing/2014/main" id="{C797A601-4259-4AAA-AA9C-9817A20FF3EB}"/>
              </a:ext>
            </a:extLst>
          </p:cNvPr>
          <p:cNvSpPr>
            <a:spLocks noGrp="1"/>
          </p:cNvSpPr>
          <p:nvPr>
            <p:ph idx="1"/>
          </p:nvPr>
        </p:nvSpPr>
        <p:spPr>
          <a:xfrm>
            <a:off x="1295402" y="2239167"/>
            <a:ext cx="9601196" cy="3843867"/>
          </a:xfrm>
          <a:solidFill>
            <a:schemeClr val="bg1"/>
          </a:solidFill>
        </p:spPr>
        <p:txBody>
          <a:bodyPr anchor="ctr">
            <a:noAutofit/>
          </a:bodyPr>
          <a:lstStyle/>
          <a:p>
            <a:pPr marL="457200" indent="-457200" algn="just">
              <a:spcBef>
                <a:spcPts val="400"/>
              </a:spcBef>
              <a:spcAft>
                <a:spcPts val="400"/>
              </a:spcAft>
              <a:buClr>
                <a:srgbClr val="FF0000"/>
              </a:buClr>
              <a:buSzPct val="100000"/>
              <a:buFont typeface="+mj-lt"/>
              <a:buAutoNum type="arabicPeriod"/>
            </a:pPr>
            <a:r>
              <a:rPr lang="tr-TR" sz="2000" dirty="0"/>
              <a:t>⁠Bitkisel ve hayvansal kaynaklı yem hammaddeleri ile bunlardan hazırlanan kaba ve kesif yemlerde fiziksel-kimyasal besin madde analizlerini laboratuvar ile saha şartlarında gerçekleştirme ve sonuçları yorumlayabilme kabiliyetini kazanmak</a:t>
            </a:r>
          </a:p>
          <a:p>
            <a:pPr marL="457200" indent="-457200" algn="just">
              <a:spcBef>
                <a:spcPts val="400"/>
              </a:spcBef>
              <a:spcAft>
                <a:spcPts val="400"/>
              </a:spcAft>
              <a:buClr>
                <a:srgbClr val="FF0000"/>
              </a:buClr>
              <a:buSzPct val="100000"/>
              <a:buFont typeface="+mj-lt"/>
              <a:buAutoNum type="arabicPeriod"/>
            </a:pPr>
            <a:r>
              <a:rPr lang="tr-TR" sz="2000" dirty="0"/>
              <a:t>⁠Ruminant, kanatlı ve pet hayvanlarında beslenmenin verim kalitesi ve sağlık üzerine olan etkilerini analiz edebilme ve bu hayvanlardaki besin madde gereksinimleri öğrenmek</a:t>
            </a:r>
          </a:p>
          <a:p>
            <a:pPr marL="457200" indent="-457200" algn="just">
              <a:spcBef>
                <a:spcPts val="400"/>
              </a:spcBef>
              <a:spcAft>
                <a:spcPts val="400"/>
              </a:spcAft>
              <a:buClr>
                <a:srgbClr val="FF0000"/>
              </a:buClr>
              <a:buSzPct val="100000"/>
              <a:buFont typeface="+mj-lt"/>
              <a:buAutoNum type="arabicPeriod"/>
            </a:pPr>
            <a:r>
              <a:rPr lang="tr-TR" sz="2000" dirty="0"/>
              <a:t>⁠Hayvan besleme alanındaki bilimsel ve güncel gelişmeler hakkında bilgi sahibi olup beslenmeye ilişkin sorunlara bilimsel çözüm üretme bilgi, beceri ve yetkinliği kazanmak</a:t>
            </a:r>
          </a:p>
        </p:txBody>
      </p:sp>
      <p:pic>
        <p:nvPicPr>
          <p:cNvPr id="4" name="Resim 3">
            <a:extLst>
              <a:ext uri="{FF2B5EF4-FFF2-40B4-BE49-F238E27FC236}">
                <a16:creationId xmlns:a16="http://schemas.microsoft.com/office/drawing/2014/main" id="{164129F8-EF04-4853-A0FF-D7BA570E0E7D}"/>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A7707FF1-F743-458F-AA0A-26FE4264B4A2}"/>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08622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BDD323-C422-4E33-850A-64830BADDE93}"/>
              </a:ext>
            </a:extLst>
          </p:cNvPr>
          <p:cNvSpPr>
            <a:spLocks noGrp="1"/>
          </p:cNvSpPr>
          <p:nvPr>
            <p:ph type="title"/>
          </p:nvPr>
        </p:nvSpPr>
        <p:spPr>
          <a:xfrm>
            <a:off x="1295401" y="672003"/>
            <a:ext cx="9601196" cy="940801"/>
          </a:xfrm>
        </p:spPr>
        <p:txBody>
          <a:bodyPr/>
          <a:lstStyle/>
          <a:p>
            <a:r>
              <a:rPr lang="tr-TR" b="1" dirty="0">
                <a:solidFill>
                  <a:srgbClr val="FF0000"/>
                </a:solidFill>
                <a:latin typeface="+mn-lt"/>
              </a:rPr>
              <a:t>Program Kazanımları-2</a:t>
            </a:r>
            <a:endParaRPr lang="tr-TR" b="1" dirty="0">
              <a:solidFill>
                <a:srgbClr val="FF0000"/>
              </a:solidFill>
            </a:endParaRPr>
          </a:p>
        </p:txBody>
      </p:sp>
      <p:sp>
        <p:nvSpPr>
          <p:cNvPr id="3" name="İçerik Yer Tutucusu 2">
            <a:extLst>
              <a:ext uri="{FF2B5EF4-FFF2-40B4-BE49-F238E27FC236}">
                <a16:creationId xmlns:a16="http://schemas.microsoft.com/office/drawing/2014/main" id="{8DEBA3B2-C6A3-4569-9877-57D3E2CA0200}"/>
              </a:ext>
            </a:extLst>
          </p:cNvPr>
          <p:cNvSpPr>
            <a:spLocks noGrp="1"/>
          </p:cNvSpPr>
          <p:nvPr>
            <p:ph idx="1"/>
          </p:nvPr>
        </p:nvSpPr>
        <p:spPr>
          <a:xfrm>
            <a:off x="1031506" y="1947221"/>
            <a:ext cx="10335491" cy="4238776"/>
          </a:xfrm>
          <a:solidFill>
            <a:schemeClr val="bg1"/>
          </a:solidFill>
        </p:spPr>
        <p:txBody>
          <a:bodyPr anchor="ctr">
            <a:noAutofit/>
          </a:bodyPr>
          <a:lstStyle/>
          <a:p>
            <a:pPr marL="0" indent="0" algn="just">
              <a:spcBef>
                <a:spcPts val="400"/>
              </a:spcBef>
              <a:spcAft>
                <a:spcPts val="400"/>
              </a:spcAft>
              <a:buClr>
                <a:srgbClr val="FF0000"/>
              </a:buClr>
              <a:buSzPct val="100000"/>
              <a:buNone/>
            </a:pPr>
            <a:r>
              <a:rPr lang="tr-TR" sz="1800" dirty="0">
                <a:solidFill>
                  <a:srgbClr val="FF0000"/>
                </a:solidFill>
              </a:rPr>
              <a:t>4.</a:t>
            </a:r>
            <a:r>
              <a:rPr lang="tr-TR" sz="1800" dirty="0"/>
              <a:t> Hayvan türlerine ve ihtiyaçlarına göre rasyon hazırlama, hazırlanmış rasyonları bilimsel olarak yorumlayabilme ve bu doğrultuda ortaya çıkabilecek beslenme hastalıklarının önüne geçme konusunda yeterli bilgi ve tecrübeyi kazanma</a:t>
            </a:r>
            <a:endParaRPr lang="tr-TR" sz="1800" dirty="0">
              <a:solidFill>
                <a:srgbClr val="FF0000"/>
              </a:solidFill>
            </a:endParaRPr>
          </a:p>
          <a:p>
            <a:pPr marL="0" indent="0" algn="just">
              <a:spcBef>
                <a:spcPts val="400"/>
              </a:spcBef>
              <a:spcAft>
                <a:spcPts val="400"/>
              </a:spcAft>
              <a:buClr>
                <a:srgbClr val="FF0000"/>
              </a:buClr>
              <a:buSzPct val="100000"/>
              <a:buNone/>
            </a:pPr>
            <a:r>
              <a:rPr lang="tr-TR" sz="1800" dirty="0">
                <a:solidFill>
                  <a:srgbClr val="FF0000"/>
                </a:solidFill>
              </a:rPr>
              <a:t>5. </a:t>
            </a:r>
            <a:r>
              <a:rPr lang="tr-TR" sz="1800" dirty="0"/>
              <a:t>⁠Yem analizlerinde kullanılan cihaz ve ekipmanlar hakkında detaylı bilgi kazanımı yanında, laboratuvar sonuçlarını değerlendirerek birçok beslenme hastalığının önlenmesi için gerekli uygulamaları yapma yetkinliğini kazanma</a:t>
            </a:r>
          </a:p>
          <a:p>
            <a:pPr marL="0" indent="0" algn="just">
              <a:spcBef>
                <a:spcPts val="400"/>
              </a:spcBef>
              <a:spcAft>
                <a:spcPts val="400"/>
              </a:spcAft>
              <a:buClr>
                <a:srgbClr val="FF0000"/>
              </a:buClr>
              <a:buSzPct val="100000"/>
              <a:buNone/>
            </a:pPr>
            <a:r>
              <a:rPr lang="tr-TR" sz="1800" dirty="0">
                <a:solidFill>
                  <a:srgbClr val="FF0000"/>
                </a:solidFill>
              </a:rPr>
              <a:t>6⁠. </a:t>
            </a:r>
            <a:r>
              <a:rPr lang="tr-TR" sz="1800" dirty="0"/>
              <a:t>Hayvan besleme alanıyla birlikte, başta fizyoloji ve biyokimya olmak üzere diğer veteriner hekimliği ile ilgili disiplinler arasında da bilimsel ilişkiler kurarak rasyonel düşünme beceri ve yetkinliğini kazanmak</a:t>
            </a:r>
          </a:p>
          <a:p>
            <a:pPr marL="457200" indent="-457200">
              <a:spcBef>
                <a:spcPts val="300"/>
              </a:spcBef>
              <a:spcAft>
                <a:spcPts val="300"/>
              </a:spcAft>
              <a:buFont typeface="+mj-lt"/>
              <a:buAutoNum type="arabicPeriod" startAt="7"/>
            </a:pPr>
            <a:endParaRPr lang="tr-TR" sz="1900" dirty="0"/>
          </a:p>
        </p:txBody>
      </p:sp>
      <p:pic>
        <p:nvPicPr>
          <p:cNvPr id="4" name="Resim 3">
            <a:extLst>
              <a:ext uri="{FF2B5EF4-FFF2-40B4-BE49-F238E27FC236}">
                <a16:creationId xmlns:a16="http://schemas.microsoft.com/office/drawing/2014/main" id="{E95301EA-E3AF-4BC0-B8D6-231D960BF53E}"/>
              </a:ext>
            </a:extLst>
          </p:cNvPr>
          <p:cNvPicPr>
            <a:picLocks noChangeAspect="1"/>
          </p:cNvPicPr>
          <p:nvPr/>
        </p:nvPicPr>
        <p:blipFill>
          <a:blip r:embed="rId2"/>
          <a:stretch>
            <a:fillRect/>
          </a:stretch>
        </p:blipFill>
        <p:spPr>
          <a:xfrm>
            <a:off x="737751" y="679355"/>
            <a:ext cx="1115299" cy="1118658"/>
          </a:xfrm>
          <a:prstGeom prst="rect">
            <a:avLst/>
          </a:prstGeom>
        </p:spPr>
      </p:pic>
      <p:pic>
        <p:nvPicPr>
          <p:cNvPr id="5" name="Resim 4">
            <a:extLst>
              <a:ext uri="{FF2B5EF4-FFF2-40B4-BE49-F238E27FC236}">
                <a16:creationId xmlns:a16="http://schemas.microsoft.com/office/drawing/2014/main" id="{94F2FB70-43C2-4A28-A28A-C5690009CFCE}"/>
              </a:ext>
            </a:extLst>
          </p:cNvPr>
          <p:cNvPicPr>
            <a:picLocks noChangeAspect="1"/>
          </p:cNvPicPr>
          <p:nvPr/>
        </p:nvPicPr>
        <p:blipFill>
          <a:blip r:embed="rId3"/>
          <a:stretch>
            <a:fillRect/>
          </a:stretch>
        </p:blipFill>
        <p:spPr>
          <a:xfrm>
            <a:off x="10426196" y="679355"/>
            <a:ext cx="940801" cy="940801"/>
          </a:xfrm>
          <a:prstGeom prst="rect">
            <a:avLst/>
          </a:prstGeom>
        </p:spPr>
      </p:pic>
    </p:spTree>
    <p:extLst>
      <p:ext uri="{BB962C8B-B14F-4D97-AF65-F5344CB8AC3E}">
        <p14:creationId xmlns:p14="http://schemas.microsoft.com/office/powerpoint/2010/main" val="136465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30CB24-F989-4985-8252-4995387D3D74}"/>
              </a:ext>
            </a:extLst>
          </p:cNvPr>
          <p:cNvSpPr>
            <a:spLocks noGrp="1"/>
          </p:cNvSpPr>
          <p:nvPr>
            <p:ph type="title"/>
          </p:nvPr>
        </p:nvSpPr>
        <p:spPr>
          <a:xfrm>
            <a:off x="1971937" y="632209"/>
            <a:ext cx="8137237" cy="1792095"/>
          </a:xfrm>
        </p:spPr>
        <p:txBody>
          <a:bodyPr>
            <a:noAutofit/>
          </a:bodyPr>
          <a:lstStyle/>
          <a:p>
            <a:pPr>
              <a:spcBef>
                <a:spcPts val="600"/>
              </a:spcBef>
            </a:pPr>
            <a:r>
              <a:rPr lang="tr-TR" sz="3200" b="1" dirty="0">
                <a:solidFill>
                  <a:srgbClr val="FF0000"/>
                </a:solidFill>
                <a:latin typeface="+mn-lt"/>
              </a:rPr>
              <a:t>Hayvan Besleme ve Beslenme Hastalıkları</a:t>
            </a:r>
            <a:br>
              <a:rPr lang="tr-TR" sz="3200" b="1" dirty="0">
                <a:solidFill>
                  <a:srgbClr val="FF0000"/>
                </a:solidFill>
                <a:latin typeface="+mn-lt"/>
              </a:rPr>
            </a:br>
            <a:r>
              <a:rPr lang="tr-TR" sz="3200" b="1" dirty="0">
                <a:solidFill>
                  <a:srgbClr val="FF0000"/>
                </a:solidFill>
                <a:latin typeface="+mn-lt"/>
              </a:rPr>
              <a:t>Yüksek Lisans Programı </a:t>
            </a:r>
            <a:br>
              <a:rPr lang="tr-TR" sz="3200" b="1" dirty="0">
                <a:solidFill>
                  <a:srgbClr val="FF0000"/>
                </a:solidFill>
                <a:latin typeface="+mn-lt"/>
              </a:rPr>
            </a:br>
            <a:r>
              <a:rPr lang="tr-TR" sz="3200" b="1" dirty="0">
                <a:solidFill>
                  <a:srgbClr val="FF0000"/>
                </a:solidFill>
                <a:latin typeface="+mn-lt"/>
              </a:rPr>
              <a:t>Anabilim Dalı Öğretim Üyeleri</a:t>
            </a:r>
          </a:p>
        </p:txBody>
      </p:sp>
      <p:sp>
        <p:nvSpPr>
          <p:cNvPr id="3" name="İçerik Yer Tutucusu 2">
            <a:extLst>
              <a:ext uri="{FF2B5EF4-FFF2-40B4-BE49-F238E27FC236}">
                <a16:creationId xmlns:a16="http://schemas.microsoft.com/office/drawing/2014/main" id="{8B0899FB-A635-47F6-B58F-2AD6223ABD9E}"/>
              </a:ext>
            </a:extLst>
          </p:cNvPr>
          <p:cNvSpPr>
            <a:spLocks noGrp="1"/>
          </p:cNvSpPr>
          <p:nvPr>
            <p:ph idx="1"/>
          </p:nvPr>
        </p:nvSpPr>
        <p:spPr>
          <a:xfrm>
            <a:off x="1668112" y="2636983"/>
            <a:ext cx="9485746" cy="2475719"/>
          </a:xfrm>
          <a:noFill/>
        </p:spPr>
        <p:txBody>
          <a:bodyPr/>
          <a:lstStyle/>
          <a:p>
            <a:pPr marL="0" indent="0">
              <a:buNone/>
            </a:pPr>
            <a:r>
              <a:rPr lang="tr-TR" dirty="0"/>
              <a:t>Prof. Dr. Mehmet Ali BAL</a:t>
            </a:r>
          </a:p>
          <a:p>
            <a:pPr marL="0" indent="0">
              <a:buNone/>
            </a:pPr>
            <a:r>
              <a:rPr lang="tr-TR" dirty="0"/>
              <a:t>Prof. Dr. Metin ÇABUK</a:t>
            </a:r>
          </a:p>
          <a:p>
            <a:pPr marL="0" indent="0">
              <a:buNone/>
            </a:pPr>
            <a:r>
              <a:rPr lang="tr-TR" dirty="0"/>
              <a:t>Doç. Dr. Gökçen GÜVENÇ BAYRAM </a:t>
            </a:r>
          </a:p>
          <a:p>
            <a:pPr marL="0" indent="0">
              <a:buNone/>
            </a:pPr>
            <a:r>
              <a:rPr lang="tr-TR" dirty="0"/>
              <a:t>Dr. Öğr. Üyesi Serdar GÜLER  </a:t>
            </a:r>
          </a:p>
          <a:p>
            <a:endParaRPr lang="tr-TR" dirty="0"/>
          </a:p>
        </p:txBody>
      </p:sp>
      <p:pic>
        <p:nvPicPr>
          <p:cNvPr id="4" name="Resim 3">
            <a:extLst>
              <a:ext uri="{FF2B5EF4-FFF2-40B4-BE49-F238E27FC236}">
                <a16:creationId xmlns:a16="http://schemas.microsoft.com/office/drawing/2014/main" id="{1714055D-0C96-46E6-A5AB-C0D3506814BB}"/>
              </a:ext>
            </a:extLst>
          </p:cNvPr>
          <p:cNvPicPr>
            <a:picLocks noChangeAspect="1"/>
          </p:cNvPicPr>
          <p:nvPr/>
        </p:nvPicPr>
        <p:blipFill>
          <a:blip r:embed="rId2"/>
          <a:stretch>
            <a:fillRect/>
          </a:stretch>
        </p:blipFill>
        <p:spPr>
          <a:xfrm>
            <a:off x="856638" y="968927"/>
            <a:ext cx="1115299" cy="1118658"/>
          </a:xfrm>
          <a:prstGeom prst="rect">
            <a:avLst/>
          </a:prstGeom>
        </p:spPr>
      </p:pic>
      <p:pic>
        <p:nvPicPr>
          <p:cNvPr id="5" name="Resim 4">
            <a:extLst>
              <a:ext uri="{FF2B5EF4-FFF2-40B4-BE49-F238E27FC236}">
                <a16:creationId xmlns:a16="http://schemas.microsoft.com/office/drawing/2014/main" id="{CC62BE4D-2D95-439D-8BA5-AC5F2195F022}"/>
              </a:ext>
            </a:extLst>
          </p:cNvPr>
          <p:cNvPicPr>
            <a:picLocks noChangeAspect="1"/>
          </p:cNvPicPr>
          <p:nvPr/>
        </p:nvPicPr>
        <p:blipFill>
          <a:blip r:embed="rId3"/>
          <a:stretch>
            <a:fillRect/>
          </a:stretch>
        </p:blipFill>
        <p:spPr>
          <a:xfrm>
            <a:off x="10394561" y="968927"/>
            <a:ext cx="940801" cy="940801"/>
          </a:xfrm>
          <a:prstGeom prst="rect">
            <a:avLst/>
          </a:prstGeom>
        </p:spPr>
      </p:pic>
    </p:spTree>
    <p:extLst>
      <p:ext uri="{BB962C8B-B14F-4D97-AF65-F5344CB8AC3E}">
        <p14:creationId xmlns:p14="http://schemas.microsoft.com/office/powerpoint/2010/main" val="34517687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492</TotalTime>
  <Words>650</Words>
  <Application>Microsoft Macintosh PowerPoint</Application>
  <PresentationFormat>Geniş ekran</PresentationFormat>
  <Paragraphs>40</Paragraphs>
  <Slides>10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Garamond</vt:lpstr>
      <vt:lpstr>Organik</vt:lpstr>
      <vt:lpstr>Dokuz Eylül Üniversitesi  Sağlık Bilimleri Enstitüsü  Hayvan Besleme ve Beslenme Hastalıkları Anabilim Dalı  Yüksek Lisans Programı </vt:lpstr>
      <vt:lpstr>Hayvan Besleme ve Beslenme Hastalıkları Yüksek Lisans Programı</vt:lpstr>
      <vt:lpstr>Başvuru Koşulları</vt:lpstr>
      <vt:lpstr>Kabul ve Kayıt Koşulları</vt:lpstr>
      <vt:lpstr>Yeterlilik Koşulları ve Kuralları</vt:lpstr>
      <vt:lpstr>Program Amacı</vt:lpstr>
      <vt:lpstr>Program Kazanımları-1</vt:lpstr>
      <vt:lpstr>Program Kazanımları-2</vt:lpstr>
      <vt:lpstr>Hayvan Besleme ve Beslenme Hastalıkları Yüksek Lisans Programı  Anabilim Dalı Öğretim Üyeleri</vt:lpstr>
      <vt:lpstr>Hayvan Besleme ve Beslenme Hastalıkları Yüksek Lisans Programı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Dokkuz Eylül Üniversitesi Sağlık Bilimleri Enstitüsü  Veterinerlik Cerrahisi Anabilim Dalı   Yüksek Lisans Programı</dc:title>
  <dc:creator>Administrator</dc:creator>
  <cp:lastModifiedBy>Metehan SANCAR</cp:lastModifiedBy>
  <cp:revision>29</cp:revision>
  <dcterms:created xsi:type="dcterms:W3CDTF">2025-07-09T06:09:25Z</dcterms:created>
  <dcterms:modified xsi:type="dcterms:W3CDTF">2025-09-17T10:10:21Z</dcterms:modified>
</cp:coreProperties>
</file>