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613B-E156-3D46-D710-C41593B1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BE17-FE08-4055-3B1F-66A67D86A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9FB-2E36-1F21-23AA-3850206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A697-8133-F0F8-29F1-A0197CF4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E633-7ABD-346A-1406-50FAAB2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5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B9E-2E3F-96E5-915E-2A5BC9C5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A6F6A-F363-98AA-5B26-9AA54B0E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9001-34DE-41D9-1330-1465273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C6F9-404D-98FF-024B-50E922C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6274-534A-6199-E15E-C33685DC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A4DC2-477B-788E-C6B4-942D46F7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1CE23-E846-10D7-50B3-6544D0AC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55C-EC80-200F-A71C-5797D265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4872-9DE1-E3A7-AD44-09597CD4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CD1-78F4-699B-3C68-9C445BE3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B35F-7FD0-8438-4E96-B7978440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2716-9277-B576-676C-526C7C88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DD91-B91D-E067-CD5D-BA9881A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8DF7-DBB9-0EC4-A220-E6CBCA3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A97A-32C9-5A39-FF68-4A7A1791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84A-AE63-DB0B-58F4-4D3FE0F6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B7D1B-632B-6175-8BB2-5FC7C04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ACFB-F58E-73EA-C63B-B9B6033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D08B-0874-B147-CC5B-8DC34659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8E1A-5B8D-8302-D46C-DE7C8F0A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8FC6-70BF-6C41-1A3F-6410CEF5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6C33-3AD6-7699-8766-8E3BF561E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F06C-21C8-F6E6-CFA6-5D8C8A6FA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E416-4AEF-6051-BB91-913F691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6BC4-4145-C6D9-B7DA-4D097495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A60A-941C-2FF5-6DA1-F6F8765D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4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526F-0EFC-AB75-E6C9-8ED9EC4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02D01-6F0A-FD4F-2E00-9D03D039A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6C2E-F1E2-46DE-7D42-99C1BC5E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E6756-A0FB-5091-11B2-B1F1337F4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E633-8162-F1AA-4817-8D8D03F24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F92B8-E963-3B0E-9F9F-5DB90DF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CFCCC-1A68-5C4B-9F66-CEF6CEB9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1C796-1634-917A-9554-CCA081B5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3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BBBF-63FE-D4FA-882C-B2D57E81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91E42-F249-5CC2-2571-9F497F65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D3A51-D6E9-AE1A-F332-FD4DBBB2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4CC8-5CAA-AD7F-6EF0-5B7BD687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32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E5F61-C476-88C7-618C-F2FE56E7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4F904-63FD-186C-49E2-AA28AF7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313F-CA0A-6EE8-58EA-D921C8F6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8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EBE-4768-8F04-EBC1-F7939FA8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3B96-1CF5-47B5-5258-16CEB6C6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718-F7A5-73E4-6747-B653A40C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C723-15B3-81E4-0919-36A21F5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FECE8-CB58-9C7F-AD4B-F50E29C3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FE1D-CE38-89DB-45E5-E004AAE7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4BA0-833A-87BD-BFD5-47D9F85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746C-724F-F268-9E54-BD9386FB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2EC25-8E54-D80F-93E0-59225BB5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571A-3576-9947-AD97-67C96BE5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AC8F-ABCD-0156-B18F-D187772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2900-448E-7FB1-207E-74F41805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059B9-648C-56DA-3DDA-1783B8E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FABA-8360-A16F-A1D8-45F5B0D7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0AD0-3750-872C-95BE-672B15FA7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678D-8774-B109-C72D-E691FFFC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F90F-26EC-C50F-DA15-FB23BD42B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D87-BCD3-79E1-8A08-F80A87C4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en-US" dirty="0"/>
              <a:t>Postgraduate Programs</a:t>
            </a:r>
            <a:r>
              <a:rPr lang="tr-TR" dirty="0"/>
              <a:t> of </a:t>
            </a:r>
            <a:br>
              <a:rPr lang="tr-TR" dirty="0"/>
            </a:br>
            <a:r>
              <a:rPr lang="en-US" dirty="0"/>
              <a:t>Department of Medical Pharmacology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01502-BC79-21BC-498D-9956089E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1655762"/>
          </a:xfrm>
        </p:spPr>
        <p:txBody>
          <a:bodyPr/>
          <a:lstStyle/>
          <a:p>
            <a:r>
              <a:rPr lang="en-US" dirty="0" err="1"/>
              <a:t>Dokuz</a:t>
            </a:r>
            <a:r>
              <a:rPr lang="en-US" dirty="0"/>
              <a:t> </a:t>
            </a:r>
            <a:r>
              <a:rPr lang="en-US" dirty="0" err="1"/>
              <a:t>Eylül</a:t>
            </a:r>
            <a:r>
              <a:rPr lang="en-US" dirty="0"/>
              <a:t> University Institute of Health Sciences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E9523-A550-3D84-E028-86CB4F58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89" y="41223"/>
            <a:ext cx="2159111" cy="2070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1BF82-348E-F796-EEBC-6146DE1E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480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376B-9745-01E2-4E15-F0E8E770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Members of the Department of Medical Pharmacology</a:t>
            </a:r>
            <a:endParaRPr lang="tr-T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B5C4-8F49-B091-05A3-4D349212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767"/>
            <a:ext cx="10515600" cy="4236287"/>
          </a:xfrm>
        </p:spPr>
        <p:txBody>
          <a:bodyPr>
            <a:normAutofit fontScale="92500"/>
          </a:bodyPr>
          <a:lstStyle/>
          <a:p>
            <a:r>
              <a:rPr lang="tr-TR" sz="2000" dirty="0" err="1"/>
              <a:t>Professor</a:t>
            </a:r>
            <a:r>
              <a:rPr lang="tr-TR" sz="2000" dirty="0"/>
              <a:t> </a:t>
            </a:r>
            <a:r>
              <a:rPr lang="tr-TR" sz="2000" dirty="0" err="1"/>
              <a:t>Nergiz</a:t>
            </a:r>
            <a:r>
              <a:rPr lang="tr-TR" sz="2000" dirty="0"/>
              <a:t> Durmuş </a:t>
            </a:r>
            <a:r>
              <a:rPr lang="tr-TR" sz="2000" dirty="0" err="1"/>
              <a:t>Sütpideler</a:t>
            </a:r>
            <a:r>
              <a:rPr lang="tr-TR" sz="2000" dirty="0"/>
              <a:t>- </a:t>
            </a:r>
            <a:r>
              <a:rPr lang="en-US" sz="2000" dirty="0"/>
              <a:t>Department of Medical Pharmacology</a:t>
            </a:r>
            <a:r>
              <a:rPr lang="tr-TR" sz="2000" dirty="0"/>
              <a:t>-</a:t>
            </a:r>
            <a:r>
              <a:rPr lang="en-US" sz="2000"/>
              <a:t> Head of Department</a:t>
            </a:r>
            <a:endParaRPr lang="tr-TR" sz="2000"/>
          </a:p>
          <a:p>
            <a:r>
              <a:rPr lang="tr-TR" sz="2000" dirty="0" err="1"/>
              <a:t>Professor</a:t>
            </a:r>
            <a:r>
              <a:rPr lang="tr-TR" sz="2000" dirty="0"/>
              <a:t>  Mukaddes Gümüştekin- </a:t>
            </a:r>
            <a:r>
              <a:rPr lang="en-US" sz="2000" dirty="0"/>
              <a:t>Department of Medical Pharmacology, Department of Clinical Pharmacology -</a:t>
            </a:r>
            <a:endParaRPr lang="tr-TR" sz="2000" dirty="0"/>
          </a:p>
          <a:p>
            <a:r>
              <a:rPr lang="tr-TR" sz="2000" dirty="0" err="1"/>
              <a:t>Professor</a:t>
            </a:r>
            <a:r>
              <a:rPr lang="tr-TR" sz="2000" dirty="0"/>
              <a:t> Yeşim </a:t>
            </a:r>
            <a:r>
              <a:rPr lang="tr-TR" sz="2000" dirty="0" err="1"/>
              <a:t>Tunçok</a:t>
            </a:r>
            <a:r>
              <a:rPr lang="tr-TR" sz="2000" dirty="0"/>
              <a:t>- </a:t>
            </a:r>
            <a:r>
              <a:rPr lang="en-US" sz="2000" dirty="0"/>
              <a:t>Department of Medical Pharmacology, Department of Clinical Pharmacology, Department of Clinical Toxicology</a:t>
            </a:r>
            <a:endParaRPr lang="tr-TR" sz="2000" dirty="0"/>
          </a:p>
          <a:p>
            <a:r>
              <a:rPr lang="tr-TR" sz="2000" dirty="0" err="1"/>
              <a:t>Professor</a:t>
            </a:r>
            <a:r>
              <a:rPr lang="tr-TR" sz="2000" dirty="0"/>
              <a:t>  Ayşe </a:t>
            </a:r>
            <a:r>
              <a:rPr lang="tr-TR" sz="2000" dirty="0" err="1"/>
              <a:t>Gelal</a:t>
            </a:r>
            <a:r>
              <a:rPr lang="tr-TR" sz="2000" dirty="0"/>
              <a:t>- </a:t>
            </a:r>
            <a:r>
              <a:rPr lang="en-US" sz="2000" dirty="0"/>
              <a:t>Department of Medical Pharmacology, Department of Clinical Pharmacology </a:t>
            </a:r>
            <a:endParaRPr lang="tr-TR" sz="2000" dirty="0"/>
          </a:p>
          <a:p>
            <a:r>
              <a:rPr lang="tr-TR" sz="2000" dirty="0" err="1"/>
              <a:t>Professor</a:t>
            </a:r>
            <a:r>
              <a:rPr lang="tr-TR" sz="2000" dirty="0"/>
              <a:t> Şule Kalkan- </a:t>
            </a:r>
            <a:r>
              <a:rPr lang="en-US" sz="2000" dirty="0"/>
              <a:t>Department of Medical Pharmacology, Department of Clinical Toxicology</a:t>
            </a:r>
            <a:endParaRPr lang="tr-TR" sz="2000" dirty="0"/>
          </a:p>
          <a:p>
            <a:r>
              <a:rPr lang="tr-TR" sz="2000" dirty="0" err="1"/>
              <a:t>Professor</a:t>
            </a:r>
            <a:r>
              <a:rPr lang="tr-TR" sz="2000" dirty="0"/>
              <a:t> M. Aylin Arıcı- </a:t>
            </a:r>
            <a:r>
              <a:rPr lang="en-US" sz="2000" dirty="0"/>
              <a:t>Department of Medical Pharmacology, Department of Clinical Pharmacology </a:t>
            </a:r>
            <a:endParaRPr lang="tr-TR" sz="2000" dirty="0"/>
          </a:p>
          <a:p>
            <a:r>
              <a:rPr lang="tr-TR" sz="2000" dirty="0" err="1"/>
              <a:t>Professor</a:t>
            </a:r>
            <a:r>
              <a:rPr lang="tr-TR" sz="2000" dirty="0"/>
              <a:t> Nil Hocaoğlu Aksay- </a:t>
            </a:r>
            <a:r>
              <a:rPr lang="en-US" sz="2000" dirty="0"/>
              <a:t>Department of Medical Pharmacology, Department of Clinical Toxicology</a:t>
            </a:r>
            <a:endParaRPr lang="tr-TR" sz="2000" dirty="0"/>
          </a:p>
          <a:p>
            <a:r>
              <a:rPr lang="tr-TR" sz="2000" dirty="0" err="1"/>
              <a:t>Professor</a:t>
            </a:r>
            <a:r>
              <a:rPr lang="tr-TR" sz="2000" dirty="0"/>
              <a:t> Engin </a:t>
            </a:r>
            <a:r>
              <a:rPr lang="tr-TR" sz="2000" dirty="0" err="1"/>
              <a:t>Şahna</a:t>
            </a:r>
            <a:r>
              <a:rPr lang="tr-TR" sz="2000" dirty="0"/>
              <a:t> -  </a:t>
            </a:r>
            <a:r>
              <a:rPr lang="en-US" sz="2000" dirty="0"/>
              <a:t>Department of Medical Pharmacology</a:t>
            </a:r>
            <a:endParaRPr lang="tr-TR" sz="2000" dirty="0"/>
          </a:p>
          <a:p>
            <a:r>
              <a:rPr lang="tr-TR" sz="2000" dirty="0" err="1"/>
              <a:t>Associated</a:t>
            </a:r>
            <a:r>
              <a:rPr lang="tr-TR" sz="2000" dirty="0"/>
              <a:t> </a:t>
            </a:r>
            <a:r>
              <a:rPr lang="tr-TR" sz="2000" dirty="0" err="1"/>
              <a:t>Professor</a:t>
            </a:r>
            <a:r>
              <a:rPr lang="tr-TR" sz="2000" dirty="0"/>
              <a:t> </a:t>
            </a:r>
            <a:r>
              <a:rPr lang="tr-TR" sz="2000" dirty="0" err="1"/>
              <a:t>Zülfiye</a:t>
            </a:r>
            <a:r>
              <a:rPr lang="tr-TR" sz="2000" dirty="0"/>
              <a:t> Gül -</a:t>
            </a:r>
            <a:r>
              <a:rPr lang="en-US" sz="2000" dirty="0"/>
              <a:t> Department of Medical Pharmacology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63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47D-CE58-9F88-E677-A09B258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Graduate</a:t>
            </a:r>
            <a:r>
              <a:rPr lang="tr-TR" b="1" dirty="0"/>
              <a:t>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0AE5-9A82-7A51-288C-A990B808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080" y="1758156"/>
            <a:ext cx="5491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Master's</a:t>
            </a:r>
            <a:r>
              <a:rPr lang="tr-TR" sz="2400" dirty="0"/>
              <a:t> Programs</a:t>
            </a:r>
          </a:p>
          <a:p>
            <a:r>
              <a:rPr lang="tr-TR" sz="2400" dirty="0" err="1"/>
              <a:t>Pharmacology</a:t>
            </a:r>
            <a:endParaRPr lang="tr-TR" sz="2400" dirty="0"/>
          </a:p>
          <a:p>
            <a:r>
              <a:rPr lang="tr-TR" sz="2400" dirty="0" err="1"/>
              <a:t>Toxicology</a:t>
            </a:r>
            <a:endParaRPr lang="tr-TR" sz="2400" dirty="0"/>
          </a:p>
          <a:p>
            <a:r>
              <a:rPr lang="tr-TR" sz="2400" dirty="0" err="1"/>
              <a:t>Clinical</a:t>
            </a:r>
            <a:r>
              <a:rPr lang="tr-TR" sz="2400" dirty="0"/>
              <a:t> </a:t>
            </a:r>
            <a:r>
              <a:rPr lang="tr-TR" sz="2400" dirty="0" err="1"/>
              <a:t>Pharmacology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Doctoral</a:t>
            </a:r>
            <a:r>
              <a:rPr lang="tr-TR" sz="2400" dirty="0"/>
              <a:t> Programs</a:t>
            </a:r>
          </a:p>
          <a:p>
            <a:r>
              <a:rPr lang="tr-TR" sz="2400" dirty="0" err="1"/>
              <a:t>Pharmacology</a:t>
            </a:r>
            <a:endParaRPr lang="tr-TR" sz="2400" dirty="0"/>
          </a:p>
          <a:p>
            <a:r>
              <a:rPr lang="tr-TR" sz="2400" dirty="0" err="1"/>
              <a:t>Toxicology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F43C-5E54-A4CE-9415-02D7399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9040"/>
            <a:ext cx="1301763" cy="87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77F65-6A1C-FAF1-EAFD-92458C94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1" y="3347140"/>
            <a:ext cx="1551498" cy="117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42167-8677-1288-B9DD-04ED349E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3" y="2448230"/>
            <a:ext cx="1456415" cy="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570-8224-7766-B7DD-AAAD942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2" y="154486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Research</a:t>
            </a:r>
            <a:r>
              <a:rPr lang="tr-TR" b="1" dirty="0"/>
              <a:t> </a:t>
            </a:r>
            <a:r>
              <a:rPr lang="tr-TR" b="1" dirty="0" err="1"/>
              <a:t>Areas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96-5B68-E346-D90D-408CE6DF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35" y="1570903"/>
            <a:ext cx="5635028" cy="4295180"/>
          </a:xfrm>
        </p:spPr>
        <p:txBody>
          <a:bodyPr>
            <a:normAutofit lnSpcReduction="10000"/>
          </a:bodyPr>
          <a:lstStyle/>
          <a:p>
            <a:r>
              <a:rPr lang="tr-TR" sz="2400" dirty="0" err="1">
                <a:ea typeface="Calibri" panose="020F0502020204030204" pitchFamily="34" charset="0"/>
              </a:rPr>
              <a:t>Clinical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pharmacology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Clinical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drug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research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Clinical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toxicology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Cardiovascular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pharmacology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and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toxicology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Signaling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pathways</a:t>
            </a:r>
            <a:r>
              <a:rPr lang="tr-TR" sz="2400" dirty="0">
                <a:ea typeface="Calibri" panose="020F0502020204030204" pitchFamily="34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</a:rPr>
              <a:t>cancer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Endocrine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system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pharmacology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Circadian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rhythm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Urogenital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system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pharmacology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/>
              <a:t>Neuropharmacology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CCB0-94A7-48E0-7EDB-71F625CB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2" y="1551876"/>
            <a:ext cx="1225108" cy="1120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BBDE8-BB1E-F3EF-AA48-3864822C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4" y="2570707"/>
            <a:ext cx="1384371" cy="70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5CDBC-ABFE-3B3B-7510-C2F47144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995"/>
            <a:ext cx="1622693" cy="1120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ADD60-54C1-CC80-ABCA-2E71D987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811" y="4268207"/>
            <a:ext cx="1790776" cy="1029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EB771-C8C6-FC59-C2E8-9E271120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230" y="3530533"/>
            <a:ext cx="1542516" cy="1145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D1686-2938-28E7-303E-CCCA6669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3236" y="5681015"/>
            <a:ext cx="1305092" cy="1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09164"/>
              </p:ext>
            </p:extLst>
          </p:nvPr>
        </p:nvGraphicFramePr>
        <p:xfrm>
          <a:off x="726440" y="233680"/>
          <a:ext cx="10515600" cy="619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PHARMACOLOGY MASTER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2000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of basic pharmacology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2725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definitions of pharmacokinetics and pharmacodynamics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principles related to pharmacology, being able to plan, perform and interpret experiments.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hospitals and centers related to reporting drugs and their side effects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4 semesters, 2 semesters of courses and 2 semesters of thesis.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+mn-lt"/>
                        </a:rPr>
                        <a:t>Turkish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in the field of Pharmacology in the public and private sectors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apply to doctoral programs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877820"/>
              </p:ext>
            </p:extLst>
          </p:nvPr>
        </p:nvGraphicFramePr>
        <p:xfrm>
          <a:off x="726440" y="233681"/>
          <a:ext cx="10515600" cy="585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76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TOXICOLOGY MASTER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200</a:t>
                      </a: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about toxicology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8210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definitions of Toxicology and Clinical Toxicology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principles related to toxicology, being able to plan, perform and interpret experiments.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Analysis in Clinical Toxicology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the Principles of Emergency Approach to the Poisoned Patient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special topics in toxicology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4 semesters, 2 semesters of courses and 2 semesters of thesis.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+mn-lt"/>
                        </a:rPr>
                        <a:t>Turkish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15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in the field of toxicology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apply to doctoral programs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2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827048"/>
              </p:ext>
            </p:extLst>
          </p:nvPr>
        </p:nvGraphicFramePr>
        <p:xfrm>
          <a:off x="645160" y="274320"/>
          <a:ext cx="10515600" cy="653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5444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MASTER'S DEGREE IN CLINICAL DRUG RESEARCH</a:t>
                      </a:r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</a:t>
                      </a: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about clinical drug research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5562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concepts of clinical pharmacology and being able to use them in professional life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national and international regulations in force for clinical drug research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understand the basic features of clinical drug research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information about clinical drug research in special groups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4 semesters, 2 semesters of courses and 2 semesters of thesis.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+mn-lt"/>
                        </a:rPr>
                        <a:t>Turkish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6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work in clinical drug research at universities or pharmaceutical companies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apply to doctoral programs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972878"/>
              </p:ext>
            </p:extLst>
          </p:nvPr>
        </p:nvGraphicFramePr>
        <p:xfrm>
          <a:off x="726440" y="101601"/>
          <a:ext cx="10515600" cy="691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452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PHARMACOLOGY </a:t>
                      </a:r>
                      <a:r>
                        <a:rPr lang="tr-TR" sz="2800" dirty="0" err="1">
                          <a:latin typeface="+mn-lt"/>
                        </a:rPr>
                        <a:t>PhD</a:t>
                      </a:r>
                      <a:r>
                        <a:rPr lang="tr-TR" sz="2800" dirty="0">
                          <a:latin typeface="+mn-lt"/>
                        </a:rPr>
                        <a:t>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</a:t>
                      </a: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of basic pharmacology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16808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the analysis of pharmacological data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experimental methods in pharmacology and gaining the ability to provide consultancy on these issues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plan and conduct research in which experimental methods in pharmacology can be used together with other experimental methods (such as molecular biology, histology and pathology).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special experimental methods in pharmacology and being able to find solutions to problems by using this knowledge when necessary.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hospitals and centers related to reporting drugs and their side effects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8 semesters, 4 semesters of courses and 4 semesters of thesis.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+mn-lt"/>
                        </a:rPr>
                        <a:t>Turkish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as an expert in the field of Pharmacology in the public and private sectors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20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01897"/>
              </p:ext>
            </p:extLst>
          </p:nvPr>
        </p:nvGraphicFramePr>
        <p:xfrm>
          <a:off x="726440" y="30481"/>
          <a:ext cx="10515600" cy="660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534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TOXICOLOGY </a:t>
                      </a:r>
                      <a:r>
                        <a:rPr lang="tr-TR" sz="2800" dirty="0" err="1">
                          <a:latin typeface="+mn-lt"/>
                        </a:rPr>
                        <a:t>PhD</a:t>
                      </a:r>
                      <a:r>
                        <a:rPr lang="tr-TR" sz="2800" dirty="0">
                          <a:latin typeface="+mn-lt"/>
                        </a:rPr>
                        <a:t>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200</a:t>
                      </a:r>
                      <a:r>
                        <a:rPr lang="tr-TR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about toxicology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22842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definitions of Toxicology and Clinical Toxicology and being able to use them in professional life.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principles related to toxicology, being able to plan, perform and interpret experiments.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and being able to interpret Laboratory Analysis in Clinical Toxicology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have knowledge about the Principles of Emergency Approach to the Poisoned Patient and to gain the ability to establish toxicology units in hospitals.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plan and conduct research on the epidemiological characteristics of poisonings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drug and substance addiction and providing consultancy on this subject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make oral presentations, present posters and write articles about his/her profession at congresses.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special issues in toxicology and being able to provide solutions to problems by using this information when necessary.​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8 semesters, 4 semesters of courses and 4 semesters of thesis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>
                          <a:latin typeface="+mn-lt"/>
                        </a:rPr>
                        <a:t>Turkish</a:t>
                      </a:r>
                      <a:endParaRPr lang="tr-T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as an expert in Toxicology in the public and private sectors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1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1064</Words>
  <Application>Microsoft Office PowerPoint</Application>
  <PresentationFormat>Geniş ekran</PresentationFormat>
  <Paragraphs>131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Postgraduate Programs of  Department of Medical Pharmacology</vt:lpstr>
      <vt:lpstr>Members of the Department of Medical Pharmacology</vt:lpstr>
      <vt:lpstr>Graduate Programs</vt:lpstr>
      <vt:lpstr>Research Areas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Farmakoloji Anabilim Dalı Lisansüstü Programları</dc:title>
  <dc:creator>draylinarici@gmail.com</dc:creator>
  <cp:lastModifiedBy>Fulya Küçük</cp:lastModifiedBy>
  <cp:revision>14</cp:revision>
  <dcterms:created xsi:type="dcterms:W3CDTF">2024-01-03T15:15:20Z</dcterms:created>
  <dcterms:modified xsi:type="dcterms:W3CDTF">2025-08-12T06:52:28Z</dcterms:modified>
</cp:coreProperties>
</file>