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613B-E156-3D46-D710-C41593B1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BE17-FE08-4055-3B1F-66A67D86A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9FB-2E36-1F21-23AA-3850206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A697-8133-F0F8-29F1-A0197CF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E633-7ABD-346A-1406-50FAAB2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B9E-2E3F-96E5-915E-2A5BC9C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6F6A-F363-98AA-5B26-9AA54B0E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9001-34DE-41D9-1330-1465273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6F9-404D-98FF-024B-50E922C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6274-534A-6199-E15E-C33685DC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A4DC2-477B-788E-C6B4-942D46F7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1CE23-E846-10D7-50B3-6544D0AC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55C-EC80-200F-A71C-5797D265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4872-9DE1-E3A7-AD44-09597CD4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CD1-78F4-699B-3C68-9C445BE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35F-7FD0-8438-4E96-B7978440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2716-9277-B576-676C-526C7C88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D91-B91D-E067-CD5D-BA9881A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8DF7-DBB9-0EC4-A220-E6CBCA3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97A-32C9-5A39-FF68-4A7A17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84A-AE63-DB0B-58F4-4D3FE0F6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7D1B-632B-6175-8BB2-5FC7C04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ACFB-F58E-73EA-C63B-B9B6033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D08B-0874-B147-CC5B-8DC3465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8E1A-5B8D-8302-D46C-DE7C8F0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8FC6-70BF-6C41-1A3F-6410CEF5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6C33-3AD6-7699-8766-8E3BF561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F06C-21C8-F6E6-CFA6-5D8C8A6F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E416-4AEF-6051-BB91-913F691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6BC4-4145-C6D9-B7DA-4D09749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A60A-941C-2FF5-6DA1-F6F8765D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526F-0EFC-AB75-E6C9-8ED9EC4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2D01-6F0A-FD4F-2E00-9D03D03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6C2E-F1E2-46DE-7D42-99C1BC5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E6756-A0FB-5091-11B2-B1F1337F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E633-8162-F1AA-4817-8D8D03F2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F92B8-E963-3B0E-9F9F-5DB90DF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FCCC-1A68-5C4B-9F66-CEF6CEB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1C796-1634-917A-9554-CCA081B5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BBBF-63FE-D4FA-882C-B2D57E8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1E42-F249-5CC2-2571-9F497F6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3A51-D6E9-AE1A-F332-FD4DBBB2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4CC8-5CAA-AD7F-6EF0-5B7BD687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3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5F61-C476-88C7-618C-F2FE56E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4F904-63FD-186C-49E2-AA28AF7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313F-CA0A-6EE8-58EA-D921C8F6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EBE-4768-8F04-EBC1-F7939FA8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B96-1CF5-47B5-5258-16CEB6C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718-F7A5-73E4-6747-B653A40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C723-15B3-81E4-0919-36A21F5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ECE8-CB58-9C7F-AD4B-F50E29C3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FE1D-CE38-89DB-45E5-E004AAE7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4BA0-833A-87BD-BFD5-47D9F85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746C-724F-F268-9E54-BD9386FB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EC25-8E54-D80F-93E0-59225BB5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571A-3576-9947-AD97-67C96BE5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AC8F-ABCD-0156-B18F-D187772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2900-448E-7FB1-207E-74F4180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059B9-648C-56DA-3DDA-1783B8E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FABA-8360-A16F-A1D8-45F5B0D7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AD0-3750-872C-95BE-672B15FA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777-5078-4D0F-914E-D0532E4DE966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678D-8774-B109-C72D-E691FFFC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F90F-26EC-C50F-DA15-FB23BD42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D87-BCD3-79E1-8A08-F80A87C4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Tıbbi Farmakoloji Anabilim Dalı Lisansüstü Programları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1502-BC79-21BC-498D-9956089E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r>
              <a:rPr lang="tr-TR" dirty="0"/>
              <a:t>Dokuz Eylül Üniversitesi </a:t>
            </a:r>
            <a:br>
              <a:rPr lang="tr-TR" dirty="0"/>
            </a:br>
            <a:r>
              <a:rPr lang="tr-TR" dirty="0"/>
              <a:t>Sağlık Bilimleri Enstitüsü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E9523-A550-3D84-E028-86CB4F58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89" y="41223"/>
            <a:ext cx="2159111" cy="2070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1BF82-348E-F796-EEBC-6146DE1E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480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376B-9745-01E2-4E15-F0E8E77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/>
              <a:t>Tıbbi Farmakoloji Anabilim Dalı Öğretim Üyeleri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B5C4-8F49-B091-05A3-4D34921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68"/>
            <a:ext cx="10515600" cy="3440112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Prof. Dr. </a:t>
            </a:r>
            <a:r>
              <a:rPr lang="tr-TR" sz="2000" dirty="0" err="1"/>
              <a:t>Nergiz</a:t>
            </a:r>
            <a:r>
              <a:rPr lang="tr-TR" sz="2000" dirty="0"/>
              <a:t> Durmuş </a:t>
            </a:r>
            <a:r>
              <a:rPr lang="tr-TR" sz="2000" dirty="0" err="1"/>
              <a:t>Sütpideler</a:t>
            </a:r>
            <a:r>
              <a:rPr lang="tr-TR" sz="2000"/>
              <a:t>- Tıbbi Farmakoloji Anabilim Dalı -Anabilim Dalı Başkanı </a:t>
            </a:r>
          </a:p>
          <a:p>
            <a:r>
              <a:rPr lang="tr-TR" sz="2000" dirty="0"/>
              <a:t>Prof. Dr. Mukaddes Gümüştekin- Tıbbi Farmakoloji Anabilim </a:t>
            </a:r>
            <a:r>
              <a:rPr lang="tr-TR" sz="2000" dirty="0" err="1"/>
              <a:t>Dalı,Klinik</a:t>
            </a:r>
            <a:r>
              <a:rPr lang="tr-TR" sz="2000" dirty="0"/>
              <a:t> Farmakoloji Bilim Dalı</a:t>
            </a:r>
          </a:p>
          <a:p>
            <a:r>
              <a:rPr lang="tr-TR" sz="2000" dirty="0"/>
              <a:t>Prof. Dr. Yeşim </a:t>
            </a:r>
            <a:r>
              <a:rPr lang="tr-TR" sz="2000" dirty="0" err="1"/>
              <a:t>Tunçok</a:t>
            </a:r>
            <a:r>
              <a:rPr lang="tr-TR" sz="2000" dirty="0"/>
              <a:t>- Tıbbi Farmakoloji Anabilim Dalı Klinik Farmakoloji Bilim Dalı, Klinik Toksikoloji Bilim Dalı</a:t>
            </a:r>
          </a:p>
          <a:p>
            <a:r>
              <a:rPr lang="tr-TR" sz="2000" dirty="0"/>
              <a:t>Prof. Dr. Ayşe </a:t>
            </a:r>
            <a:r>
              <a:rPr lang="tr-TR" sz="2000" dirty="0" err="1"/>
              <a:t>Gelal</a:t>
            </a:r>
            <a:r>
              <a:rPr lang="tr-TR" sz="2000" dirty="0"/>
              <a:t>- Tıbbi Farmakoloji Anabilim Dalı, Klinik Farmakoloji Bilim Dalı</a:t>
            </a:r>
          </a:p>
          <a:p>
            <a:r>
              <a:rPr lang="tr-TR" sz="2000" dirty="0"/>
              <a:t>Prof. Dr. Şule Kalkan- Tıbbi Farmakoloji Anabilim Dalı, Klinik Toksikoloji Bilim Dalı</a:t>
            </a:r>
          </a:p>
          <a:p>
            <a:r>
              <a:rPr lang="tr-TR" sz="2000" dirty="0"/>
              <a:t>Prof. Dr. M. Aylin Arıcı- Tıbbi Farmakoloji Anabilim Dalı, Klinik Farmakoloji Bilim Dalı</a:t>
            </a:r>
          </a:p>
          <a:p>
            <a:r>
              <a:rPr lang="tr-TR" sz="2000" dirty="0"/>
              <a:t>Prof. Dr. Nil Hocaoğlu Aksay- Tıbbi Farmakoloji Anabilim Dalı ,Klinik Toksikoloji Bilim Dalı</a:t>
            </a:r>
          </a:p>
          <a:p>
            <a:r>
              <a:rPr lang="tr-TR" sz="2000" dirty="0"/>
              <a:t>Prof. Dr. Engin </a:t>
            </a:r>
            <a:r>
              <a:rPr lang="tr-TR" sz="2000" dirty="0" err="1"/>
              <a:t>Şahna</a:t>
            </a:r>
            <a:r>
              <a:rPr lang="tr-TR" sz="2000" dirty="0"/>
              <a:t>- Tıbbi Farmakoloji Anabilim Dalı </a:t>
            </a:r>
          </a:p>
          <a:p>
            <a:r>
              <a:rPr lang="tr-TR" sz="2000" dirty="0"/>
              <a:t>Doç. Dr. </a:t>
            </a:r>
            <a:r>
              <a:rPr lang="tr-TR" sz="2000" dirty="0" err="1"/>
              <a:t>Zülfiye</a:t>
            </a:r>
            <a:r>
              <a:rPr lang="tr-TR" sz="2000" dirty="0"/>
              <a:t> Gül- Tıbbi Farmakoloji Anabilim Dalı </a:t>
            </a:r>
          </a:p>
        </p:txBody>
      </p:sp>
    </p:spTree>
    <p:extLst>
      <p:ext uri="{BB962C8B-B14F-4D97-AF65-F5344CB8AC3E}">
        <p14:creationId xmlns:p14="http://schemas.microsoft.com/office/powerpoint/2010/main" val="1963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D-CE58-9F88-E677-A09B258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Lisansüstü Programları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0AE5-9A82-7A51-288C-A990B808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080" y="1758156"/>
            <a:ext cx="5491480" cy="4351338"/>
          </a:xfrm>
        </p:spPr>
        <p:txBody>
          <a:bodyPr/>
          <a:lstStyle/>
          <a:p>
            <a:r>
              <a:rPr lang="tr-TR" dirty="0"/>
              <a:t>Yüksek Lisans Programları</a:t>
            </a:r>
          </a:p>
          <a:p>
            <a:pPr lvl="1"/>
            <a:r>
              <a:rPr lang="tr-TR" dirty="0"/>
              <a:t>Farmakoloji Yüksek Lisans</a:t>
            </a:r>
          </a:p>
          <a:p>
            <a:pPr lvl="1"/>
            <a:r>
              <a:rPr lang="tr-TR" dirty="0"/>
              <a:t>Toksikoloji Yüksek Lisans</a:t>
            </a:r>
          </a:p>
          <a:p>
            <a:pPr lvl="1"/>
            <a:r>
              <a:rPr lang="tr-TR" dirty="0"/>
              <a:t>Klinik Farmakoloji Yüksek Lisans</a:t>
            </a:r>
          </a:p>
          <a:p>
            <a:r>
              <a:rPr lang="tr-TR" dirty="0"/>
              <a:t>Doktora Programları</a:t>
            </a:r>
          </a:p>
          <a:p>
            <a:pPr lvl="1"/>
            <a:r>
              <a:rPr lang="tr-TR" dirty="0"/>
              <a:t>Farmakoloji Doktora</a:t>
            </a:r>
          </a:p>
          <a:p>
            <a:pPr lvl="1"/>
            <a:r>
              <a:rPr lang="tr-TR" dirty="0"/>
              <a:t>Toksikoloji Doktora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43C-5E54-A4CE-9415-02D739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9040"/>
            <a:ext cx="1301763" cy="8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77F65-6A1C-FAF1-EAFD-92458C9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1" y="3347140"/>
            <a:ext cx="1551498" cy="117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42167-8677-1288-B9DD-04ED349E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3" y="2448230"/>
            <a:ext cx="1456415" cy="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570-8224-7766-B7DD-AAAD942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2" y="154486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Araştırma Alanları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96-5B68-E346-D90D-408CE6DF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35" y="1570903"/>
            <a:ext cx="5635028" cy="4295180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farmakoloji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ilaç araştırmaları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linik toksikoloji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</a:rPr>
              <a:t>Kardiyovasküler farmakoloji ve toksikoloji </a:t>
            </a:r>
          </a:p>
          <a:p>
            <a:r>
              <a:rPr lang="tr-TR" sz="2400" dirty="0">
                <a:ea typeface="Calibri" panose="020F0502020204030204" pitchFamily="34" charset="0"/>
              </a:rPr>
              <a:t>K</a:t>
            </a:r>
            <a:r>
              <a:rPr lang="tr-TR" sz="2400" dirty="0">
                <a:effectLst/>
                <a:ea typeface="Calibri" panose="020F0502020204030204" pitchFamily="34" charset="0"/>
              </a:rPr>
              <a:t>anserde sinyal yolakları  </a:t>
            </a:r>
          </a:p>
          <a:p>
            <a:r>
              <a:rPr lang="tr-TR" sz="2400" dirty="0">
                <a:ea typeface="Calibri" panose="020F0502020204030204" pitchFamily="34" charset="0"/>
              </a:rPr>
              <a:t>E</a:t>
            </a:r>
            <a:r>
              <a:rPr lang="tr-TR" sz="2400" dirty="0">
                <a:effectLst/>
                <a:ea typeface="Calibri" panose="020F0502020204030204" pitchFamily="34" charset="0"/>
              </a:rPr>
              <a:t>ndokrin sistem farmakolojisi </a:t>
            </a:r>
            <a:endParaRPr lang="tr-TR" sz="2400" dirty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S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irkadiyan</a:t>
            </a:r>
            <a:r>
              <a:rPr lang="tr-TR" sz="2400" dirty="0">
                <a:effectLst/>
                <a:ea typeface="Calibri" panose="020F0502020204030204" pitchFamily="34" charset="0"/>
              </a:rPr>
              <a:t> ritim</a:t>
            </a:r>
          </a:p>
          <a:p>
            <a:r>
              <a:rPr lang="tr-TR" sz="2400" dirty="0" err="1">
                <a:ea typeface="Calibri" panose="020F0502020204030204" pitchFamily="34" charset="0"/>
              </a:rPr>
              <a:t>Ü</a:t>
            </a:r>
            <a:r>
              <a:rPr lang="tr-TR" sz="2400" dirty="0" err="1">
                <a:effectLst/>
                <a:ea typeface="Calibri" panose="020F0502020204030204" pitchFamily="34" charset="0"/>
              </a:rPr>
              <a:t>rogenital</a:t>
            </a:r>
            <a:r>
              <a:rPr lang="tr-TR" sz="2400" dirty="0">
                <a:effectLst/>
                <a:ea typeface="Calibri" panose="020F0502020204030204" pitchFamily="34" charset="0"/>
              </a:rPr>
              <a:t> sistem farmakolojisi</a:t>
            </a:r>
          </a:p>
          <a:p>
            <a:r>
              <a:rPr lang="tr-TR" sz="2400" dirty="0" err="1"/>
              <a:t>Nörofarmakoloji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CCB0-94A7-48E0-7EDB-71F625C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2" y="1551876"/>
            <a:ext cx="1225108" cy="112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BBDE8-BB1E-F3EF-AA48-3864822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4" y="2570707"/>
            <a:ext cx="1384371" cy="70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CDBC-ABFE-3B3B-7510-C2F47144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995"/>
            <a:ext cx="1622693" cy="1120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ADD60-54C1-CC80-ABCA-2E71D987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11" y="4268207"/>
            <a:ext cx="1790776" cy="1029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EB771-C8C6-FC59-C2E8-9E271120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230" y="3530533"/>
            <a:ext cx="1542516" cy="1145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D1686-2938-28E7-303E-CCCA6669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236" y="5681015"/>
            <a:ext cx="1305092" cy="1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47898"/>
              </p:ext>
            </p:extLst>
          </p:nvPr>
        </p:nvGraphicFramePr>
        <p:xfrm>
          <a:off x="726440" y="233680"/>
          <a:ext cx="10515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2000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2725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Farmakokinetik, farmakodinamik ile ilgili temel tanımları bilme 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çalışabilir</a:t>
                      </a:r>
                    </a:p>
                    <a:p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955333"/>
              </p:ext>
            </p:extLst>
          </p:nvPr>
        </p:nvGraphicFramePr>
        <p:xfrm>
          <a:off x="726440" y="233681"/>
          <a:ext cx="10515600" cy="571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76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YÜKSEK LİSANS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2006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8210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konular ile ilgili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1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alanında  çalışabilir</a:t>
                      </a: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31028"/>
              </p:ext>
            </p:extLst>
          </p:nvPr>
        </p:nvGraphicFramePr>
        <p:xfrm>
          <a:off x="645160" y="274320"/>
          <a:ext cx="10515600" cy="5502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544439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KLİNİK İLAÇ ARAŞTIRMALARI YÜKSEK LİSANS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2014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Klinik ilaç araştırmaları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5562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farmakoloji ile ilgili temel kavramları bilme ve meslek yaşantısında kullanabilme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 için yürürlükte olan ulusal ve uluslararası düzenlemeleri 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ilaç araştırmalarının temel özelliklerini anlayabilme</a:t>
                      </a:r>
                      <a:endParaRPr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gruplarda  klinik ilaç araştırmaları ile ilgili bilgi sahibi olma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yarıyıl ders ve 2 yarıyıl tez olmak üzere toplam 4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6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Üniversitelerde ya da ilaç firmalarında klinik ilaç araştırmalarında</a:t>
                      </a:r>
                      <a:r>
                        <a:rPr lang="tr-T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çalışabilir.</a:t>
                      </a:r>
                    </a:p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Doktora programlarına başvuru yapabilir.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59129"/>
              </p:ext>
            </p:extLst>
          </p:nvPr>
        </p:nvGraphicFramePr>
        <p:xfrm>
          <a:off x="726440" y="101601"/>
          <a:ext cx="105156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452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FARMAKOLOJİ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1998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Temel farmakoloji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16808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Farmakolojik verilerin analizi konusunda bilgi sahibi olma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 deneysel yöntemler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konusunda bilgi sahibi olma ve bu konularda danışmanlık verebilme yeteneği kazanma 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deneysel yöntemlerin, diğer deneysel yöntemlerle ( moleküler biyoloji, histoloji ve patoloji gibi)  birlikte kullanılabileceği araştırmalar planlayabilme ve yapabilme becerisi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Farmakolojideki </a:t>
                      </a:r>
                      <a:r>
                        <a:rPr lang="tr-T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özel deneysel yöntemler  ile ilgili bilgi sahibi olma ve gerektiği yerde bu bilgileri kullanarak sorunlara çözüm getirebilme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Hastanelerde, ilaçlar ve yan etkilerinin bildirimi ile ilgili merkezlerde çalışabilme yeteneği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poster sunabilme ve makale yazabilme becerisi kazanma</a:t>
                      </a:r>
                    </a:p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içinde çalışabilme, etik sorumluluk sahibi olma yeteneği kazanma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Farmakoloji alanında uzman olarak çalışabilir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20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16344"/>
              </p:ext>
            </p:extLst>
          </p:nvPr>
        </p:nvGraphicFramePr>
        <p:xfrm>
          <a:off x="726440" y="30481"/>
          <a:ext cx="10515600" cy="652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534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latin typeface="+mn-lt"/>
                        </a:rPr>
                        <a:t>TOKSİKOLOJİ DOKTORA PROGRAMI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Geçmişi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2008 yılından beri öğrenci almaktadır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Amacı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Toksikoloji konusunda temel bilgilere sahip bireyler yetiştirmek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22842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kazanımları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ve Klinik Toksikoloji ile ilgili temel tanımları bilme ve meslek yaşantısında kullanabilme.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 ile ilgili laboratuvar  ilkeleri ile ilgili bilgi sahibi olma, deney planlayabilme, yapabilme ve yorumlayabilme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Klinik Toksikolojide Laboratuvar Analizi konusunda bilgi sahibi olma ve yorumlayabilme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Literatür okuma, yorumlama, bilimdeki değişikliklere adapte olabilme  yeteneği kazanma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Zehirlenen Hastaya Acil Yaklaşım İlkeleri konusunda bilgi sahibi olma, hastanelerde, toksikoloji ile ilgili birimler kurabilme yeteneği kazanma.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Zehirlenmelerin epidemiyolojik özellikleri ile ilgili araştırmalar planlayabilme ve yapabilme becerisi kazanma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İlaç ve madde bağımlılığı konusunda bilgi sahibi olma ve bu konuda danışmanlık verebilme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Kongrelerde mesleği ile ilgili sözlü sunum yapabilme, poster sunabilme ve makale yazabilme.  </a:t>
                      </a:r>
                    </a:p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Toksikolojide özel konular ile ilgili bilgi sahibi olma ve gerektiği yerde bu bilgileri kullanarak sorunlara çözüm getirebilme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süresi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yarıyıl ders ve 4 yarıyıl tez olmak üzere toplam 8 yarıyıldır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1700" b="1" dirty="0">
                          <a:latin typeface="+mn-lt"/>
                        </a:rPr>
                        <a:t>Program dili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latin typeface="+mn-lt"/>
                        </a:rPr>
                        <a:t>Türkçe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>
                          <a:latin typeface="+mn-lt"/>
                        </a:rPr>
                        <a:t>Mezunların istihdamı</a:t>
                      </a:r>
                    </a:p>
                    <a:p>
                      <a:endParaRPr lang="tr-T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Kamu ve özel sektörde Toksikoloji alanında uzman olarak çalışabilir.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1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915</Words>
  <Application>Microsoft Office PowerPoint</Application>
  <PresentationFormat>Geniş ekran</PresentationFormat>
  <Paragraphs>131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Tıbbi Farmakoloji Anabilim Dalı Lisansüstü Programları</vt:lpstr>
      <vt:lpstr>Tıbbi Farmakoloji Anabilim Dalı Öğretim Üyeleri</vt:lpstr>
      <vt:lpstr>Lisansüstü Programları</vt:lpstr>
      <vt:lpstr>Araştırma Alanları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Farmakoloji Anabilim Dalı Lisansüstü Programları</dc:title>
  <dc:creator>draylinarici@gmail.com</dc:creator>
  <cp:lastModifiedBy>Fulya Küçük</cp:lastModifiedBy>
  <cp:revision>9</cp:revision>
  <dcterms:created xsi:type="dcterms:W3CDTF">2024-01-03T15:15:20Z</dcterms:created>
  <dcterms:modified xsi:type="dcterms:W3CDTF">2025-08-12T06:53:02Z</dcterms:modified>
</cp:coreProperties>
</file>