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Lst>
  <p:sldIdLst>
    <p:sldId id="256" r:id="rId2"/>
    <p:sldId id="267" r:id="rId3"/>
    <p:sldId id="268" r:id="rId4"/>
    <p:sldId id="269" r:id="rId5"/>
    <p:sldId id="266" r:id="rId6"/>
    <p:sldId id="265" r:id="rId7"/>
  </p:sldIdLst>
  <p:sldSz cx="18288000" cy="10287000"/>
  <p:notesSz cx="6858000" cy="91440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Canva Sans 2 Bold" panose="020B0604020202020204" charset="0"/>
      <p:regular r:id="rId14"/>
      <p:bold r:id="rId15"/>
    </p:embeddedFont>
    <p:embeddedFont>
      <p:font typeface="Canva Sans 2 Italics" panose="020B0604020202020204" charset="0"/>
      <p:regular r:id="rId16"/>
      <p:italic r:id="rId17"/>
    </p:embeddedFont>
    <p:embeddedFont>
      <p:font typeface="DM Sans" panose="020B0604020202020204" charset="-94"/>
      <p:regular r:id="rId18"/>
      <p:bold r:id="rId19"/>
      <p:italic r:id="rId20"/>
      <p:boldItalic r:id="rId21"/>
    </p:embeddedFont>
    <p:embeddedFont>
      <p:font typeface="DM Sans Bold" panose="020B0604020202020204" charset="-94"/>
      <p:regular r:id="rId22"/>
      <p:bold r:id="rId23"/>
    </p:embeddedFont>
    <p:embeddedFont>
      <p:font typeface="DM Sans Italics" panose="020B0604020202020204" charset="-94"/>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58" autoAdjust="0"/>
  </p:normalViewPr>
  <p:slideViewPr>
    <p:cSldViewPr>
      <p:cViewPr varScale="1">
        <p:scale>
          <a:sx n="70" d="100"/>
          <a:sy n="70" d="100"/>
        </p:scale>
        <p:origin x="69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2286000" y="1683545"/>
            <a:ext cx="13716000" cy="3581400"/>
          </a:xfrm>
        </p:spPr>
        <p:txBody>
          <a:bodyPr anchor="b"/>
          <a:lstStyle>
            <a:lvl1pPr algn="ctr">
              <a:defRPr sz="9000"/>
            </a:lvl1pPr>
          </a:lstStyle>
          <a:p>
            <a:r>
              <a:rPr lang="tr-TR"/>
              <a:t>Asıl başlık stili için tıklatın</a:t>
            </a:r>
          </a:p>
        </p:txBody>
      </p:sp>
      <p:sp>
        <p:nvSpPr>
          <p:cNvPr id="3" name="Alt Başlık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1D8BD707-D9CF-40AE-B4C6-C98DA3205C09}" type="datetimeFigureOut">
              <a:rPr lang="en-US" smtClean="0"/>
              <a:pPr/>
              <a:t>8/12/2025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203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D8BD707-D9CF-40AE-B4C6-C98DA3205C09}" type="datetimeFigureOut">
              <a:rPr lang="en-US" smtClean="0"/>
              <a:pPr/>
              <a:t>8/12/2025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2264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13087350" y="547688"/>
            <a:ext cx="3943350" cy="8717757"/>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1257300" y="547688"/>
            <a:ext cx="11601450" cy="871775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D8BD707-D9CF-40AE-B4C6-C98DA3205C09}" type="datetimeFigureOut">
              <a:rPr lang="en-US" smtClean="0"/>
              <a:pPr/>
              <a:t>8/12/2025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848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D8BD707-D9CF-40AE-B4C6-C98DA3205C09}" type="datetimeFigureOut">
              <a:rPr lang="en-US" smtClean="0"/>
              <a:pPr/>
              <a:t>8/12/2025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638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1247775" y="2564608"/>
            <a:ext cx="15773400" cy="4279106"/>
          </a:xfrm>
        </p:spPr>
        <p:txBody>
          <a:bodyPr anchor="b"/>
          <a:lstStyle>
            <a:lvl1pPr>
              <a:defRPr sz="9000"/>
            </a:lvl1pPr>
          </a:lstStyle>
          <a:p>
            <a:r>
              <a:rPr lang="tr-TR"/>
              <a:t>Asıl başlık stili için tıklatın</a:t>
            </a:r>
          </a:p>
        </p:txBody>
      </p:sp>
      <p:sp>
        <p:nvSpPr>
          <p:cNvPr id="3" name="Metin Yer Tutucusu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1D8BD707-D9CF-40AE-B4C6-C98DA3205C09}" type="datetimeFigureOut">
              <a:rPr lang="en-US" smtClean="0"/>
              <a:pPr/>
              <a:t>8/12/2025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468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1257300" y="2738438"/>
            <a:ext cx="7772400" cy="65270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9258300" y="2738438"/>
            <a:ext cx="7772400" cy="65270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D8BD707-D9CF-40AE-B4C6-C98DA3205C09}" type="datetimeFigureOut">
              <a:rPr lang="en-US" smtClean="0"/>
              <a:pPr/>
              <a:t>8/12/2025</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5024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1259682" y="547688"/>
            <a:ext cx="15773400" cy="1988345"/>
          </a:xfrm>
        </p:spPr>
        <p:txBody>
          <a:bodyPr/>
          <a:lstStyle/>
          <a:p>
            <a:r>
              <a:rPr lang="tr-TR"/>
              <a:t>Asıl başlık stili için tıklatın</a:t>
            </a:r>
          </a:p>
        </p:txBody>
      </p:sp>
      <p:sp>
        <p:nvSpPr>
          <p:cNvPr id="3" name="Metin Yer Tutucusu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düzenlemek için tıklatın</a:t>
            </a:r>
          </a:p>
        </p:txBody>
      </p:sp>
      <p:sp>
        <p:nvSpPr>
          <p:cNvPr id="4" name="İçerik Yer Tutucusu 3"/>
          <p:cNvSpPr>
            <a:spLocks noGrp="1"/>
          </p:cNvSpPr>
          <p:nvPr>
            <p:ph sz="half" idx="2"/>
          </p:nvPr>
        </p:nvSpPr>
        <p:spPr>
          <a:xfrm>
            <a:off x="1259683" y="3757613"/>
            <a:ext cx="7736681" cy="552688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düzenlemek için tıklatın</a:t>
            </a:r>
          </a:p>
        </p:txBody>
      </p:sp>
      <p:sp>
        <p:nvSpPr>
          <p:cNvPr id="6" name="İçerik Yer Tutucusu 5"/>
          <p:cNvSpPr>
            <a:spLocks noGrp="1"/>
          </p:cNvSpPr>
          <p:nvPr>
            <p:ph sz="quarter" idx="4"/>
          </p:nvPr>
        </p:nvSpPr>
        <p:spPr>
          <a:xfrm>
            <a:off x="9258300" y="3757613"/>
            <a:ext cx="7774782" cy="552688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D8BD707-D9CF-40AE-B4C6-C98DA3205C09}" type="datetimeFigureOut">
              <a:rPr lang="en-US" smtClean="0"/>
              <a:pPr/>
              <a:t>8/12/2025</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2813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D8BD707-D9CF-40AE-B4C6-C98DA3205C09}" type="datetimeFigureOut">
              <a:rPr lang="en-US" smtClean="0"/>
              <a:pPr/>
              <a:t>8/12/2025</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464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8BD707-D9CF-40AE-B4C6-C98DA3205C09}" type="datetimeFigureOut">
              <a:rPr lang="en-US" smtClean="0"/>
              <a:pPr/>
              <a:t>8/12/2025</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143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1259683" y="685800"/>
            <a:ext cx="5898356" cy="2400300"/>
          </a:xfrm>
        </p:spPr>
        <p:txBody>
          <a:bodyPr anchor="b"/>
          <a:lstStyle>
            <a:lvl1pPr>
              <a:defRPr sz="4800"/>
            </a:lvl1pPr>
          </a:lstStyle>
          <a:p>
            <a:r>
              <a:rPr lang="tr-TR"/>
              <a:t>Asıl başlık stili için tıklatın</a:t>
            </a:r>
          </a:p>
        </p:txBody>
      </p:sp>
      <p:sp>
        <p:nvSpPr>
          <p:cNvPr id="3" name="İçerik Yer Tutucusu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D8BD707-D9CF-40AE-B4C6-C98DA3205C09}" type="datetimeFigureOut">
              <a:rPr lang="en-US" smtClean="0"/>
              <a:pPr/>
              <a:t>8/12/2025</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4604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1259683" y="685800"/>
            <a:ext cx="5898356" cy="2400300"/>
          </a:xfrm>
        </p:spPr>
        <p:txBody>
          <a:bodyPr anchor="b"/>
          <a:lstStyle>
            <a:lvl1pPr>
              <a:defRPr sz="4800"/>
            </a:lvl1pPr>
          </a:lstStyle>
          <a:p>
            <a:r>
              <a:rPr lang="tr-TR"/>
              <a:t>Asıl başlık stili için tıklatın</a:t>
            </a:r>
          </a:p>
        </p:txBody>
      </p:sp>
      <p:sp>
        <p:nvSpPr>
          <p:cNvPr id="3" name="Resim Yer Tutucusu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tr-TR"/>
          </a:p>
        </p:txBody>
      </p:sp>
      <p:sp>
        <p:nvSpPr>
          <p:cNvPr id="4" name="Metin Yer Tutucusu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D8BD707-D9CF-40AE-B4C6-C98DA3205C09}" type="datetimeFigureOut">
              <a:rPr lang="en-US" smtClean="0"/>
              <a:pPr/>
              <a:t>8/12/2025</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4675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8/12/2025</a:t>
            </a:fld>
            <a:endParaRPr lang="en-US"/>
          </a:p>
        </p:txBody>
      </p:sp>
      <p:sp>
        <p:nvSpPr>
          <p:cNvPr id="5" name="Altbilgi Yer Tutucusu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997199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tr-T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05000" y="17878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x-none"/>
          </a:p>
        </p:txBody>
      </p:sp>
      <p:grpSp>
        <p:nvGrpSpPr>
          <p:cNvPr id="3" name="Group 3"/>
          <p:cNvGrpSpPr/>
          <p:nvPr/>
        </p:nvGrpSpPr>
        <p:grpSpPr>
          <a:xfrm>
            <a:off x="533400" y="772099"/>
            <a:ext cx="11353800" cy="5196499"/>
            <a:chOff x="0" y="0"/>
            <a:chExt cx="12293196" cy="3493088"/>
          </a:xfrm>
        </p:grpSpPr>
        <p:sp>
          <p:nvSpPr>
            <p:cNvPr id="4" name="Freeform 4"/>
            <p:cNvSpPr/>
            <p:nvPr/>
          </p:nvSpPr>
          <p:spPr>
            <a:xfrm>
              <a:off x="0" y="0"/>
              <a:ext cx="12293196" cy="3493088"/>
            </a:xfrm>
            <a:custGeom>
              <a:avLst/>
              <a:gdLst/>
              <a:ahLst/>
              <a:cxnLst/>
              <a:rect l="l" t="t" r="r" b="b"/>
              <a:pathLst>
                <a:path w="12293196" h="3493088">
                  <a:moveTo>
                    <a:pt x="0" y="0"/>
                  </a:moveTo>
                  <a:lnTo>
                    <a:pt x="12293196" y="0"/>
                  </a:lnTo>
                  <a:lnTo>
                    <a:pt x="12293196" y="3493088"/>
                  </a:lnTo>
                  <a:lnTo>
                    <a:pt x="0" y="3493088"/>
                  </a:lnTo>
                  <a:close/>
                </a:path>
              </a:pathLst>
            </a:custGeom>
            <a:solidFill>
              <a:srgbClr val="0E3140"/>
            </a:solidFill>
          </p:spPr>
          <p:txBody>
            <a:bodyPr/>
            <a:lstStyle/>
            <a:p>
              <a:endParaRPr lang="x-none"/>
            </a:p>
          </p:txBody>
        </p:sp>
        <p:sp>
          <p:nvSpPr>
            <p:cNvPr id="5" name="TextBox 5"/>
            <p:cNvSpPr txBox="1"/>
            <p:nvPr/>
          </p:nvSpPr>
          <p:spPr>
            <a:xfrm>
              <a:off x="0" y="-57150"/>
              <a:ext cx="12293196" cy="35502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4646250" y="6729842"/>
            <a:ext cx="3154321" cy="315432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x-none"/>
            </a:p>
          </p:txBody>
        </p:sp>
      </p:grpSp>
      <p:sp>
        <p:nvSpPr>
          <p:cNvPr id="8" name="Freeform 8"/>
          <p:cNvSpPr/>
          <p:nvPr/>
        </p:nvSpPr>
        <p:spPr>
          <a:xfrm>
            <a:off x="0" y="772099"/>
            <a:ext cx="18288000" cy="5196499"/>
          </a:xfrm>
          <a:custGeom>
            <a:avLst/>
            <a:gdLst/>
            <a:ahLst/>
            <a:cxnLst/>
            <a:rect l="l" t="t" r="r" b="b"/>
            <a:pathLst>
              <a:path w="18288000" h="5196499">
                <a:moveTo>
                  <a:pt x="0" y="0"/>
                </a:moveTo>
                <a:lnTo>
                  <a:pt x="18288000" y="0"/>
                </a:lnTo>
                <a:lnTo>
                  <a:pt x="18288000" y="5196499"/>
                </a:lnTo>
                <a:lnTo>
                  <a:pt x="0" y="5196499"/>
                </a:lnTo>
                <a:lnTo>
                  <a:pt x="0" y="0"/>
                </a:lnTo>
                <a:close/>
              </a:path>
            </a:pathLst>
          </a:custGeom>
          <a:noFill/>
        </p:spPr>
        <p:txBody>
          <a:bodyPr/>
          <a:lstStyle/>
          <a:p>
            <a:endParaRPr lang="x-none"/>
          </a:p>
        </p:txBody>
      </p:sp>
      <p:sp>
        <p:nvSpPr>
          <p:cNvPr id="9" name="Freeform 9"/>
          <p:cNvSpPr/>
          <p:nvPr/>
        </p:nvSpPr>
        <p:spPr>
          <a:xfrm>
            <a:off x="1028700" y="7687835"/>
            <a:ext cx="821380" cy="1173399"/>
          </a:xfrm>
          <a:custGeom>
            <a:avLst/>
            <a:gdLst/>
            <a:ahLst/>
            <a:cxnLst/>
            <a:rect l="l" t="t" r="r" b="b"/>
            <a:pathLst>
              <a:path w="821380" h="1173399">
                <a:moveTo>
                  <a:pt x="0" y="0"/>
                </a:moveTo>
                <a:lnTo>
                  <a:pt x="821380" y="0"/>
                </a:lnTo>
                <a:lnTo>
                  <a:pt x="821380" y="1173399"/>
                </a:lnTo>
                <a:lnTo>
                  <a:pt x="0" y="11733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x-none"/>
          </a:p>
        </p:txBody>
      </p:sp>
      <p:sp>
        <p:nvSpPr>
          <p:cNvPr id="10" name="TextBox 10"/>
          <p:cNvSpPr txBox="1"/>
          <p:nvPr/>
        </p:nvSpPr>
        <p:spPr>
          <a:xfrm>
            <a:off x="994407" y="2116913"/>
            <a:ext cx="8836815" cy="1330324"/>
          </a:xfrm>
          <a:prstGeom prst="rect">
            <a:avLst/>
          </a:prstGeom>
        </p:spPr>
        <p:txBody>
          <a:bodyPr wrap="square" lIns="0" tIns="0" rIns="0" bIns="0" rtlCol="0" anchor="t">
            <a:spAutoFit/>
          </a:bodyPr>
          <a:lstStyle/>
          <a:p>
            <a:pPr>
              <a:lnSpc>
                <a:spcPts val="9999"/>
              </a:lnSpc>
            </a:pPr>
            <a:r>
              <a:rPr lang="en-US" sz="5400" dirty="0">
                <a:solidFill>
                  <a:srgbClr val="FFFFFF"/>
                </a:solidFill>
                <a:latin typeface="DM Sans Bold"/>
              </a:rPr>
              <a:t>Department of</a:t>
            </a:r>
            <a:r>
              <a:rPr lang="tr-TR" sz="5400" dirty="0">
                <a:solidFill>
                  <a:srgbClr val="FFFFFF"/>
                </a:solidFill>
                <a:latin typeface="DM Sans Bold"/>
              </a:rPr>
              <a:t> </a:t>
            </a:r>
            <a:r>
              <a:rPr lang="tr-TR" sz="5400" dirty="0" err="1">
                <a:solidFill>
                  <a:srgbClr val="FFFFFF"/>
                </a:solidFill>
                <a:latin typeface="DM Sans Bold"/>
              </a:rPr>
              <a:t>Anatomy</a:t>
            </a:r>
            <a:r>
              <a:rPr lang="tr-TR" sz="5400" dirty="0">
                <a:solidFill>
                  <a:srgbClr val="FFFFFF"/>
                </a:solidFill>
                <a:latin typeface="DM Sans Bold"/>
              </a:rPr>
              <a:t> </a:t>
            </a:r>
            <a:endParaRPr lang="en-US" sz="5400" dirty="0">
              <a:solidFill>
                <a:srgbClr val="FFFFFF"/>
              </a:solidFill>
              <a:latin typeface="DM Sans Bold"/>
            </a:endParaRPr>
          </a:p>
        </p:txBody>
      </p:sp>
      <p:sp>
        <p:nvSpPr>
          <p:cNvPr id="11" name="TextBox 11"/>
          <p:cNvSpPr txBox="1"/>
          <p:nvPr/>
        </p:nvSpPr>
        <p:spPr>
          <a:xfrm>
            <a:off x="994406" y="3748254"/>
            <a:ext cx="8836815" cy="1228725"/>
          </a:xfrm>
          <a:prstGeom prst="rect">
            <a:avLst/>
          </a:prstGeom>
        </p:spPr>
        <p:txBody>
          <a:bodyPr lIns="0" tIns="0" rIns="0" bIns="0" rtlCol="0" anchor="t">
            <a:spAutoFit/>
          </a:bodyPr>
          <a:lstStyle/>
          <a:p>
            <a:pPr>
              <a:lnSpc>
                <a:spcPts val="4800"/>
              </a:lnSpc>
            </a:pPr>
            <a:r>
              <a:rPr lang="en-US" sz="2800" dirty="0">
                <a:solidFill>
                  <a:srgbClr val="FFFFFF"/>
                </a:solidFill>
                <a:latin typeface="DM Sans"/>
              </a:rPr>
              <a:t>Master's and Doctoral Programs</a:t>
            </a:r>
          </a:p>
          <a:p>
            <a:pPr>
              <a:lnSpc>
                <a:spcPts val="4800"/>
              </a:lnSpc>
            </a:pPr>
            <a:r>
              <a:rPr lang="en-US" sz="2800" dirty="0">
                <a:solidFill>
                  <a:srgbClr val="FFFFFF"/>
                </a:solidFill>
                <a:latin typeface="DM Sans"/>
              </a:rPr>
              <a:t>General Structure and Courses</a:t>
            </a:r>
          </a:p>
        </p:txBody>
      </p:sp>
      <p:sp>
        <p:nvSpPr>
          <p:cNvPr id="12" name="TextBox 12"/>
          <p:cNvSpPr txBox="1"/>
          <p:nvPr/>
        </p:nvSpPr>
        <p:spPr>
          <a:xfrm>
            <a:off x="1084187" y="1320596"/>
            <a:ext cx="10065811" cy="495300"/>
          </a:xfrm>
          <a:prstGeom prst="rect">
            <a:avLst/>
          </a:prstGeom>
        </p:spPr>
        <p:txBody>
          <a:bodyPr lIns="0" tIns="0" rIns="0" bIns="0" rtlCol="0" anchor="t">
            <a:spAutoFit/>
          </a:bodyPr>
          <a:lstStyle/>
          <a:p>
            <a:pPr>
              <a:lnSpc>
                <a:spcPts val="3840"/>
              </a:lnSpc>
            </a:pPr>
            <a:r>
              <a:rPr lang="en-US" sz="3200" dirty="0" err="1">
                <a:solidFill>
                  <a:srgbClr val="FFFFFF"/>
                </a:solidFill>
                <a:latin typeface="DM Sans"/>
              </a:rPr>
              <a:t>Dokuz</a:t>
            </a:r>
            <a:r>
              <a:rPr lang="en-US" sz="3200" dirty="0">
                <a:solidFill>
                  <a:srgbClr val="FFFFFF"/>
                </a:solidFill>
                <a:latin typeface="DM Sans"/>
              </a:rPr>
              <a:t> </a:t>
            </a:r>
            <a:r>
              <a:rPr lang="en-US" sz="3200" dirty="0" err="1">
                <a:solidFill>
                  <a:srgbClr val="FFFFFF"/>
                </a:solidFill>
                <a:latin typeface="DM Sans"/>
              </a:rPr>
              <a:t>Eylul</a:t>
            </a:r>
            <a:r>
              <a:rPr lang="en-US" sz="3200" dirty="0">
                <a:solidFill>
                  <a:srgbClr val="FFFFFF"/>
                </a:solidFill>
                <a:latin typeface="DM Sans"/>
              </a:rPr>
              <a:t> University Institute of Health Sciences</a:t>
            </a:r>
          </a:p>
        </p:txBody>
      </p:sp>
      <p:sp>
        <p:nvSpPr>
          <p:cNvPr id="13" name="TextBox 13"/>
          <p:cNvSpPr txBox="1"/>
          <p:nvPr/>
        </p:nvSpPr>
        <p:spPr>
          <a:xfrm>
            <a:off x="2049186" y="7716410"/>
            <a:ext cx="5734018" cy="723900"/>
          </a:xfrm>
          <a:prstGeom prst="rect">
            <a:avLst/>
          </a:prstGeom>
        </p:spPr>
        <p:txBody>
          <a:bodyPr lIns="0" tIns="0" rIns="0" bIns="0" rtlCol="0" anchor="t">
            <a:spAutoFit/>
          </a:bodyPr>
          <a:lstStyle/>
          <a:p>
            <a:pPr>
              <a:lnSpc>
                <a:spcPts val="2879"/>
              </a:lnSpc>
            </a:pPr>
            <a:r>
              <a:rPr lang="en-US" sz="2400">
                <a:solidFill>
                  <a:srgbClr val="030303"/>
                </a:solidFill>
                <a:latin typeface="DM Sans"/>
              </a:rPr>
              <a:t>Dokuz Eylul University Faculty of Medicine Campus, 35340 Balçova/Izmir</a:t>
            </a:r>
          </a:p>
        </p:txBody>
      </p:sp>
      <p:sp>
        <p:nvSpPr>
          <p:cNvPr id="14" name="TextBox 14"/>
          <p:cNvSpPr txBox="1"/>
          <p:nvPr/>
        </p:nvSpPr>
        <p:spPr>
          <a:xfrm>
            <a:off x="2049186" y="8520259"/>
            <a:ext cx="2742460" cy="371897"/>
          </a:xfrm>
          <a:prstGeom prst="rect">
            <a:avLst/>
          </a:prstGeom>
        </p:spPr>
        <p:txBody>
          <a:bodyPr lIns="0" tIns="0" rIns="0" bIns="0" rtlCol="0" anchor="t">
            <a:spAutoFit/>
          </a:bodyPr>
          <a:lstStyle/>
          <a:p>
            <a:pPr>
              <a:lnSpc>
                <a:spcPts val="2879"/>
              </a:lnSpc>
            </a:pPr>
            <a:r>
              <a:rPr lang="en-US" sz="2400" dirty="0">
                <a:solidFill>
                  <a:srgbClr val="030303"/>
                </a:solidFill>
                <a:latin typeface="DM Sans Italics"/>
              </a:rPr>
              <a:t>0 232 412 4</a:t>
            </a:r>
            <a:r>
              <a:rPr lang="tr-TR" sz="2400" dirty="0">
                <a:solidFill>
                  <a:srgbClr val="030303"/>
                </a:solidFill>
                <a:latin typeface="DM Sans Italics"/>
              </a:rPr>
              <a:t>3</a:t>
            </a:r>
            <a:r>
              <a:rPr lang="en-US" sz="2400" dirty="0">
                <a:solidFill>
                  <a:srgbClr val="030303"/>
                </a:solidFill>
                <a:latin typeface="DM Sans Italics"/>
              </a:rPr>
              <a:t> </a:t>
            </a:r>
            <a:r>
              <a:rPr lang="tr-TR" sz="2400" dirty="0">
                <a:solidFill>
                  <a:srgbClr val="030303"/>
                </a:solidFill>
                <a:latin typeface="DM Sans Italics"/>
              </a:rPr>
              <a:t>5</a:t>
            </a:r>
            <a:r>
              <a:rPr lang="en-US" sz="2400" dirty="0">
                <a:solidFill>
                  <a:srgbClr val="030303"/>
                </a:solidFill>
                <a:latin typeface="DM Sans Italics"/>
              </a:rPr>
              <a:t>1</a:t>
            </a:r>
          </a:p>
        </p:txBody>
      </p:sp>
      <p:grpSp>
        <p:nvGrpSpPr>
          <p:cNvPr id="15" name="Group 15"/>
          <p:cNvGrpSpPr/>
          <p:nvPr/>
        </p:nvGrpSpPr>
        <p:grpSpPr>
          <a:xfrm>
            <a:off x="8389114" y="6709988"/>
            <a:ext cx="3154321" cy="315432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19230" t="-9841" r="-14745"/>
              </a:stretch>
            </a:blipFill>
          </p:spPr>
          <p:txBody>
            <a:bodyPr/>
            <a:lstStyle/>
            <a:p>
              <a:endParaRPr lang="x-none"/>
            </a:p>
          </p:txBody>
        </p:sp>
      </p:grpSp>
      <p:pic>
        <p:nvPicPr>
          <p:cNvPr id="17" name="Resim 16"/>
          <p:cNvPicPr>
            <a:picLocks noChangeAspect="1"/>
          </p:cNvPicPr>
          <p:nvPr/>
        </p:nvPicPr>
        <p:blipFill>
          <a:blip r:embed="rId7"/>
          <a:stretch>
            <a:fillRect/>
          </a:stretch>
        </p:blipFill>
        <p:spPr>
          <a:xfrm>
            <a:off x="11149998" y="772099"/>
            <a:ext cx="6886927" cy="5196499"/>
          </a:xfrm>
          <a:prstGeom prst="rect">
            <a:avLst/>
          </a:prstGeom>
        </p:spPr>
      </p:pic>
      <p:sp>
        <p:nvSpPr>
          <p:cNvPr id="18" name="Dikdörtgen 17"/>
          <p:cNvSpPr/>
          <p:nvPr/>
        </p:nvSpPr>
        <p:spPr>
          <a:xfrm>
            <a:off x="11436037" y="5475263"/>
            <a:ext cx="5124352" cy="369332"/>
          </a:xfrm>
          <a:prstGeom prst="rect">
            <a:avLst/>
          </a:prstGeom>
        </p:spPr>
        <p:txBody>
          <a:bodyPr wrap="none">
            <a:spAutoFit/>
          </a:bodyPr>
          <a:lstStyle/>
          <a:p>
            <a:r>
              <a:rPr lang="en-US" dirty="0">
                <a:solidFill>
                  <a:schemeClr val="bg1"/>
                </a:solidFill>
              </a:rPr>
              <a:t>The Anatomy Lesson of Dr. </a:t>
            </a:r>
            <a:r>
              <a:rPr lang="en-US" dirty="0" err="1">
                <a:solidFill>
                  <a:schemeClr val="bg1"/>
                </a:solidFill>
              </a:rPr>
              <a:t>Nicolaes</a:t>
            </a:r>
            <a:r>
              <a:rPr lang="en-US" dirty="0">
                <a:solidFill>
                  <a:schemeClr val="bg1"/>
                </a:solidFill>
              </a:rPr>
              <a:t> </a:t>
            </a:r>
            <a:r>
              <a:rPr lang="en-US" dirty="0" err="1">
                <a:solidFill>
                  <a:schemeClr val="bg1"/>
                </a:solidFill>
              </a:rPr>
              <a:t>Tulp</a:t>
            </a:r>
            <a:r>
              <a:rPr lang="tr-TR" dirty="0">
                <a:solidFill>
                  <a:schemeClr val="bg1"/>
                </a:solidFill>
              </a:rPr>
              <a:t>, </a:t>
            </a:r>
            <a:r>
              <a:rPr lang="tr-TR" dirty="0" err="1">
                <a:solidFill>
                  <a:schemeClr val="bg1"/>
                </a:solidFill>
              </a:rPr>
              <a:t>Rembrandt</a:t>
            </a:r>
            <a:endParaRPr lang="tr-TR" dirty="0">
              <a:solidFill>
                <a:schemeClr val="bg1"/>
              </a:solidFill>
            </a:endParaRPr>
          </a:p>
        </p:txBody>
      </p:sp>
      <p:pic>
        <p:nvPicPr>
          <p:cNvPr id="19" name="Picture 4">
            <a:extLst>
              <a:ext uri="{FF2B5EF4-FFF2-40B4-BE49-F238E27FC236}">
                <a16:creationId xmlns:a16="http://schemas.microsoft.com/office/drawing/2014/main" id="{9550119B-5627-4449-99AA-EC7695C68177}"/>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475" r="17357"/>
          <a:stretch/>
        </p:blipFill>
        <p:spPr bwMode="auto">
          <a:xfrm>
            <a:off x="11506200" y="6729842"/>
            <a:ext cx="3140050" cy="2833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p:spPr>
        <p:style>
          <a:lnRef idx="2">
            <a:schemeClr val="dk1"/>
          </a:lnRef>
          <a:fillRef idx="1">
            <a:schemeClr val="lt1"/>
          </a:fillRef>
          <a:effectRef idx="0">
            <a:schemeClr val="dk1"/>
          </a:effectRef>
          <a:fontRef idx="minor">
            <a:schemeClr val="dk1"/>
          </a:fontRef>
        </p:style>
        <p:txBody>
          <a:bodyPr/>
          <a:lstStyle/>
          <a:p>
            <a:endParaRPr lang="x-none"/>
          </a:p>
        </p:txBody>
      </p:sp>
      <p:grpSp>
        <p:nvGrpSpPr>
          <p:cNvPr id="3" name="Group 3"/>
          <p:cNvGrpSpPr/>
          <p:nvPr/>
        </p:nvGrpSpPr>
        <p:grpSpPr>
          <a:xfrm>
            <a:off x="2362200" y="403368"/>
            <a:ext cx="12954000" cy="2286124"/>
            <a:chOff x="0" y="-57150"/>
            <a:chExt cx="8707681" cy="1536733"/>
          </a:xfrm>
        </p:grpSpPr>
        <p:sp>
          <p:nvSpPr>
            <p:cNvPr id="4" name="Freeform 4"/>
            <p:cNvSpPr/>
            <p:nvPr/>
          </p:nvSpPr>
          <p:spPr>
            <a:xfrm>
              <a:off x="0" y="0"/>
              <a:ext cx="8707681" cy="1479583"/>
            </a:xfrm>
            <a:custGeom>
              <a:avLst/>
              <a:gdLst/>
              <a:ahLst/>
              <a:cxnLst/>
              <a:rect l="l" t="t" r="r" b="b"/>
              <a:pathLst>
                <a:path w="7124023" h="1355178">
                  <a:moveTo>
                    <a:pt x="0" y="0"/>
                  </a:moveTo>
                  <a:lnTo>
                    <a:pt x="7124023" y="0"/>
                  </a:lnTo>
                  <a:lnTo>
                    <a:pt x="7124023" y="1355178"/>
                  </a:lnTo>
                  <a:lnTo>
                    <a:pt x="0" y="1355178"/>
                  </a:lnTo>
                  <a:close/>
                </a:path>
              </a:pathLst>
            </a:custGeom>
            <a:solidFill>
              <a:srgbClr val="FFFFFF"/>
            </a:solidFill>
          </p:spPr>
          <p:txBody>
            <a:bodyPr/>
            <a:lstStyle/>
            <a:p>
              <a:endParaRPr lang="x-none"/>
            </a:p>
          </p:txBody>
        </p:sp>
        <p:sp>
          <p:nvSpPr>
            <p:cNvPr id="5" name="TextBox 5"/>
            <p:cNvSpPr txBox="1"/>
            <p:nvPr/>
          </p:nvSpPr>
          <p:spPr>
            <a:xfrm>
              <a:off x="0" y="-57150"/>
              <a:ext cx="7124023" cy="141232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035813" y="978605"/>
            <a:ext cx="6784587" cy="1231106"/>
          </a:xfrm>
          <a:prstGeom prst="rect">
            <a:avLst/>
          </a:prstGeom>
        </p:spPr>
        <p:txBody>
          <a:bodyPr wrap="square" lIns="0" tIns="0" rIns="0" bIns="0" rtlCol="0" anchor="t">
            <a:spAutoFit/>
          </a:bodyPr>
          <a:lstStyle/>
          <a:p>
            <a:pPr>
              <a:lnSpc>
                <a:spcPts val="4800"/>
              </a:lnSpc>
            </a:pPr>
            <a:r>
              <a:rPr lang="tr-TR" sz="4000" b="1" dirty="0" err="1">
                <a:solidFill>
                  <a:srgbClr val="030303"/>
                </a:solidFill>
                <a:latin typeface="DM Sans"/>
              </a:rPr>
              <a:t>Department</a:t>
            </a:r>
            <a:r>
              <a:rPr lang="tr-TR" sz="4000" b="1" dirty="0">
                <a:solidFill>
                  <a:srgbClr val="030303"/>
                </a:solidFill>
                <a:latin typeface="DM Sans"/>
              </a:rPr>
              <a:t> of </a:t>
            </a:r>
            <a:r>
              <a:rPr lang="tr-TR" sz="4000" b="1" dirty="0" err="1">
                <a:solidFill>
                  <a:srgbClr val="030303"/>
                </a:solidFill>
                <a:latin typeface="DM Sans"/>
              </a:rPr>
              <a:t>Anatomy</a:t>
            </a:r>
            <a:endParaRPr lang="tr-TR" sz="4000" b="1" dirty="0">
              <a:solidFill>
                <a:srgbClr val="030303"/>
              </a:solidFill>
              <a:latin typeface="DM Sans"/>
            </a:endParaRPr>
          </a:p>
          <a:p>
            <a:pPr>
              <a:lnSpc>
                <a:spcPts val="4800"/>
              </a:lnSpc>
            </a:pPr>
            <a:r>
              <a:rPr lang="tr-TR" sz="4000" b="1" dirty="0" err="1">
                <a:solidFill>
                  <a:srgbClr val="030303"/>
                </a:solidFill>
                <a:latin typeface="DM Sans Bold"/>
              </a:rPr>
              <a:t>Academic</a:t>
            </a:r>
            <a:r>
              <a:rPr lang="tr-TR" sz="4000" b="1" dirty="0">
                <a:solidFill>
                  <a:srgbClr val="030303"/>
                </a:solidFill>
                <a:latin typeface="DM Sans Bold"/>
              </a:rPr>
              <a:t> </a:t>
            </a:r>
            <a:r>
              <a:rPr lang="tr-TR" sz="4000" b="1" dirty="0" err="1">
                <a:solidFill>
                  <a:srgbClr val="030303"/>
                </a:solidFill>
                <a:latin typeface="DM Sans Bold"/>
              </a:rPr>
              <a:t>Stuff</a:t>
            </a:r>
            <a:endParaRPr lang="en-US" sz="4000" b="1" dirty="0">
              <a:solidFill>
                <a:srgbClr val="030303"/>
              </a:solidFill>
              <a:latin typeface="DM Sans Bold"/>
            </a:endParaRPr>
          </a:p>
        </p:txBody>
      </p:sp>
      <p:grpSp>
        <p:nvGrpSpPr>
          <p:cNvPr id="7" name="Group 7"/>
          <p:cNvGrpSpPr/>
          <p:nvPr/>
        </p:nvGrpSpPr>
        <p:grpSpPr>
          <a:xfrm>
            <a:off x="465462" y="3046054"/>
            <a:ext cx="8630981" cy="6405899"/>
            <a:chOff x="0" y="0"/>
            <a:chExt cx="5801747" cy="4306046"/>
          </a:xfrm>
        </p:grpSpPr>
        <p:sp>
          <p:nvSpPr>
            <p:cNvPr id="8" name="Freeform 8"/>
            <p:cNvSpPr/>
            <p:nvPr/>
          </p:nvSpPr>
          <p:spPr>
            <a:xfrm>
              <a:off x="0" y="0"/>
              <a:ext cx="5801747" cy="4306046"/>
            </a:xfrm>
            <a:custGeom>
              <a:avLst/>
              <a:gdLst/>
              <a:ahLst/>
              <a:cxnLst/>
              <a:rect l="l" t="t" r="r" b="b"/>
              <a:pathLst>
                <a:path w="5801747" h="4306046">
                  <a:moveTo>
                    <a:pt x="0" y="0"/>
                  </a:moveTo>
                  <a:lnTo>
                    <a:pt x="5801747" y="0"/>
                  </a:lnTo>
                  <a:lnTo>
                    <a:pt x="5801747" y="4306046"/>
                  </a:lnTo>
                  <a:lnTo>
                    <a:pt x="0" y="4306046"/>
                  </a:lnTo>
                  <a:close/>
                </a:path>
              </a:pathLst>
            </a:custGeom>
            <a:solidFill>
              <a:srgbClr val="FFFFFF">
                <a:alpha val="84706"/>
              </a:srgbClr>
            </a:solidFill>
          </p:spPr>
          <p:txBody>
            <a:bodyPr/>
            <a:lstStyle/>
            <a:p>
              <a:endParaRPr lang="x-none"/>
            </a:p>
          </p:txBody>
        </p:sp>
        <p:sp>
          <p:nvSpPr>
            <p:cNvPr id="9" name="TextBox 9"/>
            <p:cNvSpPr txBox="1"/>
            <p:nvPr/>
          </p:nvSpPr>
          <p:spPr>
            <a:xfrm>
              <a:off x="0" y="-57150"/>
              <a:ext cx="5801747" cy="4363196"/>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5144342" y="3183799"/>
            <a:ext cx="9753600" cy="4308872"/>
          </a:xfrm>
          <a:prstGeom prst="rect">
            <a:avLst/>
          </a:prstGeom>
        </p:spPr>
        <p:txBody>
          <a:bodyPr wrap="square" lIns="0" tIns="0" rIns="0" bIns="0" rtlCol="0" anchor="t">
            <a:spAutoFit/>
          </a:bodyPr>
          <a:lstStyle/>
          <a:p>
            <a:pPr algn="just">
              <a:lnSpc>
                <a:spcPts val="4200"/>
              </a:lnSpc>
            </a:pPr>
            <a:r>
              <a:rPr lang="tr-TR" sz="2800" dirty="0">
                <a:solidFill>
                  <a:srgbClr val="030303"/>
                </a:solidFill>
                <a:latin typeface="DM Sans"/>
              </a:rPr>
              <a:t>Prof. Dr. Çiğdem İÇKE</a:t>
            </a:r>
          </a:p>
          <a:p>
            <a:pPr algn="just">
              <a:lnSpc>
                <a:spcPts val="4200"/>
              </a:lnSpc>
            </a:pPr>
            <a:r>
              <a:rPr lang="tr-TR" sz="2800" dirty="0">
                <a:solidFill>
                  <a:srgbClr val="030303"/>
                </a:solidFill>
                <a:latin typeface="DM Sans"/>
              </a:rPr>
              <a:t>Prof. Dr. Candan ARMAN</a:t>
            </a:r>
          </a:p>
          <a:p>
            <a:pPr algn="just">
              <a:lnSpc>
                <a:spcPts val="4200"/>
              </a:lnSpc>
            </a:pPr>
            <a:r>
              <a:rPr lang="tr-TR" sz="2800" dirty="0">
                <a:solidFill>
                  <a:srgbClr val="030303"/>
                </a:solidFill>
                <a:latin typeface="DM Sans"/>
              </a:rPr>
              <a:t>Prof. Dr.  Amaç KİRAY</a:t>
            </a:r>
          </a:p>
          <a:p>
            <a:pPr algn="just">
              <a:lnSpc>
                <a:spcPts val="4200"/>
              </a:lnSpc>
            </a:pPr>
            <a:r>
              <a:rPr lang="tr-TR" sz="2800" dirty="0">
                <a:solidFill>
                  <a:srgbClr val="030303"/>
                </a:solidFill>
                <a:latin typeface="DM Sans"/>
              </a:rPr>
              <a:t>Prof. Dr. </a:t>
            </a:r>
            <a:r>
              <a:rPr lang="tr-TR" sz="2800">
                <a:solidFill>
                  <a:srgbClr val="030303"/>
                </a:solidFill>
                <a:latin typeface="DM Sans"/>
              </a:rPr>
              <a:t>Nermin </a:t>
            </a:r>
            <a:r>
              <a:rPr lang="tr-TR" sz="2800" dirty="0">
                <a:solidFill>
                  <a:srgbClr val="030303"/>
                </a:solidFill>
                <a:latin typeface="DM Sans"/>
              </a:rPr>
              <a:t>Nüket GÖÇMEN KARABEKİR</a:t>
            </a:r>
          </a:p>
          <a:p>
            <a:pPr algn="just">
              <a:lnSpc>
                <a:spcPts val="4200"/>
              </a:lnSpc>
            </a:pPr>
            <a:r>
              <a:rPr lang="tr-TR" sz="2800" dirty="0">
                <a:solidFill>
                  <a:srgbClr val="030303"/>
                </a:solidFill>
                <a:latin typeface="DM Sans"/>
              </a:rPr>
              <a:t>Prof. Dr. Funda AKSU</a:t>
            </a:r>
          </a:p>
          <a:p>
            <a:pPr algn="just">
              <a:lnSpc>
                <a:spcPts val="4200"/>
              </a:lnSpc>
            </a:pPr>
            <a:r>
              <a:rPr lang="tr-TR" sz="2800" dirty="0">
                <a:solidFill>
                  <a:srgbClr val="030303"/>
                </a:solidFill>
                <a:latin typeface="DM Sans"/>
              </a:rPr>
              <a:t>Prof. Dr. Gökşin Nilüfer DEMİRCİ DERİCİ</a:t>
            </a:r>
          </a:p>
          <a:p>
            <a:pPr algn="just">
              <a:lnSpc>
                <a:spcPts val="4200"/>
              </a:lnSpc>
            </a:pPr>
            <a:r>
              <a:rPr lang="tr-TR" sz="2800" dirty="0" err="1">
                <a:solidFill>
                  <a:srgbClr val="030303"/>
                </a:solidFill>
                <a:latin typeface="DM Sans"/>
              </a:rPr>
              <a:t>Assoc</a:t>
            </a:r>
            <a:r>
              <a:rPr lang="tr-TR" sz="2800" dirty="0">
                <a:solidFill>
                  <a:srgbClr val="030303"/>
                </a:solidFill>
                <a:latin typeface="DM Sans"/>
              </a:rPr>
              <a:t>. Prof. Dr. Sibel ÇIRPAN</a:t>
            </a:r>
          </a:p>
          <a:p>
            <a:pPr algn="just">
              <a:lnSpc>
                <a:spcPts val="4200"/>
              </a:lnSpc>
            </a:pPr>
            <a:r>
              <a:rPr lang="tr-TR" sz="2800" dirty="0" err="1">
                <a:solidFill>
                  <a:srgbClr val="030303"/>
                </a:solidFill>
                <a:latin typeface="DM Sans"/>
              </a:rPr>
              <a:t>Asst</a:t>
            </a:r>
            <a:r>
              <a:rPr lang="tr-TR" sz="2800" dirty="0">
                <a:solidFill>
                  <a:srgbClr val="030303"/>
                </a:solidFill>
                <a:latin typeface="DM Sans"/>
              </a:rPr>
              <a:t>. Prof. Dr. Fatma Gülşah ZEYBEK</a:t>
            </a:r>
            <a:endParaRPr lang="en-US" sz="2800" dirty="0">
              <a:solidFill>
                <a:srgbClr val="030303"/>
              </a:solidFill>
              <a:latin typeface="DM Sans"/>
            </a:endParaRPr>
          </a:p>
        </p:txBody>
      </p:sp>
      <p:grpSp>
        <p:nvGrpSpPr>
          <p:cNvPr id="11" name="Group 11"/>
          <p:cNvGrpSpPr/>
          <p:nvPr/>
        </p:nvGrpSpPr>
        <p:grpSpPr>
          <a:xfrm>
            <a:off x="10653311" y="901508"/>
            <a:ext cx="1825677" cy="182567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7554" t="-7314" r="-6872" b="-6604"/>
              </a:stretch>
            </a:blipFill>
          </p:spPr>
          <p:txBody>
            <a:bodyPr/>
            <a:lstStyle/>
            <a:p>
              <a:endParaRPr lang="x-none"/>
            </a:p>
          </p:txBody>
        </p:sp>
      </p:grpSp>
    </p:spTree>
    <p:extLst>
      <p:ext uri="{BB962C8B-B14F-4D97-AF65-F5344CB8AC3E}">
        <p14:creationId xmlns:p14="http://schemas.microsoft.com/office/powerpoint/2010/main" val="1982837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10827771" y="501191"/>
            <a:ext cx="1825677" cy="182567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7554" t="-7314" r="-6872" b="-6604"/>
              </a:stretch>
            </a:blipFill>
          </p:spPr>
          <p:txBody>
            <a:bodyPr/>
            <a:lstStyle/>
            <a:p>
              <a:endParaRPr lang="x-none"/>
            </a:p>
          </p:txBody>
        </p:sp>
      </p:grpSp>
      <p:sp>
        <p:nvSpPr>
          <p:cNvPr id="6" name="TextBox 6"/>
          <p:cNvSpPr txBox="1"/>
          <p:nvPr/>
        </p:nvSpPr>
        <p:spPr>
          <a:xfrm>
            <a:off x="3991517" y="776893"/>
            <a:ext cx="6219283" cy="1231106"/>
          </a:xfrm>
          <a:prstGeom prst="rect">
            <a:avLst/>
          </a:prstGeom>
        </p:spPr>
        <p:txBody>
          <a:bodyPr wrap="square" lIns="0" tIns="0" rIns="0" bIns="0" rtlCol="0" anchor="t">
            <a:spAutoFit/>
          </a:bodyPr>
          <a:lstStyle/>
          <a:p>
            <a:pPr>
              <a:lnSpc>
                <a:spcPts val="4800"/>
              </a:lnSpc>
            </a:pPr>
            <a:r>
              <a:rPr lang="tr-TR" sz="4000" b="1" dirty="0" err="1">
                <a:solidFill>
                  <a:srgbClr val="030303"/>
                </a:solidFill>
                <a:latin typeface="DM Sans"/>
              </a:rPr>
              <a:t>Department</a:t>
            </a:r>
            <a:r>
              <a:rPr lang="tr-TR" sz="4000" b="1" dirty="0">
                <a:solidFill>
                  <a:srgbClr val="030303"/>
                </a:solidFill>
                <a:latin typeface="DM Sans"/>
              </a:rPr>
              <a:t> of </a:t>
            </a:r>
            <a:r>
              <a:rPr lang="tr-TR" sz="4000" b="1" dirty="0" err="1">
                <a:solidFill>
                  <a:srgbClr val="030303"/>
                </a:solidFill>
                <a:latin typeface="DM Sans"/>
              </a:rPr>
              <a:t>Anatomy</a:t>
            </a:r>
            <a:endParaRPr lang="tr-TR" sz="4000" b="1" dirty="0">
              <a:solidFill>
                <a:srgbClr val="030303"/>
              </a:solidFill>
              <a:latin typeface="DM Sans"/>
            </a:endParaRPr>
          </a:p>
          <a:p>
            <a:pPr>
              <a:lnSpc>
                <a:spcPts val="4800"/>
              </a:lnSpc>
            </a:pPr>
            <a:r>
              <a:rPr lang="tr-TR" sz="4000" b="1" dirty="0" err="1">
                <a:solidFill>
                  <a:srgbClr val="030303"/>
                </a:solidFill>
                <a:latin typeface="DM Sans"/>
              </a:rPr>
              <a:t>Anatomy</a:t>
            </a:r>
            <a:r>
              <a:rPr lang="tr-TR" sz="4000" b="1" dirty="0">
                <a:solidFill>
                  <a:srgbClr val="030303"/>
                </a:solidFill>
                <a:latin typeface="DM Sans"/>
              </a:rPr>
              <a:t> </a:t>
            </a:r>
            <a:r>
              <a:rPr lang="tr-TR" sz="4000" b="1" dirty="0" err="1">
                <a:solidFill>
                  <a:srgbClr val="030303"/>
                </a:solidFill>
                <a:latin typeface="DM Sans"/>
              </a:rPr>
              <a:t>Labratory</a:t>
            </a:r>
            <a:endParaRPr lang="tr-TR" sz="4000" b="1" dirty="0">
              <a:solidFill>
                <a:srgbClr val="030303"/>
              </a:solidFill>
              <a:latin typeface="DM Sans"/>
            </a:endParaRPr>
          </a:p>
        </p:txBody>
      </p:sp>
      <p:grpSp>
        <p:nvGrpSpPr>
          <p:cNvPr id="7" name="Group 7"/>
          <p:cNvGrpSpPr/>
          <p:nvPr/>
        </p:nvGrpSpPr>
        <p:grpSpPr>
          <a:xfrm>
            <a:off x="465462" y="3046054"/>
            <a:ext cx="8630981" cy="6405899"/>
            <a:chOff x="0" y="0"/>
            <a:chExt cx="5801747" cy="4306046"/>
          </a:xfrm>
        </p:grpSpPr>
        <p:sp>
          <p:nvSpPr>
            <p:cNvPr id="8" name="Freeform 8"/>
            <p:cNvSpPr/>
            <p:nvPr/>
          </p:nvSpPr>
          <p:spPr>
            <a:xfrm>
              <a:off x="0" y="0"/>
              <a:ext cx="5801747" cy="4306046"/>
            </a:xfrm>
            <a:custGeom>
              <a:avLst/>
              <a:gdLst/>
              <a:ahLst/>
              <a:cxnLst/>
              <a:rect l="l" t="t" r="r" b="b"/>
              <a:pathLst>
                <a:path w="5801747" h="4306046">
                  <a:moveTo>
                    <a:pt x="0" y="0"/>
                  </a:moveTo>
                  <a:lnTo>
                    <a:pt x="5801747" y="0"/>
                  </a:lnTo>
                  <a:lnTo>
                    <a:pt x="5801747" y="4306046"/>
                  </a:lnTo>
                  <a:lnTo>
                    <a:pt x="0" y="4306046"/>
                  </a:lnTo>
                  <a:close/>
                </a:path>
              </a:pathLst>
            </a:custGeom>
            <a:solidFill>
              <a:srgbClr val="FFFFFF">
                <a:alpha val="84706"/>
              </a:srgbClr>
            </a:solidFill>
          </p:spPr>
          <p:txBody>
            <a:bodyPr/>
            <a:lstStyle/>
            <a:p>
              <a:endParaRPr lang="x-none"/>
            </a:p>
          </p:txBody>
        </p:sp>
        <p:sp>
          <p:nvSpPr>
            <p:cNvPr id="9" name="TextBox 9"/>
            <p:cNvSpPr txBox="1"/>
            <p:nvPr/>
          </p:nvSpPr>
          <p:spPr>
            <a:xfrm>
              <a:off x="0" y="-57150"/>
              <a:ext cx="5801747" cy="4363196"/>
            </a:xfrm>
            <a:prstGeom prst="rect">
              <a:avLst/>
            </a:prstGeom>
          </p:spPr>
          <p:txBody>
            <a:bodyPr lIns="50800" tIns="50800" rIns="50800" bIns="50800" rtlCol="0" anchor="ctr"/>
            <a:lstStyle/>
            <a:p>
              <a:pPr algn="ctr">
                <a:lnSpc>
                  <a:spcPts val="2659"/>
                </a:lnSpc>
              </a:pPr>
              <a:endParaRPr/>
            </a:p>
          </p:txBody>
        </p:sp>
      </p:grpSp>
      <p:sp>
        <p:nvSpPr>
          <p:cNvPr id="13" name="Dikdörtgen 12"/>
          <p:cNvSpPr/>
          <p:nvPr/>
        </p:nvSpPr>
        <p:spPr>
          <a:xfrm>
            <a:off x="808429" y="2504421"/>
            <a:ext cx="6430571" cy="6247864"/>
          </a:xfrm>
          <a:prstGeom prst="rect">
            <a:avLst/>
          </a:prstGeom>
        </p:spPr>
        <p:txBody>
          <a:bodyPr wrap="square">
            <a:spAutoFit/>
          </a:bodyPr>
          <a:lstStyle/>
          <a:p>
            <a:pPr algn="just"/>
            <a:r>
              <a:rPr lang="en-US" sz="2000" dirty="0"/>
              <a:t>The Laboratories are equipped with the necessary infrastructure to support advanced anatomical and surgical training through the use of cadaveric materials. Facilities include both formalin-fixed and fresh frozen cadaver preservation systems, along with dedicated spaces for dissection. A high-resolution dissection microscope is available for detailed anatomical studies, and an extensive osteological collection further supports practical training and research.</a:t>
            </a:r>
          </a:p>
          <a:p>
            <a:pPr algn="just"/>
            <a:r>
              <a:rPr lang="en-US" sz="2000" dirty="0"/>
              <a:t>In collaboration with relevant specialty societies and academic departments within the Surgical and Clinical Sciences — notably Orthopedics and Traumatology, Otorhinolaryngology (ENT), General Surgery, Physical Medicine and Rehabilitation, Plastic Reconstructive and Aesthetic Surgery, and Emergency Medicine — the department organizes hands-on cadaver-based training programs. </a:t>
            </a:r>
            <a:endParaRPr lang="tr-TR" sz="2000" dirty="0"/>
          </a:p>
          <a:p>
            <a:pPr algn="just"/>
            <a:r>
              <a:rPr lang="en-US" sz="2000" dirty="0"/>
              <a:t>These courses are primarily designed for medical specialists and residency trainees, but are also open to other disciplines within the health sciences education domain.</a:t>
            </a:r>
          </a:p>
        </p:txBody>
      </p:sp>
      <p:pic>
        <p:nvPicPr>
          <p:cNvPr id="10" name="Resim 9"/>
          <p:cNvPicPr>
            <a:picLocks noChangeAspect="1"/>
          </p:cNvPicPr>
          <p:nvPr/>
        </p:nvPicPr>
        <p:blipFill rotWithShape="1">
          <a:blip r:embed="rId3" cstate="print">
            <a:extLst>
              <a:ext uri="{28A0092B-C50C-407E-A947-70E740481C1C}">
                <a14:useLocalDpi xmlns:a14="http://schemas.microsoft.com/office/drawing/2010/main" val="0"/>
              </a:ext>
            </a:extLst>
          </a:blip>
          <a:srcRect l="13298" t="6964" r="-13298" b="4316"/>
          <a:stretch/>
        </p:blipFill>
        <p:spPr>
          <a:xfrm>
            <a:off x="7847028" y="2242702"/>
            <a:ext cx="3583717" cy="4239279"/>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0205" y="2289875"/>
            <a:ext cx="3171825" cy="4229100"/>
          </a:xfrm>
          <a:prstGeom prst="rect">
            <a:avLst/>
          </a:prstGeom>
        </p:spPr>
      </p:pic>
      <p:pic>
        <p:nvPicPr>
          <p:cNvPr id="15" name="Resi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43014" y="2289875"/>
            <a:ext cx="3196583" cy="4262111"/>
          </a:xfrm>
          <a:prstGeom prst="rect">
            <a:avLst/>
          </a:prstGeom>
        </p:spPr>
      </p:pic>
      <p:pic>
        <p:nvPicPr>
          <p:cNvPr id="16" name="Resim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0600" y="6716684"/>
            <a:ext cx="4648200" cy="3486150"/>
          </a:xfrm>
          <a:prstGeom prst="rect">
            <a:avLst/>
          </a:prstGeom>
        </p:spPr>
      </p:pic>
      <p:pic>
        <p:nvPicPr>
          <p:cNvPr id="17" name="Resim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17370" y="6799794"/>
            <a:ext cx="2523936" cy="3365248"/>
          </a:xfrm>
          <a:prstGeom prst="rect">
            <a:avLst/>
          </a:prstGeom>
        </p:spPr>
      </p:pic>
    </p:spTree>
    <p:extLst>
      <p:ext uri="{BB962C8B-B14F-4D97-AF65-F5344CB8AC3E}">
        <p14:creationId xmlns:p14="http://schemas.microsoft.com/office/powerpoint/2010/main" val="394197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365268"/>
            <a:ext cx="9767739" cy="2016033"/>
            <a:chOff x="0" y="0"/>
            <a:chExt cx="6565875" cy="1355178"/>
          </a:xfrm>
        </p:grpSpPr>
        <p:sp>
          <p:nvSpPr>
            <p:cNvPr id="4" name="Freeform 4"/>
            <p:cNvSpPr/>
            <p:nvPr/>
          </p:nvSpPr>
          <p:spPr>
            <a:xfrm>
              <a:off x="0" y="0"/>
              <a:ext cx="6565875" cy="1355178"/>
            </a:xfrm>
            <a:custGeom>
              <a:avLst/>
              <a:gdLst/>
              <a:ahLst/>
              <a:cxnLst/>
              <a:rect l="l" t="t" r="r" b="b"/>
              <a:pathLst>
                <a:path w="6565875" h="1355178">
                  <a:moveTo>
                    <a:pt x="0" y="0"/>
                  </a:moveTo>
                  <a:lnTo>
                    <a:pt x="6565875" y="0"/>
                  </a:lnTo>
                  <a:lnTo>
                    <a:pt x="6565875" y="1355178"/>
                  </a:lnTo>
                  <a:lnTo>
                    <a:pt x="0" y="1355178"/>
                  </a:lnTo>
                  <a:close/>
                </a:path>
              </a:pathLst>
            </a:custGeom>
            <a:solidFill>
              <a:srgbClr val="FFFFFF"/>
            </a:solidFill>
          </p:spPr>
          <p:txBody>
            <a:bodyPr/>
            <a:lstStyle/>
            <a:p>
              <a:endParaRPr lang="x-none"/>
            </a:p>
          </p:txBody>
        </p:sp>
        <p:sp>
          <p:nvSpPr>
            <p:cNvPr id="5" name="TextBox 5"/>
            <p:cNvSpPr txBox="1"/>
            <p:nvPr/>
          </p:nvSpPr>
          <p:spPr>
            <a:xfrm>
              <a:off x="0" y="-57150"/>
              <a:ext cx="6565875" cy="141232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3124200" y="607058"/>
            <a:ext cx="8836815" cy="1228725"/>
          </a:xfrm>
          <a:prstGeom prst="rect">
            <a:avLst/>
          </a:prstGeom>
        </p:spPr>
        <p:txBody>
          <a:bodyPr lIns="0" tIns="0" rIns="0" bIns="0" rtlCol="0" anchor="t">
            <a:spAutoFit/>
          </a:bodyPr>
          <a:lstStyle/>
          <a:p>
            <a:pPr>
              <a:lnSpc>
                <a:spcPts val="4800"/>
              </a:lnSpc>
            </a:pPr>
            <a:r>
              <a:rPr lang="en-US" sz="4000" dirty="0">
                <a:solidFill>
                  <a:srgbClr val="030303"/>
                </a:solidFill>
                <a:latin typeface="DM Sans"/>
              </a:rPr>
              <a:t>Department of</a:t>
            </a:r>
            <a:r>
              <a:rPr lang="tr-TR" sz="4000" dirty="0">
                <a:solidFill>
                  <a:srgbClr val="030303"/>
                </a:solidFill>
                <a:latin typeface="DM Sans"/>
              </a:rPr>
              <a:t> </a:t>
            </a:r>
            <a:r>
              <a:rPr lang="tr-TR" sz="4000" dirty="0" err="1">
                <a:solidFill>
                  <a:srgbClr val="030303"/>
                </a:solidFill>
                <a:latin typeface="DM Sans"/>
              </a:rPr>
              <a:t>Anatomy</a:t>
            </a:r>
            <a:endParaRPr lang="en-US" sz="4000" dirty="0">
              <a:solidFill>
                <a:srgbClr val="030303"/>
              </a:solidFill>
              <a:latin typeface="DM Sans"/>
            </a:endParaRPr>
          </a:p>
          <a:p>
            <a:pPr>
              <a:lnSpc>
                <a:spcPts val="4800"/>
              </a:lnSpc>
            </a:pPr>
            <a:r>
              <a:rPr lang="en-US" sz="4000" dirty="0">
                <a:solidFill>
                  <a:srgbClr val="030303"/>
                </a:solidFill>
                <a:latin typeface="DM Sans Bold"/>
              </a:rPr>
              <a:t>Degree Programs</a:t>
            </a:r>
          </a:p>
        </p:txBody>
      </p:sp>
      <p:grpSp>
        <p:nvGrpSpPr>
          <p:cNvPr id="7" name="Group 7"/>
          <p:cNvGrpSpPr/>
          <p:nvPr/>
        </p:nvGrpSpPr>
        <p:grpSpPr>
          <a:xfrm>
            <a:off x="667942" y="3308609"/>
            <a:ext cx="8115300" cy="6405899"/>
            <a:chOff x="0" y="0"/>
            <a:chExt cx="5455106" cy="4306046"/>
          </a:xfrm>
        </p:grpSpPr>
        <p:sp>
          <p:nvSpPr>
            <p:cNvPr id="8" name="Freeform 8"/>
            <p:cNvSpPr/>
            <p:nvPr/>
          </p:nvSpPr>
          <p:spPr>
            <a:xfrm>
              <a:off x="0" y="0"/>
              <a:ext cx="5455106" cy="4306046"/>
            </a:xfrm>
            <a:custGeom>
              <a:avLst/>
              <a:gdLst/>
              <a:ahLst/>
              <a:cxnLst/>
              <a:rect l="l" t="t" r="r" b="b"/>
              <a:pathLst>
                <a:path w="5455106" h="4306046">
                  <a:moveTo>
                    <a:pt x="0" y="0"/>
                  </a:moveTo>
                  <a:lnTo>
                    <a:pt x="5455106" y="0"/>
                  </a:lnTo>
                  <a:lnTo>
                    <a:pt x="5455106" y="4306046"/>
                  </a:lnTo>
                  <a:lnTo>
                    <a:pt x="0" y="4306046"/>
                  </a:lnTo>
                  <a:close/>
                </a:path>
              </a:pathLst>
            </a:custGeom>
            <a:solidFill>
              <a:srgbClr val="FFFFFF">
                <a:alpha val="74902"/>
              </a:srgbClr>
            </a:solidFill>
          </p:spPr>
          <p:txBody>
            <a:bodyPr/>
            <a:lstStyle/>
            <a:p>
              <a:endParaRPr lang="x-none"/>
            </a:p>
          </p:txBody>
        </p:sp>
        <p:sp>
          <p:nvSpPr>
            <p:cNvPr id="9" name="TextBox 9"/>
            <p:cNvSpPr txBox="1"/>
            <p:nvPr/>
          </p:nvSpPr>
          <p:spPr>
            <a:xfrm>
              <a:off x="0" y="-57150"/>
              <a:ext cx="5455106" cy="4363196"/>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9504758" y="3308609"/>
            <a:ext cx="8115300" cy="6405899"/>
            <a:chOff x="0" y="0"/>
            <a:chExt cx="5455106" cy="4306046"/>
          </a:xfrm>
        </p:grpSpPr>
        <p:sp>
          <p:nvSpPr>
            <p:cNvPr id="11" name="Freeform 11"/>
            <p:cNvSpPr/>
            <p:nvPr/>
          </p:nvSpPr>
          <p:spPr>
            <a:xfrm>
              <a:off x="0" y="0"/>
              <a:ext cx="5455106" cy="4306046"/>
            </a:xfrm>
            <a:custGeom>
              <a:avLst/>
              <a:gdLst/>
              <a:ahLst/>
              <a:cxnLst/>
              <a:rect l="l" t="t" r="r" b="b"/>
              <a:pathLst>
                <a:path w="5455106" h="4306046">
                  <a:moveTo>
                    <a:pt x="0" y="0"/>
                  </a:moveTo>
                  <a:lnTo>
                    <a:pt x="5455106" y="0"/>
                  </a:lnTo>
                  <a:lnTo>
                    <a:pt x="5455106" y="4306046"/>
                  </a:lnTo>
                  <a:lnTo>
                    <a:pt x="0" y="4306046"/>
                  </a:lnTo>
                  <a:close/>
                </a:path>
              </a:pathLst>
            </a:custGeom>
            <a:solidFill>
              <a:srgbClr val="FFFFFF">
                <a:alpha val="74902"/>
              </a:srgbClr>
            </a:solidFill>
          </p:spPr>
          <p:txBody>
            <a:bodyPr/>
            <a:lstStyle/>
            <a:p>
              <a:endParaRPr lang="x-none"/>
            </a:p>
          </p:txBody>
        </p:sp>
        <p:sp>
          <p:nvSpPr>
            <p:cNvPr id="12" name="TextBox 12"/>
            <p:cNvSpPr txBox="1"/>
            <p:nvPr/>
          </p:nvSpPr>
          <p:spPr>
            <a:xfrm>
              <a:off x="0" y="-57150"/>
              <a:ext cx="5455106" cy="4363196"/>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914680" y="3923609"/>
            <a:ext cx="7647179" cy="769441"/>
          </a:xfrm>
          <a:prstGeom prst="rect">
            <a:avLst/>
          </a:prstGeom>
        </p:spPr>
        <p:txBody>
          <a:bodyPr lIns="0" tIns="0" rIns="0" bIns="0" rtlCol="0" anchor="t">
            <a:spAutoFit/>
          </a:bodyPr>
          <a:lstStyle/>
          <a:p>
            <a:pPr algn="ctr">
              <a:lnSpc>
                <a:spcPts val="5999"/>
              </a:lnSpc>
            </a:pPr>
            <a:r>
              <a:rPr lang="en-US" sz="4999" dirty="0">
                <a:solidFill>
                  <a:srgbClr val="030303"/>
                </a:solidFill>
                <a:latin typeface="DM Sans Bold"/>
              </a:rPr>
              <a:t>Master</a:t>
            </a:r>
            <a:r>
              <a:rPr lang="tr-TR" sz="4999" dirty="0">
                <a:solidFill>
                  <a:srgbClr val="030303"/>
                </a:solidFill>
                <a:latin typeface="DM Sans Bold"/>
              </a:rPr>
              <a:t>’s</a:t>
            </a:r>
            <a:r>
              <a:rPr lang="en-US" sz="4999" dirty="0">
                <a:solidFill>
                  <a:srgbClr val="030303"/>
                </a:solidFill>
                <a:latin typeface="DM Sans Bold"/>
              </a:rPr>
              <a:t> Program</a:t>
            </a:r>
          </a:p>
        </p:txBody>
      </p:sp>
      <p:sp>
        <p:nvSpPr>
          <p:cNvPr id="16" name="TextBox 16"/>
          <p:cNvSpPr txBox="1"/>
          <p:nvPr/>
        </p:nvSpPr>
        <p:spPr>
          <a:xfrm>
            <a:off x="10569719" y="3923609"/>
            <a:ext cx="5960023" cy="752475"/>
          </a:xfrm>
          <a:prstGeom prst="rect">
            <a:avLst/>
          </a:prstGeom>
        </p:spPr>
        <p:txBody>
          <a:bodyPr lIns="0" tIns="0" rIns="0" bIns="0" rtlCol="0" anchor="t">
            <a:spAutoFit/>
          </a:bodyPr>
          <a:lstStyle/>
          <a:p>
            <a:pPr>
              <a:lnSpc>
                <a:spcPts val="5999"/>
              </a:lnSpc>
            </a:pPr>
            <a:r>
              <a:rPr lang="en-US" sz="4999" dirty="0">
                <a:solidFill>
                  <a:srgbClr val="030303"/>
                </a:solidFill>
                <a:latin typeface="DM Sans Bold"/>
              </a:rPr>
              <a:t>Doctorate Program</a:t>
            </a:r>
          </a:p>
        </p:txBody>
      </p:sp>
      <p:grpSp>
        <p:nvGrpSpPr>
          <p:cNvPr id="17" name="Group 17"/>
          <p:cNvGrpSpPr/>
          <p:nvPr/>
        </p:nvGrpSpPr>
        <p:grpSpPr>
          <a:xfrm>
            <a:off x="9714238" y="417936"/>
            <a:ext cx="1825677" cy="182567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7554" t="-7314" r="-6872" b="-6604"/>
              </a:stretch>
            </a:blipFill>
          </p:spPr>
          <p:txBody>
            <a:bodyPr/>
            <a:lstStyle/>
            <a:p>
              <a:endParaRPr lang="x-none"/>
            </a:p>
          </p:txBody>
        </p:sp>
      </p:grpSp>
      <p:sp>
        <p:nvSpPr>
          <p:cNvPr id="19" name="Dikdörtgen 18"/>
          <p:cNvSpPr/>
          <p:nvPr/>
        </p:nvSpPr>
        <p:spPr>
          <a:xfrm>
            <a:off x="9143999" y="5176387"/>
            <a:ext cx="8566621" cy="2308324"/>
          </a:xfrm>
          <a:prstGeom prst="rect">
            <a:avLst/>
          </a:prstGeom>
        </p:spPr>
        <p:txBody>
          <a:bodyPr wrap="square">
            <a:spAutoFit/>
          </a:bodyPr>
          <a:lstStyle/>
          <a:p>
            <a:pPr algn="just"/>
            <a:r>
              <a:rPr lang="tr-TR" dirty="0"/>
              <a:t>A</a:t>
            </a:r>
            <a:r>
              <a:rPr lang="en-US" dirty="0" err="1"/>
              <a:t>natomy</a:t>
            </a:r>
            <a:r>
              <a:rPr lang="en-US" dirty="0"/>
              <a:t> of PhD students proficiency in relevant areas and disciplines enables developers to build their skills. The main objective of the program, the required contributions to scientific issues related to the human body is capable of efficient and effective work discipline has gained the power to educate people with entrepreneurial skills. Doctoral degree is covered courses and research for four-year program. The first two years taking courses related to the field of specialization and thesis preparation period. In addition to the compulsory courses in the curriculum, students specialize on the appropriate area, is an interdisciplinary elective courses. The program language is Turkish.</a:t>
            </a:r>
            <a:endParaRPr lang="tr-TR" dirty="0"/>
          </a:p>
        </p:txBody>
      </p:sp>
      <p:sp>
        <p:nvSpPr>
          <p:cNvPr id="20" name="Dikdörtgen 19"/>
          <p:cNvSpPr/>
          <p:nvPr/>
        </p:nvSpPr>
        <p:spPr>
          <a:xfrm>
            <a:off x="821532" y="5123951"/>
            <a:ext cx="7384331" cy="3139321"/>
          </a:xfrm>
          <a:prstGeom prst="rect">
            <a:avLst/>
          </a:prstGeom>
        </p:spPr>
        <p:txBody>
          <a:bodyPr wrap="square">
            <a:spAutoFit/>
          </a:bodyPr>
          <a:lstStyle/>
          <a:p>
            <a:pPr algn="just"/>
            <a:r>
              <a:rPr lang="tr-TR" dirty="0"/>
              <a:t>A</a:t>
            </a:r>
            <a:r>
              <a:rPr lang="en-US" dirty="0" err="1"/>
              <a:t>im</a:t>
            </a:r>
            <a:r>
              <a:rPr lang="en-US" dirty="0"/>
              <a:t> of Anatomy Masters Degree Program is students specialize in related fields and provides discipline, improve their skills. The main objective of the program, the required contributions to scientific issues related to the human body is capable of efficient and effective work discipline has gained the power to educate people with entrepreneurial skills. Masters Degree program is covered as courses and research the two-year. The first year taking courses related to the field of specialization and thesis preparation period. In addition to the compulsory courses in the curriculum, students specialize on the appropriate area, is an interdisciplinary elective courses. In the second year for the preparation and completion of the thesis is carried out. The program language is Turkish.</a:t>
            </a:r>
            <a:endParaRPr lang="tr-TR" dirty="0"/>
          </a:p>
        </p:txBody>
      </p:sp>
    </p:spTree>
    <p:extLst>
      <p:ext uri="{BB962C8B-B14F-4D97-AF65-F5344CB8AC3E}">
        <p14:creationId xmlns:p14="http://schemas.microsoft.com/office/powerpoint/2010/main" val="3336623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1580" y="270090"/>
            <a:ext cx="9767739" cy="2016033"/>
            <a:chOff x="0" y="0"/>
            <a:chExt cx="6565875" cy="1355178"/>
          </a:xfrm>
        </p:grpSpPr>
        <p:sp>
          <p:nvSpPr>
            <p:cNvPr id="3" name="Freeform 4"/>
            <p:cNvSpPr/>
            <p:nvPr/>
          </p:nvSpPr>
          <p:spPr>
            <a:xfrm>
              <a:off x="0" y="0"/>
              <a:ext cx="6565875" cy="1355178"/>
            </a:xfrm>
            <a:custGeom>
              <a:avLst/>
              <a:gdLst/>
              <a:ahLst/>
              <a:cxnLst/>
              <a:rect l="l" t="t" r="r" b="b"/>
              <a:pathLst>
                <a:path w="6565875" h="1355178">
                  <a:moveTo>
                    <a:pt x="0" y="0"/>
                  </a:moveTo>
                  <a:lnTo>
                    <a:pt x="6565875" y="0"/>
                  </a:lnTo>
                  <a:lnTo>
                    <a:pt x="6565875" y="1355178"/>
                  </a:lnTo>
                  <a:lnTo>
                    <a:pt x="0" y="1355178"/>
                  </a:lnTo>
                  <a:close/>
                </a:path>
              </a:pathLst>
            </a:custGeom>
            <a:solidFill>
              <a:srgbClr val="FFFFFF"/>
            </a:solidFill>
          </p:spPr>
          <p:txBody>
            <a:bodyPr/>
            <a:lstStyle/>
            <a:p>
              <a:endParaRPr lang="x-none"/>
            </a:p>
          </p:txBody>
        </p:sp>
        <p:sp>
          <p:nvSpPr>
            <p:cNvPr id="4" name="TextBox 5"/>
            <p:cNvSpPr txBox="1"/>
            <p:nvPr/>
          </p:nvSpPr>
          <p:spPr>
            <a:xfrm>
              <a:off x="0" y="-57150"/>
              <a:ext cx="6565875" cy="1412328"/>
            </a:xfrm>
            <a:prstGeom prst="rect">
              <a:avLst/>
            </a:prstGeom>
          </p:spPr>
          <p:txBody>
            <a:bodyPr lIns="50800" tIns="50800" rIns="50800" bIns="50800" rtlCol="0" anchor="ctr"/>
            <a:lstStyle/>
            <a:p>
              <a:pPr algn="ctr">
                <a:lnSpc>
                  <a:spcPts val="2659"/>
                </a:lnSpc>
              </a:pPr>
              <a:endParaRPr/>
            </a:p>
          </p:txBody>
        </p:sp>
      </p:grpSp>
      <p:graphicFrame>
        <p:nvGraphicFramePr>
          <p:cNvPr id="5" name="Tablo 4"/>
          <p:cNvGraphicFramePr>
            <a:graphicFrameLocks noGrp="1"/>
          </p:cNvGraphicFramePr>
          <p:nvPr>
            <p:extLst>
              <p:ext uri="{D42A27DB-BD31-4B8C-83A1-F6EECF244321}">
                <p14:modId xmlns:p14="http://schemas.microsoft.com/office/powerpoint/2010/main" val="3782938739"/>
              </p:ext>
            </p:extLst>
          </p:nvPr>
        </p:nvGraphicFramePr>
        <p:xfrm>
          <a:off x="2133600" y="2286123"/>
          <a:ext cx="12268200" cy="6872421"/>
        </p:xfrm>
        <a:graphic>
          <a:graphicData uri="http://schemas.openxmlformats.org/drawingml/2006/table">
            <a:tbl>
              <a:tblPr/>
              <a:tblGrid>
                <a:gridCol w="12268200">
                  <a:extLst>
                    <a:ext uri="{9D8B030D-6E8A-4147-A177-3AD203B41FA5}">
                      <a16:colId xmlns:a16="http://schemas.microsoft.com/office/drawing/2014/main" val="20000"/>
                    </a:ext>
                  </a:extLst>
                </a:gridCol>
              </a:tblGrid>
              <a:tr h="795349">
                <a:tc>
                  <a:txBody>
                    <a:bodyPr/>
                    <a:lstStyle/>
                    <a:p>
                      <a:pPr fontAlgn="base"/>
                      <a:r>
                        <a:rPr lang="tr-TR" sz="2300" u="none" strike="noStrike" dirty="0">
                          <a:effectLst/>
                        </a:rPr>
                        <a:t>1. </a:t>
                      </a:r>
                      <a:r>
                        <a:rPr lang="en-US" sz="2300" u="none" strike="noStrike" dirty="0">
                          <a:effectLst/>
                        </a:rPr>
                        <a:t>Has a basic knowledge of general concepts and terminology related to anatomy</a:t>
                      </a:r>
                    </a:p>
                  </a:txBody>
                  <a:tcPr marL="41253" marR="41253" marT="41253" marB="41253" anchor="ctr">
                    <a:lnL>
                      <a:noFill/>
                    </a:lnL>
                    <a:lnR>
                      <a:noFill/>
                    </a:lnR>
                    <a:lnT>
                      <a:noFill/>
                    </a:lnT>
                    <a:lnB>
                      <a:noFill/>
                    </a:lnB>
                    <a:solidFill>
                      <a:srgbClr val="FFFFFF"/>
                    </a:solidFill>
                  </a:tcPr>
                </a:tc>
                <a:extLst>
                  <a:ext uri="{0D108BD9-81ED-4DB2-BD59-A6C34878D82A}">
                    <a16:rowId xmlns:a16="http://schemas.microsoft.com/office/drawing/2014/main" val="10000"/>
                  </a:ext>
                </a:extLst>
              </a:tr>
              <a:tr h="438927">
                <a:tc>
                  <a:txBody>
                    <a:bodyPr/>
                    <a:lstStyle/>
                    <a:p>
                      <a:pPr fontAlgn="base"/>
                      <a:r>
                        <a:rPr lang="tr-TR" sz="2300" u="none" strike="noStrike" dirty="0">
                          <a:effectLst/>
                        </a:rPr>
                        <a:t>2. </a:t>
                      </a:r>
                      <a:r>
                        <a:rPr lang="en-US" sz="2300" u="none" strike="noStrike" dirty="0">
                          <a:effectLst/>
                        </a:rPr>
                        <a:t>Has basic knowledge about organs</a:t>
                      </a:r>
                      <a:endParaRPr lang="tr-TR" sz="2300" u="none" strike="noStrike" dirty="0">
                        <a:effectLst/>
                      </a:endParaRPr>
                    </a:p>
                    <a:p>
                      <a:pPr fontAlgn="base"/>
                      <a:endParaRPr lang="tr-TR" sz="2300" u="none" strike="noStrike" dirty="0">
                        <a:effectLst/>
                      </a:endParaRPr>
                    </a:p>
                  </a:txBody>
                  <a:tcPr marL="41253" marR="41253" marT="41253" marB="41253" anchor="ctr">
                    <a:lnL>
                      <a:noFill/>
                    </a:lnL>
                    <a:lnR>
                      <a:noFill/>
                    </a:lnR>
                    <a:lnT>
                      <a:noFill/>
                    </a:lnT>
                    <a:lnB>
                      <a:noFill/>
                    </a:lnB>
                    <a:solidFill>
                      <a:srgbClr val="FFFFFF"/>
                    </a:solidFill>
                  </a:tcPr>
                </a:tc>
                <a:extLst>
                  <a:ext uri="{0D108BD9-81ED-4DB2-BD59-A6C34878D82A}">
                    <a16:rowId xmlns:a16="http://schemas.microsoft.com/office/drawing/2014/main" val="10001"/>
                  </a:ext>
                </a:extLst>
              </a:tr>
              <a:tr h="438927">
                <a:tc>
                  <a:txBody>
                    <a:bodyPr/>
                    <a:lstStyle/>
                    <a:p>
                      <a:pPr fontAlgn="base"/>
                      <a:r>
                        <a:rPr lang="tr-TR" sz="2300" u="none" strike="noStrike" dirty="0">
                          <a:effectLst/>
                        </a:rPr>
                        <a:t>3. </a:t>
                      </a:r>
                      <a:r>
                        <a:rPr lang="en-US" sz="2300" u="none" strike="noStrike" dirty="0">
                          <a:effectLst/>
                        </a:rPr>
                        <a:t>Has a basic knowledge about the locomotor system</a:t>
                      </a:r>
                    </a:p>
                  </a:txBody>
                  <a:tcPr marL="41253" marR="41253" marT="41253" marB="41253" anchor="ctr">
                    <a:lnL>
                      <a:noFill/>
                    </a:lnL>
                    <a:lnR>
                      <a:noFill/>
                    </a:lnR>
                    <a:lnT>
                      <a:noFill/>
                    </a:lnT>
                    <a:lnB>
                      <a:noFill/>
                    </a:lnB>
                    <a:solidFill>
                      <a:srgbClr val="FFFFFF"/>
                    </a:solidFill>
                  </a:tcPr>
                </a:tc>
                <a:extLst>
                  <a:ext uri="{0D108BD9-81ED-4DB2-BD59-A6C34878D82A}">
                    <a16:rowId xmlns:a16="http://schemas.microsoft.com/office/drawing/2014/main" val="10002"/>
                  </a:ext>
                </a:extLst>
              </a:tr>
              <a:tr h="795349">
                <a:tc>
                  <a:txBody>
                    <a:bodyPr/>
                    <a:lstStyle/>
                    <a:p>
                      <a:pPr fontAlgn="base"/>
                      <a:r>
                        <a:rPr lang="tr-TR" sz="2300" u="none" strike="noStrike" dirty="0">
                          <a:effectLst/>
                        </a:rPr>
                        <a:t>4.</a:t>
                      </a:r>
                      <a:r>
                        <a:rPr lang="tr-TR" sz="2300" u="none" strike="noStrike" baseline="0" dirty="0">
                          <a:effectLst/>
                        </a:rPr>
                        <a:t> </a:t>
                      </a:r>
                      <a:r>
                        <a:rPr lang="en-US" sz="2300" u="none" strike="noStrike" dirty="0">
                          <a:effectLst/>
                        </a:rPr>
                        <a:t>Has a basic knowledge of central nervous system and sense organs</a:t>
                      </a:r>
                    </a:p>
                  </a:txBody>
                  <a:tcPr marL="41253" marR="41253" marT="41253" marB="41253" anchor="ctr">
                    <a:lnL>
                      <a:noFill/>
                    </a:lnL>
                    <a:lnR>
                      <a:noFill/>
                    </a:lnR>
                    <a:lnT>
                      <a:noFill/>
                    </a:lnT>
                    <a:lnB>
                      <a:noFill/>
                    </a:lnB>
                    <a:solidFill>
                      <a:srgbClr val="FFFFFF"/>
                    </a:solidFill>
                  </a:tcPr>
                </a:tc>
                <a:extLst>
                  <a:ext uri="{0D108BD9-81ED-4DB2-BD59-A6C34878D82A}">
                    <a16:rowId xmlns:a16="http://schemas.microsoft.com/office/drawing/2014/main" val="10003"/>
                  </a:ext>
                </a:extLst>
              </a:tr>
              <a:tr h="795349">
                <a:tc>
                  <a:txBody>
                    <a:bodyPr/>
                    <a:lstStyle/>
                    <a:p>
                      <a:pPr fontAlgn="base"/>
                      <a:r>
                        <a:rPr lang="tr-TR" sz="2300" u="none" strike="noStrike" dirty="0">
                          <a:effectLst/>
                        </a:rPr>
                        <a:t>5. </a:t>
                      </a:r>
                      <a:r>
                        <a:rPr lang="en-US" sz="2300" u="none" strike="noStrike" dirty="0">
                          <a:effectLst/>
                        </a:rPr>
                        <a:t>Has a basic understanding of the peripheral nervous system</a:t>
                      </a:r>
                    </a:p>
                  </a:txBody>
                  <a:tcPr marL="41253" marR="41253" marT="41253" marB="41253" anchor="ctr">
                    <a:lnL>
                      <a:noFill/>
                    </a:lnL>
                    <a:lnR>
                      <a:noFill/>
                    </a:lnR>
                    <a:lnT>
                      <a:noFill/>
                    </a:lnT>
                    <a:lnB>
                      <a:noFill/>
                    </a:lnB>
                    <a:solidFill>
                      <a:srgbClr val="FFFFFF"/>
                    </a:solidFill>
                  </a:tcPr>
                </a:tc>
                <a:extLst>
                  <a:ext uri="{0D108BD9-81ED-4DB2-BD59-A6C34878D82A}">
                    <a16:rowId xmlns:a16="http://schemas.microsoft.com/office/drawing/2014/main" val="10004"/>
                  </a:ext>
                </a:extLst>
              </a:tr>
              <a:tr h="438927">
                <a:tc>
                  <a:txBody>
                    <a:bodyPr/>
                    <a:lstStyle/>
                    <a:p>
                      <a:pPr fontAlgn="base"/>
                      <a:r>
                        <a:rPr lang="tr-TR" sz="2300" u="none" strike="noStrike" dirty="0">
                          <a:effectLst/>
                        </a:rPr>
                        <a:t>6. </a:t>
                      </a:r>
                      <a:r>
                        <a:rPr lang="en-US" sz="2300" u="none" strike="noStrike" dirty="0">
                          <a:effectLst/>
                        </a:rPr>
                        <a:t>Has a basic knowledge of topographical anatomy</a:t>
                      </a:r>
                    </a:p>
                  </a:txBody>
                  <a:tcPr marL="41253" marR="41253" marT="41253" marB="41253" anchor="ctr">
                    <a:lnL>
                      <a:noFill/>
                    </a:lnL>
                    <a:lnR>
                      <a:noFill/>
                    </a:lnR>
                    <a:lnT>
                      <a:noFill/>
                    </a:lnT>
                    <a:lnB>
                      <a:noFill/>
                    </a:lnB>
                    <a:solidFill>
                      <a:srgbClr val="FFFFFF"/>
                    </a:solidFill>
                  </a:tcPr>
                </a:tc>
                <a:extLst>
                  <a:ext uri="{0D108BD9-81ED-4DB2-BD59-A6C34878D82A}">
                    <a16:rowId xmlns:a16="http://schemas.microsoft.com/office/drawing/2014/main" val="10005"/>
                  </a:ext>
                </a:extLst>
              </a:tr>
              <a:tr h="795349">
                <a:tc>
                  <a:txBody>
                    <a:bodyPr/>
                    <a:lstStyle/>
                    <a:p>
                      <a:pPr fontAlgn="base"/>
                      <a:r>
                        <a:rPr lang="tr-TR" sz="2300" u="none" strike="noStrike" dirty="0">
                          <a:effectLst/>
                        </a:rPr>
                        <a:t>7. </a:t>
                      </a:r>
                      <a:r>
                        <a:rPr lang="en-US" sz="2300" u="none" strike="noStrike" dirty="0">
                          <a:effectLst/>
                        </a:rPr>
                        <a:t>Has a basic knowledge of anatomy and dissection methods</a:t>
                      </a:r>
                    </a:p>
                  </a:txBody>
                  <a:tcPr marL="41253" marR="41253" marT="41253" marB="41253" anchor="ctr">
                    <a:lnL>
                      <a:noFill/>
                    </a:lnL>
                    <a:lnR>
                      <a:noFill/>
                    </a:lnR>
                    <a:lnT>
                      <a:noFill/>
                    </a:lnT>
                    <a:lnB>
                      <a:noFill/>
                    </a:lnB>
                    <a:solidFill>
                      <a:srgbClr val="FFFFFF"/>
                    </a:solidFill>
                  </a:tcPr>
                </a:tc>
                <a:extLst>
                  <a:ext uri="{0D108BD9-81ED-4DB2-BD59-A6C34878D82A}">
                    <a16:rowId xmlns:a16="http://schemas.microsoft.com/office/drawing/2014/main" val="10006"/>
                  </a:ext>
                </a:extLst>
              </a:tr>
              <a:tr h="795349">
                <a:tc>
                  <a:txBody>
                    <a:bodyPr/>
                    <a:lstStyle/>
                    <a:p>
                      <a:pPr fontAlgn="base"/>
                      <a:r>
                        <a:rPr lang="tr-TR" sz="2300" u="none" strike="noStrike" dirty="0">
                          <a:effectLst/>
                        </a:rPr>
                        <a:t>8. </a:t>
                      </a:r>
                      <a:r>
                        <a:rPr lang="en-US" sz="2300" u="none" strike="noStrike" dirty="0">
                          <a:effectLst/>
                        </a:rPr>
                        <a:t>Has a basic knowledge of occupational skills, and communication related to the field</a:t>
                      </a:r>
                    </a:p>
                  </a:txBody>
                  <a:tcPr marL="41253" marR="41253" marT="41253" marB="41253" anchor="ctr">
                    <a:lnL>
                      <a:noFill/>
                    </a:lnL>
                    <a:lnR>
                      <a:noFill/>
                    </a:lnR>
                    <a:lnT>
                      <a:noFill/>
                    </a:lnT>
                    <a:lnB>
                      <a:noFill/>
                    </a:lnB>
                    <a:solidFill>
                      <a:srgbClr val="FFFFFF"/>
                    </a:solidFill>
                  </a:tcPr>
                </a:tc>
                <a:extLst>
                  <a:ext uri="{0D108BD9-81ED-4DB2-BD59-A6C34878D82A}">
                    <a16:rowId xmlns:a16="http://schemas.microsoft.com/office/drawing/2014/main" val="10007"/>
                  </a:ext>
                </a:extLst>
              </a:tr>
              <a:tr h="795349">
                <a:tc>
                  <a:txBody>
                    <a:bodyPr/>
                    <a:lstStyle/>
                    <a:p>
                      <a:pPr fontAlgn="base"/>
                      <a:r>
                        <a:rPr lang="tr-TR" sz="2300" u="none" strike="noStrike" dirty="0">
                          <a:effectLst/>
                        </a:rPr>
                        <a:t>9. </a:t>
                      </a:r>
                      <a:r>
                        <a:rPr lang="en-US" sz="2300" u="none" strike="noStrike" dirty="0">
                          <a:effectLst/>
                        </a:rPr>
                        <a:t>To analyze scientific data related to the field, has the ability to present oral and written</a:t>
                      </a:r>
                    </a:p>
                  </a:txBody>
                  <a:tcPr marL="41253" marR="41253" marT="41253" marB="41253" anchor="ctr">
                    <a:lnL>
                      <a:noFill/>
                    </a:lnL>
                    <a:lnR>
                      <a:noFill/>
                    </a:lnR>
                    <a:lnT>
                      <a:noFill/>
                    </a:lnT>
                    <a:lnB>
                      <a:noFill/>
                    </a:lnB>
                    <a:solidFill>
                      <a:srgbClr val="FFFFFF"/>
                    </a:solidFill>
                  </a:tcPr>
                </a:tc>
                <a:extLst>
                  <a:ext uri="{0D108BD9-81ED-4DB2-BD59-A6C34878D82A}">
                    <a16:rowId xmlns:a16="http://schemas.microsoft.com/office/drawing/2014/main" val="10008"/>
                  </a:ext>
                </a:extLst>
              </a:tr>
              <a:tr h="438927">
                <a:tc>
                  <a:txBody>
                    <a:bodyPr/>
                    <a:lstStyle/>
                    <a:p>
                      <a:pPr fontAlgn="base"/>
                      <a:r>
                        <a:rPr lang="tr-TR" sz="2300" u="none" strike="noStrike" dirty="0">
                          <a:effectLst/>
                        </a:rPr>
                        <a:t>10. </a:t>
                      </a:r>
                      <a:r>
                        <a:rPr lang="en-US" sz="2300" u="none" strike="noStrike" dirty="0">
                          <a:effectLst/>
                        </a:rPr>
                        <a:t>Occupational skills related to the field has advanced</a:t>
                      </a:r>
                    </a:p>
                  </a:txBody>
                  <a:tcPr marL="41253" marR="41253" marT="41253" marB="41253" anchor="ctr">
                    <a:lnL>
                      <a:noFill/>
                    </a:lnL>
                    <a:lnR>
                      <a:noFill/>
                    </a:lnR>
                    <a:lnT>
                      <a:noFill/>
                    </a:lnT>
                    <a:lnB>
                      <a:noFill/>
                    </a:lnB>
                    <a:solidFill>
                      <a:srgbClr val="FFFFFF"/>
                    </a:solidFill>
                  </a:tcPr>
                </a:tc>
                <a:extLst>
                  <a:ext uri="{0D108BD9-81ED-4DB2-BD59-A6C34878D82A}">
                    <a16:rowId xmlns:a16="http://schemas.microsoft.com/office/drawing/2014/main" val="10009"/>
                  </a:ext>
                </a:extLst>
              </a:tr>
            </a:tbl>
          </a:graphicData>
        </a:graphic>
      </p:graphicFrame>
      <p:grpSp>
        <p:nvGrpSpPr>
          <p:cNvPr id="12" name="Group 3"/>
          <p:cNvGrpSpPr/>
          <p:nvPr/>
        </p:nvGrpSpPr>
        <p:grpSpPr>
          <a:xfrm>
            <a:off x="3190303" y="270090"/>
            <a:ext cx="9767739" cy="2016033"/>
            <a:chOff x="0" y="0"/>
            <a:chExt cx="13023651" cy="2688044"/>
          </a:xfrm>
          <a:noFill/>
        </p:grpSpPr>
        <p:grpSp>
          <p:nvGrpSpPr>
            <p:cNvPr id="13" name="Group 4"/>
            <p:cNvGrpSpPr/>
            <p:nvPr/>
          </p:nvGrpSpPr>
          <p:grpSpPr>
            <a:xfrm>
              <a:off x="0" y="0"/>
              <a:ext cx="13023651" cy="2688044"/>
              <a:chOff x="0" y="0"/>
              <a:chExt cx="12293196" cy="2537281"/>
            </a:xfrm>
            <a:grpFill/>
          </p:grpSpPr>
          <p:sp>
            <p:nvSpPr>
              <p:cNvPr id="15" name="Freeform 5"/>
              <p:cNvSpPr/>
              <p:nvPr/>
            </p:nvSpPr>
            <p:spPr>
              <a:xfrm>
                <a:off x="0" y="0"/>
                <a:ext cx="12293196" cy="2537281"/>
              </a:xfrm>
              <a:custGeom>
                <a:avLst/>
                <a:gdLst/>
                <a:ahLst/>
                <a:cxnLst/>
                <a:rect l="l" t="t" r="r" b="b"/>
                <a:pathLst>
                  <a:path w="12293196" h="2537281">
                    <a:moveTo>
                      <a:pt x="0" y="0"/>
                    </a:moveTo>
                    <a:lnTo>
                      <a:pt x="12293196" y="0"/>
                    </a:lnTo>
                    <a:lnTo>
                      <a:pt x="12293196" y="2537281"/>
                    </a:lnTo>
                    <a:lnTo>
                      <a:pt x="0" y="2537281"/>
                    </a:lnTo>
                    <a:close/>
                  </a:path>
                </a:pathLst>
              </a:custGeom>
              <a:grpFill/>
            </p:spPr>
            <p:txBody>
              <a:bodyPr/>
              <a:lstStyle/>
              <a:p>
                <a:endParaRPr lang="x-none"/>
              </a:p>
            </p:txBody>
          </p:sp>
          <p:sp>
            <p:nvSpPr>
              <p:cNvPr id="16" name="TextBox 6"/>
              <p:cNvSpPr txBox="1"/>
              <p:nvPr/>
            </p:nvSpPr>
            <p:spPr>
              <a:xfrm>
                <a:off x="0" y="-57150"/>
                <a:ext cx="12293196" cy="2594431"/>
              </a:xfrm>
              <a:prstGeom prst="rect">
                <a:avLst/>
              </a:prstGeom>
              <a:grpFill/>
            </p:spPr>
            <p:txBody>
              <a:bodyPr lIns="50800" tIns="50800" rIns="50800" bIns="50800" rtlCol="0" anchor="ctr"/>
              <a:lstStyle/>
              <a:p>
                <a:pPr algn="ctr">
                  <a:lnSpc>
                    <a:spcPts val="2659"/>
                  </a:lnSpc>
                </a:pPr>
                <a:endParaRPr/>
              </a:p>
            </p:txBody>
          </p:sp>
        </p:grpSp>
        <p:sp>
          <p:nvSpPr>
            <p:cNvPr id="14" name="Freeform 7"/>
            <p:cNvSpPr/>
            <p:nvPr/>
          </p:nvSpPr>
          <p:spPr>
            <a:xfrm>
              <a:off x="0" y="0"/>
              <a:ext cx="13023651" cy="2688044"/>
            </a:xfrm>
            <a:custGeom>
              <a:avLst/>
              <a:gdLst/>
              <a:ahLst/>
              <a:cxnLst/>
              <a:rect l="l" t="t" r="r" b="b"/>
              <a:pathLst>
                <a:path w="13023651" h="2688044">
                  <a:moveTo>
                    <a:pt x="0" y="0"/>
                  </a:moveTo>
                  <a:lnTo>
                    <a:pt x="13023651" y="0"/>
                  </a:lnTo>
                  <a:lnTo>
                    <a:pt x="13023651" y="2688044"/>
                  </a:lnTo>
                  <a:lnTo>
                    <a:pt x="0" y="2688044"/>
                  </a:lnTo>
                  <a:lnTo>
                    <a:pt x="0" y="0"/>
                  </a:lnTo>
                  <a:close/>
                </a:path>
              </a:pathLst>
            </a:custGeom>
            <a:grpFill/>
          </p:spPr>
          <p:txBody>
            <a:bodyPr/>
            <a:lstStyle/>
            <a:p>
              <a:endParaRPr lang="x-none"/>
            </a:p>
          </p:txBody>
        </p:sp>
      </p:grpSp>
      <p:sp>
        <p:nvSpPr>
          <p:cNvPr id="17" name="TextBox 8"/>
          <p:cNvSpPr txBox="1"/>
          <p:nvPr/>
        </p:nvSpPr>
        <p:spPr>
          <a:xfrm>
            <a:off x="3849292" y="686598"/>
            <a:ext cx="8836815" cy="1228725"/>
          </a:xfrm>
          <a:prstGeom prst="rect">
            <a:avLst/>
          </a:prstGeom>
        </p:spPr>
        <p:txBody>
          <a:bodyPr lIns="0" tIns="0" rIns="0" bIns="0" rtlCol="0" anchor="t">
            <a:spAutoFit/>
          </a:bodyPr>
          <a:lstStyle/>
          <a:p>
            <a:pPr>
              <a:lnSpc>
                <a:spcPts val="4800"/>
              </a:lnSpc>
            </a:pPr>
            <a:r>
              <a:rPr lang="en-US" sz="4000" dirty="0">
                <a:latin typeface="DM Sans"/>
              </a:rPr>
              <a:t>Department of</a:t>
            </a:r>
            <a:r>
              <a:rPr lang="tr-TR" sz="4000" dirty="0">
                <a:latin typeface="DM Sans"/>
              </a:rPr>
              <a:t> </a:t>
            </a:r>
            <a:r>
              <a:rPr lang="tr-TR" sz="4000" dirty="0" err="1">
                <a:latin typeface="DM Sans"/>
              </a:rPr>
              <a:t>Anatomy</a:t>
            </a:r>
            <a:endParaRPr lang="en-US" sz="4000" dirty="0">
              <a:latin typeface="DM Sans"/>
            </a:endParaRPr>
          </a:p>
          <a:p>
            <a:pPr>
              <a:lnSpc>
                <a:spcPts val="4800"/>
              </a:lnSpc>
            </a:pPr>
            <a:r>
              <a:rPr lang="tr-TR" sz="4000" dirty="0" err="1">
                <a:latin typeface="DM Sans Bold"/>
              </a:rPr>
              <a:t>Degree</a:t>
            </a:r>
            <a:r>
              <a:rPr lang="en-US" sz="4000" dirty="0">
                <a:latin typeface="DM Sans Bold"/>
              </a:rPr>
              <a:t> Program</a:t>
            </a:r>
            <a:r>
              <a:rPr lang="tr-TR" sz="4000" dirty="0">
                <a:latin typeface="DM Sans Bold"/>
              </a:rPr>
              <a:t>s</a:t>
            </a:r>
            <a:r>
              <a:rPr lang="en-US" sz="4000" dirty="0">
                <a:latin typeface="DM Sans Bold"/>
              </a:rPr>
              <a:t> Outcomes</a:t>
            </a:r>
          </a:p>
        </p:txBody>
      </p:sp>
      <p:grpSp>
        <p:nvGrpSpPr>
          <p:cNvPr id="18" name="Group 11"/>
          <p:cNvGrpSpPr/>
          <p:nvPr/>
        </p:nvGrpSpPr>
        <p:grpSpPr>
          <a:xfrm>
            <a:off x="13235112" y="460446"/>
            <a:ext cx="1825677" cy="1825677"/>
            <a:chOff x="0" y="0"/>
            <a:chExt cx="812800" cy="812800"/>
          </a:xfrm>
        </p:grpSpPr>
        <p:sp>
          <p:nvSpPr>
            <p:cNvPr id="19"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7554" t="-7314" r="-6872" b="-6604"/>
              </a:stretch>
            </a:blipFill>
          </p:spPr>
          <p:txBody>
            <a:bodyPr/>
            <a:lstStyle/>
            <a:p>
              <a:endParaRPr lang="x-none"/>
            </a:p>
          </p:txBody>
        </p:sp>
      </p:grpSp>
    </p:spTree>
    <p:extLst>
      <p:ext uri="{BB962C8B-B14F-4D97-AF65-F5344CB8AC3E}">
        <p14:creationId xmlns:p14="http://schemas.microsoft.com/office/powerpoint/2010/main" val="863785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x-none"/>
          </a:p>
        </p:txBody>
      </p:sp>
      <p:grpSp>
        <p:nvGrpSpPr>
          <p:cNvPr id="3" name="Group 3"/>
          <p:cNvGrpSpPr/>
          <p:nvPr/>
        </p:nvGrpSpPr>
        <p:grpSpPr>
          <a:xfrm>
            <a:off x="0" y="1028700"/>
            <a:ext cx="18288000" cy="8229600"/>
            <a:chOff x="0" y="0"/>
            <a:chExt cx="12293196" cy="5531938"/>
          </a:xfrm>
        </p:grpSpPr>
        <p:sp>
          <p:nvSpPr>
            <p:cNvPr id="4" name="Freeform 4"/>
            <p:cNvSpPr/>
            <p:nvPr/>
          </p:nvSpPr>
          <p:spPr>
            <a:xfrm>
              <a:off x="0" y="0"/>
              <a:ext cx="12293196" cy="5531938"/>
            </a:xfrm>
            <a:custGeom>
              <a:avLst/>
              <a:gdLst/>
              <a:ahLst/>
              <a:cxnLst/>
              <a:rect l="l" t="t" r="r" b="b"/>
              <a:pathLst>
                <a:path w="12293196" h="5531938">
                  <a:moveTo>
                    <a:pt x="0" y="0"/>
                  </a:moveTo>
                  <a:lnTo>
                    <a:pt x="12293196" y="0"/>
                  </a:lnTo>
                  <a:lnTo>
                    <a:pt x="12293196" y="5531938"/>
                  </a:lnTo>
                  <a:lnTo>
                    <a:pt x="0" y="5531938"/>
                  </a:lnTo>
                  <a:close/>
                </a:path>
              </a:pathLst>
            </a:custGeom>
            <a:solidFill>
              <a:srgbClr val="0E3140"/>
            </a:solidFill>
          </p:spPr>
          <p:txBody>
            <a:bodyPr/>
            <a:lstStyle/>
            <a:p>
              <a:endParaRPr lang="x-none"/>
            </a:p>
          </p:txBody>
        </p:sp>
        <p:sp>
          <p:nvSpPr>
            <p:cNvPr id="5" name="TextBox 5"/>
            <p:cNvSpPr txBox="1"/>
            <p:nvPr/>
          </p:nvSpPr>
          <p:spPr>
            <a:xfrm>
              <a:off x="0" y="-57150"/>
              <a:ext cx="12293196" cy="558908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9318" y="1076692"/>
            <a:ext cx="18288000" cy="8229600"/>
          </a:xfrm>
          <a:custGeom>
            <a:avLst/>
            <a:gdLst/>
            <a:ahLst/>
            <a:cxnLst/>
            <a:rect l="l" t="t" r="r" b="b"/>
            <a:pathLst>
              <a:path w="18288000" h="8229600">
                <a:moveTo>
                  <a:pt x="0" y="0"/>
                </a:moveTo>
                <a:lnTo>
                  <a:pt x="18288000" y="0"/>
                </a:lnTo>
                <a:lnTo>
                  <a:pt x="18288000" y="8229600"/>
                </a:lnTo>
                <a:lnTo>
                  <a:pt x="0" y="8229600"/>
                </a:lnTo>
                <a:lnTo>
                  <a:pt x="0" y="0"/>
                </a:lnTo>
                <a:close/>
              </a:path>
            </a:pathLst>
          </a:custGeom>
          <a:solidFill>
            <a:schemeClr val="tx2">
              <a:lumMod val="50000"/>
            </a:schemeClr>
          </a:solidFill>
        </p:spPr>
        <p:txBody>
          <a:bodyPr/>
          <a:lstStyle/>
          <a:p>
            <a:endParaRPr lang="x-none"/>
          </a:p>
        </p:txBody>
      </p:sp>
      <p:sp>
        <p:nvSpPr>
          <p:cNvPr id="7" name="TextBox 7"/>
          <p:cNvSpPr txBox="1"/>
          <p:nvPr/>
        </p:nvSpPr>
        <p:spPr>
          <a:xfrm>
            <a:off x="780420" y="3107776"/>
            <a:ext cx="9606720" cy="2449388"/>
          </a:xfrm>
          <a:prstGeom prst="rect">
            <a:avLst/>
          </a:prstGeom>
        </p:spPr>
        <p:txBody>
          <a:bodyPr lIns="0" tIns="0" rIns="0" bIns="0" rtlCol="0" anchor="t">
            <a:spAutoFit/>
          </a:bodyPr>
          <a:lstStyle/>
          <a:p>
            <a:pPr>
              <a:lnSpc>
                <a:spcPts val="3919"/>
              </a:lnSpc>
            </a:pPr>
            <a:r>
              <a:rPr lang="en-US" sz="2799" dirty="0">
                <a:solidFill>
                  <a:srgbClr val="FFFFFF"/>
                </a:solidFill>
                <a:latin typeface="Canva Sans 2 Bold"/>
              </a:rPr>
              <a:t>Head of Department of </a:t>
            </a:r>
            <a:r>
              <a:rPr lang="tr-TR" sz="2799" dirty="0" err="1">
                <a:solidFill>
                  <a:srgbClr val="FFFFFF"/>
                </a:solidFill>
                <a:latin typeface="Canva Sans 2 Bold"/>
              </a:rPr>
              <a:t>Anatomy</a:t>
            </a:r>
            <a:endParaRPr lang="tr-TR" sz="2799" dirty="0">
              <a:solidFill>
                <a:srgbClr val="FFFFFF"/>
              </a:solidFill>
              <a:latin typeface="Canva Sans 2 Bold"/>
            </a:endParaRPr>
          </a:p>
          <a:p>
            <a:pPr>
              <a:lnSpc>
                <a:spcPts val="3919"/>
              </a:lnSpc>
            </a:pPr>
            <a:r>
              <a:rPr lang="en-US" sz="2799" dirty="0">
                <a:solidFill>
                  <a:srgbClr val="FFFFFF"/>
                </a:solidFill>
                <a:latin typeface="Canva Sans 2 Bold"/>
              </a:rPr>
              <a:t>Prof. Dr. </a:t>
            </a:r>
            <a:r>
              <a:rPr lang="tr-TR" sz="2799" dirty="0">
                <a:solidFill>
                  <a:srgbClr val="FFFFFF"/>
                </a:solidFill>
                <a:latin typeface="Canva Sans 2 Bold"/>
              </a:rPr>
              <a:t>Amaç KİRAY</a:t>
            </a:r>
          </a:p>
          <a:p>
            <a:pPr>
              <a:lnSpc>
                <a:spcPts val="3919"/>
              </a:lnSpc>
            </a:pPr>
            <a:r>
              <a:rPr lang="tr-TR" sz="2799" dirty="0" err="1">
                <a:solidFill>
                  <a:srgbClr val="FFFFFF"/>
                </a:solidFill>
                <a:latin typeface="Canva Sans 2 Bold"/>
              </a:rPr>
              <a:t>amac.kiray</a:t>
            </a:r>
            <a:r>
              <a:rPr lang="en-US" sz="2500" dirty="0">
                <a:solidFill>
                  <a:srgbClr val="FFFFFF"/>
                </a:solidFill>
                <a:latin typeface="Canva Sans 2 Italics"/>
              </a:rPr>
              <a:t>@deu.edu.tr</a:t>
            </a:r>
          </a:p>
          <a:p>
            <a:pPr>
              <a:lnSpc>
                <a:spcPts val="3500"/>
              </a:lnSpc>
            </a:pPr>
            <a:r>
              <a:rPr lang="en-US" sz="2500" dirty="0">
                <a:solidFill>
                  <a:srgbClr val="FFFFFF"/>
                </a:solidFill>
                <a:latin typeface="Canva Sans 2 Italics"/>
              </a:rPr>
              <a:t>0232 412 4</a:t>
            </a:r>
            <a:r>
              <a:rPr lang="tr-TR" sz="2500" dirty="0">
                <a:solidFill>
                  <a:srgbClr val="FFFFFF"/>
                </a:solidFill>
                <a:latin typeface="Canva Sans 2 Italics"/>
              </a:rPr>
              <a:t>3</a:t>
            </a:r>
            <a:r>
              <a:rPr lang="en-US" sz="2500" dirty="0">
                <a:solidFill>
                  <a:srgbClr val="FFFFFF"/>
                </a:solidFill>
                <a:latin typeface="Canva Sans 2 Italics"/>
              </a:rPr>
              <a:t> </a:t>
            </a:r>
            <a:r>
              <a:rPr lang="tr-TR" sz="2500">
                <a:solidFill>
                  <a:srgbClr val="FFFFFF"/>
                </a:solidFill>
                <a:latin typeface="Canva Sans 2 Italics"/>
              </a:rPr>
              <a:t>60</a:t>
            </a:r>
            <a:endParaRPr lang="en-US" sz="2500" dirty="0">
              <a:solidFill>
                <a:srgbClr val="FFFFFF"/>
              </a:solidFill>
              <a:latin typeface="Canva Sans 2 Italics"/>
            </a:endParaRPr>
          </a:p>
          <a:p>
            <a:pPr>
              <a:lnSpc>
                <a:spcPts val="3919"/>
              </a:lnSpc>
            </a:pPr>
            <a:endParaRPr lang="en-US" sz="2500" dirty="0">
              <a:solidFill>
                <a:srgbClr val="FFFFFF"/>
              </a:solidFill>
              <a:latin typeface="Canva Sans 2 Italics"/>
            </a:endParaRPr>
          </a:p>
        </p:txBody>
      </p:sp>
      <p:sp>
        <p:nvSpPr>
          <p:cNvPr id="8" name="Freeform 8"/>
          <p:cNvSpPr/>
          <p:nvPr/>
        </p:nvSpPr>
        <p:spPr>
          <a:xfrm>
            <a:off x="11148241" y="3552721"/>
            <a:ext cx="5448300" cy="3096538"/>
          </a:xfrm>
          <a:custGeom>
            <a:avLst/>
            <a:gdLst/>
            <a:ahLst/>
            <a:cxnLst/>
            <a:rect l="l" t="t" r="r" b="b"/>
            <a:pathLst>
              <a:path w="7195702" h="4446867">
                <a:moveTo>
                  <a:pt x="0" y="0"/>
                </a:moveTo>
                <a:lnTo>
                  <a:pt x="7195702" y="0"/>
                </a:lnTo>
                <a:lnTo>
                  <a:pt x="7195702" y="4446867"/>
                </a:lnTo>
                <a:lnTo>
                  <a:pt x="0" y="4446867"/>
                </a:lnTo>
                <a:lnTo>
                  <a:pt x="0" y="0"/>
                </a:lnTo>
                <a:close/>
              </a:path>
            </a:pathLst>
          </a:custGeom>
          <a:blipFill>
            <a:blip r:embed="rId3"/>
            <a:stretch>
              <a:fillRect/>
            </a:stretch>
          </a:blipFill>
        </p:spPr>
        <p:txBody>
          <a:bodyPr/>
          <a:lstStyle/>
          <a:p>
            <a:endParaRPr lang="x-none"/>
          </a:p>
        </p:txBody>
      </p:sp>
      <p:sp>
        <p:nvSpPr>
          <p:cNvPr id="12" name="Freeform 12"/>
          <p:cNvSpPr/>
          <p:nvPr/>
        </p:nvSpPr>
        <p:spPr>
          <a:xfrm>
            <a:off x="10380469" y="6914456"/>
            <a:ext cx="821380" cy="1173399"/>
          </a:xfrm>
          <a:custGeom>
            <a:avLst/>
            <a:gdLst/>
            <a:ahLst/>
            <a:cxnLst/>
            <a:rect l="l" t="t" r="r" b="b"/>
            <a:pathLst>
              <a:path w="821380" h="1173399">
                <a:moveTo>
                  <a:pt x="0" y="0"/>
                </a:moveTo>
                <a:lnTo>
                  <a:pt x="821380" y="0"/>
                </a:lnTo>
                <a:lnTo>
                  <a:pt x="821380" y="1173399"/>
                </a:lnTo>
                <a:lnTo>
                  <a:pt x="0" y="11733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x-none"/>
          </a:p>
        </p:txBody>
      </p:sp>
      <p:sp>
        <p:nvSpPr>
          <p:cNvPr id="13" name="TextBox 13"/>
          <p:cNvSpPr txBox="1"/>
          <p:nvPr/>
        </p:nvSpPr>
        <p:spPr>
          <a:xfrm>
            <a:off x="11457510" y="7139206"/>
            <a:ext cx="5801790" cy="723900"/>
          </a:xfrm>
          <a:prstGeom prst="rect">
            <a:avLst/>
          </a:prstGeom>
        </p:spPr>
        <p:txBody>
          <a:bodyPr lIns="0" tIns="0" rIns="0" bIns="0" rtlCol="0" anchor="t">
            <a:spAutoFit/>
          </a:bodyPr>
          <a:lstStyle/>
          <a:p>
            <a:pPr>
              <a:lnSpc>
                <a:spcPts val="2879"/>
              </a:lnSpc>
            </a:pPr>
            <a:r>
              <a:rPr lang="en-US" sz="2400">
                <a:solidFill>
                  <a:srgbClr val="FFFFFF"/>
                </a:solidFill>
                <a:latin typeface="DM Sans"/>
              </a:rPr>
              <a:t>Dokuz Eylul University Faculty of Medicine Campus, 35340 Balçova/Izmir</a:t>
            </a:r>
          </a:p>
        </p:txBody>
      </p:sp>
      <p:sp>
        <p:nvSpPr>
          <p:cNvPr id="14" name="TextBox 14"/>
          <p:cNvSpPr txBox="1"/>
          <p:nvPr/>
        </p:nvSpPr>
        <p:spPr>
          <a:xfrm>
            <a:off x="11457510" y="7878305"/>
            <a:ext cx="2742460" cy="371897"/>
          </a:xfrm>
          <a:prstGeom prst="rect">
            <a:avLst/>
          </a:prstGeom>
        </p:spPr>
        <p:txBody>
          <a:bodyPr lIns="0" tIns="0" rIns="0" bIns="0" rtlCol="0" anchor="t">
            <a:spAutoFit/>
          </a:bodyPr>
          <a:lstStyle/>
          <a:p>
            <a:pPr>
              <a:lnSpc>
                <a:spcPts val="2879"/>
              </a:lnSpc>
            </a:pPr>
            <a:r>
              <a:rPr lang="en-US" sz="2400" dirty="0">
                <a:solidFill>
                  <a:srgbClr val="FFFFFF"/>
                </a:solidFill>
                <a:latin typeface="DM Sans"/>
              </a:rPr>
              <a:t>0 232 412 4</a:t>
            </a:r>
            <a:r>
              <a:rPr lang="tr-TR" sz="2400" dirty="0">
                <a:solidFill>
                  <a:srgbClr val="FFFFFF"/>
                </a:solidFill>
                <a:latin typeface="DM Sans"/>
              </a:rPr>
              <a:t>3</a:t>
            </a:r>
            <a:r>
              <a:rPr lang="en-US" sz="2400" dirty="0">
                <a:solidFill>
                  <a:srgbClr val="FFFFFF"/>
                </a:solidFill>
                <a:latin typeface="DM Sans"/>
              </a:rPr>
              <a:t> </a:t>
            </a:r>
            <a:r>
              <a:rPr lang="tr-TR" sz="2400" dirty="0">
                <a:solidFill>
                  <a:srgbClr val="FFFFFF"/>
                </a:solidFill>
                <a:latin typeface="DM Sans"/>
              </a:rPr>
              <a:t>5</a:t>
            </a:r>
            <a:r>
              <a:rPr lang="en-US" sz="2400" dirty="0">
                <a:solidFill>
                  <a:srgbClr val="FFFFFF"/>
                </a:solidFill>
                <a:latin typeface="DM Sans"/>
              </a:rPr>
              <a:t>1</a:t>
            </a:r>
          </a:p>
        </p:txBody>
      </p:sp>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654</TotalTime>
  <Words>678</Words>
  <Application>Microsoft Office PowerPoint</Application>
  <PresentationFormat>Özel</PresentationFormat>
  <Paragraphs>46</Paragraphs>
  <Slides>6</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6</vt:i4>
      </vt:variant>
    </vt:vector>
  </HeadingPairs>
  <TitlesOfParts>
    <vt:vector size="15" baseType="lpstr">
      <vt:lpstr>Calibri Light</vt:lpstr>
      <vt:lpstr>Calibri</vt:lpstr>
      <vt:lpstr>Arial</vt:lpstr>
      <vt:lpstr>Canva Sans 2 Italics</vt:lpstr>
      <vt:lpstr>Canva Sans 2 Bold</vt:lpstr>
      <vt:lpstr>DM Sans Italics</vt:lpstr>
      <vt:lpstr>DM Sans</vt:lpstr>
      <vt:lpstr>DM Sans Bold</vt:lpstr>
      <vt:lpstr>Office Teması</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en_BYF_website_info_presentation</dc:title>
  <dc:creator>Gökşin Yonguç</dc:creator>
  <cp:lastModifiedBy>Fulya Küçük</cp:lastModifiedBy>
  <cp:revision>24</cp:revision>
  <dcterms:created xsi:type="dcterms:W3CDTF">2006-08-16T00:00:00Z</dcterms:created>
  <dcterms:modified xsi:type="dcterms:W3CDTF">2025-08-12T06:18:22Z</dcterms:modified>
  <dc:identifier>DAF48-NQMZE</dc:identifier>
</cp:coreProperties>
</file>