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1" r:id="rId4"/>
    <p:sldId id="264" r:id="rId5"/>
    <p:sldId id="265" r:id="rId6"/>
    <p:sldId id="258" r:id="rId7"/>
    <p:sldId id="259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2F0BE-BDA3-40FD-A98E-0D998BF917D5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700E-9779-45D9-90D9-CD67697013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5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3700E-9779-45D9-90D9-CD676970137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9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8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51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3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3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43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9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0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79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7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7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7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1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0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7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60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B9B1BB-9D48-49C5-9849-C565CDE22EEF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82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0B18D6-63FF-4460-B900-D03CFA806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290" y="1350818"/>
            <a:ext cx="8242214" cy="41563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Do</a:t>
            </a:r>
            <a:r>
              <a:rPr lang="tr-TR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uz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Eylül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Üniversitesi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tr-TR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Sağlık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Bilimleri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Enstitüsü</a:t>
            </a:r>
            <a:br>
              <a:rPr lang="tr-TR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br>
              <a:rPr lang="tr-TR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Veterinerlik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Cerrahisi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Anabilim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Dalı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tr-TR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Yüksek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Lisans</a:t>
            </a:r>
            <a:r>
              <a:rPr lang="en-US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Programı</a:t>
            </a:r>
            <a:br>
              <a:rPr lang="tr-TR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endParaRPr lang="tr-TR" sz="3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B97254B-EE65-4DB0-B11D-4D149C5A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95"/>
            <a:ext cx="2026412" cy="202641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2C63627-294B-47C2-94A9-43E5B94F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268" y="107495"/>
            <a:ext cx="1954732" cy="19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4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1F375B-D385-4F11-9196-8EA4CB94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5" y="961235"/>
            <a:ext cx="56341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Veterinerlik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Cerrahisi</a:t>
            </a:r>
            <a:r>
              <a:rPr lang="tr-TR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tr-TR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Yüksek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Lisans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Programı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B094DE-B410-4F4A-B5B1-939E8626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255" y="2763980"/>
            <a:ext cx="5975927" cy="2747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dirty="0"/>
              <a:t>İletişim Bilgisi</a:t>
            </a:r>
          </a:p>
          <a:p>
            <a:pPr marL="0" indent="0" algn="ctr">
              <a:buNone/>
            </a:pPr>
            <a:r>
              <a:rPr lang="tr-TR" dirty="0"/>
              <a:t>Anabilim Dalı Başkanı</a:t>
            </a:r>
          </a:p>
          <a:p>
            <a:pPr marL="0" indent="0" algn="ctr">
              <a:buNone/>
            </a:pPr>
            <a:r>
              <a:rPr lang="tr-TR" dirty="0"/>
              <a:t>Prof. Dr. Semih ALTAN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2000" dirty="0"/>
              <a:t>Telefon: 0 (232) 572 35 30- (14526)</a:t>
            </a:r>
          </a:p>
          <a:p>
            <a:pPr marL="0" indent="0" algn="ctr">
              <a:buNone/>
            </a:pPr>
            <a:r>
              <a:rPr lang="tr-TR" sz="2000" dirty="0"/>
              <a:t>E-mail: semih.altan@deu.edu.tr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085FE3-B843-4CDA-B8D4-3ACC4151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5" y="681037"/>
            <a:ext cx="1600939" cy="160576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4DDBC2F-3B2B-43DF-87E5-BDDAAB5D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651" y="899762"/>
            <a:ext cx="1350458" cy="13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3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26DBA9-7F5F-45B7-9AC6-4AC95594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Veterinerlik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Cerrahisi</a:t>
            </a:r>
            <a:r>
              <a:rPr lang="tr-TR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tr-TR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Yüksek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Lisans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Programı</a:t>
            </a:r>
            <a:endParaRPr lang="tr-TR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69ECD1-1D0A-4A65-A751-33D03E65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2959"/>
          </a:xfrm>
        </p:spPr>
        <p:txBody>
          <a:bodyPr>
            <a:noAutofit/>
          </a:bodyPr>
          <a:lstStyle/>
          <a:p>
            <a:r>
              <a:rPr lang="tr-TR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Üniversitemiz Sağlık Bilimleri Enstitüsü bünyesinde, Yüksek Öğrenim Kurumu (YÖK) tarafından onaylanmış ve 2024-2025 eğitim öğretim yılında öğrenci alımına açılmıştır.</a:t>
            </a:r>
          </a:p>
          <a:p>
            <a:r>
              <a:rPr lang="tr-TR" b="0" dirty="0">
                <a:latin typeface="+mj-lt"/>
                <a:cs typeface="Arial" panose="020B0604020202020204" pitchFamily="34" charset="0"/>
              </a:rPr>
              <a:t>2024-2025 eğitim öğretim yılının bahar döneminde ilk öğrencilerini alan programın, şu anda 8 öğrencisi bulunmaktadır.</a:t>
            </a:r>
            <a:r>
              <a:rPr lang="tr-T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Programa senede 2 kez alım yapılmaktadır.</a:t>
            </a:r>
            <a:endParaRPr lang="tr-TR" b="0" dirty="0">
              <a:latin typeface="+mj-lt"/>
              <a:cs typeface="Arial" panose="020B0604020202020204" pitchFamily="34" charset="0"/>
            </a:endParaRPr>
          </a:p>
          <a:p>
            <a:r>
              <a:rPr lang="tr-TR" kern="1200" dirty="0">
                <a:solidFill>
                  <a:schemeClr val="dk1"/>
                </a:solidFill>
                <a:effectLst/>
                <a:latin typeface="+mj-lt"/>
                <a:cs typeface="Arial" panose="020B0604020202020204" pitchFamily="34" charset="0"/>
              </a:rPr>
              <a:t>İlk 2 yarıyıl ders ve sonraki 2 yarıyıl tez olmak üzere toplam 4 yarıyıldır.</a:t>
            </a:r>
            <a:endParaRPr lang="tr-TR" dirty="0">
              <a:latin typeface="+mj-lt"/>
              <a:cs typeface="Arial" panose="020B0604020202020204" pitchFamily="34" charset="0"/>
            </a:endParaRPr>
          </a:p>
          <a:p>
            <a:r>
              <a:rPr lang="tr-TR" dirty="0">
                <a:latin typeface="+mj-lt"/>
                <a:cs typeface="Arial" panose="020B0604020202020204" pitchFamily="34" charset="0"/>
              </a:rPr>
              <a:t>Program dili </a:t>
            </a:r>
            <a:r>
              <a:rPr lang="tr-TR" dirty="0" err="1">
                <a:latin typeface="+mj-lt"/>
                <a:cs typeface="Arial" panose="020B0604020202020204" pitchFamily="34" charset="0"/>
              </a:rPr>
              <a:t>Türkçe’dir</a:t>
            </a:r>
            <a:r>
              <a:rPr lang="tr-TR" dirty="0">
                <a:latin typeface="+mj-lt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tr-TR" dirty="0">
              <a:latin typeface="+mj-lt"/>
              <a:cs typeface="Arial" panose="020B0604020202020204" pitchFamily="34" charset="0"/>
            </a:endParaRPr>
          </a:p>
          <a:p>
            <a:endParaRPr lang="tr-TR" dirty="0"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F1F198-FAFA-49A9-B727-527665DA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38" y="968927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048BC7-5FA6-4958-AE80-7D102C07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61" y="968927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4E03AE-864A-4600-8908-EC4D14F9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Başvuru Koşulları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5B458B-0D71-4420-A0EE-2687227CA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Veteriner Fakültesi mezunu olduklarını gösterir lisans diploması veya yabancı ülkelerdeki Veteriner Lisans programını bitirmiş Türk uyruklu öğrencilerin Yükseköğretim Kurulundan alacakları denklik belgesine sahip olmaları gerekir.</a:t>
            </a:r>
          </a:p>
          <a:p>
            <a:pPr algn="just"/>
            <a:r>
              <a:rPr lang="tr-TR" dirty="0"/>
              <a:t>Öğrencilerin, son 5 yıl içerisinde ALES sayısal alanda en az 55 puana sahip olmaları gerekmektedir. </a:t>
            </a:r>
          </a:p>
          <a:p>
            <a:pPr algn="just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B3B5AC1-2A48-4B86-AE24-1798709B2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38" y="968927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4171E17-3802-4EA9-8840-504C931F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61" y="968927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508FBC-5233-4CCC-97BE-7B0A8C5B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Kabul ve Kayıt Koşulları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28654B-1255-4706-9026-A3927806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/>
              <a:t>Adaylar ilgili anabilim dalınca yapılacak bilim sınavında 100 tam puan üzerinden değerlendirilir. Ayrıca, neden yüksek lisans yapmak istediğini ve hedeflerini belirten kompozisyonu dikkate alınarak sözlü değerlendirme yapılır.</a:t>
            </a:r>
          </a:p>
          <a:p>
            <a:pPr algn="just"/>
            <a:r>
              <a:rPr lang="tr-TR" dirty="0"/>
              <a:t>Yüksek lisans programlarına öğrenci kabulünde; ALES puanı, lisans not ortalaması ve yazılı sınav sonucu değerlendirilir. Değerlendirme ALES puanının %50'si, lisans not ortalamasının %25'i ve yazılı sınav sonucunun %25'i dikkate alınarak anabilim dalı akademik kurulu önerisi ve enstitü yönetim kurulu kararıyla sonuçlandırılır.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7073AC-C352-40F6-82E8-3536CD27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38" y="968927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3E46E6A-A8F9-4840-B817-2792D3DB0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61" y="968927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19A886-C2F4-4A67-92B0-7BDCEEC2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Yeterlilik Koşulları ve Kuralları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72224-F266-42F2-9ECF-18A23FE44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 mezun olabilmek için 120 ECTS kredisini tamamlamalıdır.</a:t>
            </a:r>
          </a:p>
          <a:p>
            <a:r>
              <a:rPr lang="tr-TR" dirty="0"/>
              <a:t>60 ECTS karşılığı derslerini başarı ile tamamlamalı ve bir tane seminer sunumu gerçekleştirmelidir. Her bir dersten başarılı olabilmeleri için en az not ortalaması 2.50 /4.00 veya 80 / 100 olmalıdır. </a:t>
            </a:r>
          </a:p>
          <a:p>
            <a:r>
              <a:rPr lang="tr-TR" dirty="0"/>
              <a:t>Ayrıca tez projesini tamamlayıp jüri önünde sunmalı ve tezi jüri tarafından kabul edilmelidir.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9D0AF9-1287-4B80-93C7-D46B02F2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38" y="968927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0374161-2D35-4F46-BF0C-C0CD1577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61" y="968927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2FA2B4-B15C-42D7-A16C-6BF018FD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Program Amacı</a:t>
            </a:r>
            <a:endParaRPr lang="tr-TR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35D361-57E2-46F0-8A62-6CC90BE3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430704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ea typeface="Calibri" panose="020F0502020204030204" pitchFamily="34" charset="0"/>
                <a:cs typeface="Arial" panose="020B0604020202020204" pitchFamily="34" charset="0"/>
              </a:rPr>
              <a:t>Program kapsamında öğrencilerin bilimsel anlamda alt yapı ve yetkinlikleri kazanmaları yanında çiftlik hayvanlarında </a:t>
            </a:r>
            <a:r>
              <a:rPr lang="tr-TR" dirty="0" err="1">
                <a:ea typeface="Calibri" panose="020F0502020204030204" pitchFamily="34" charset="0"/>
                <a:cs typeface="Arial" panose="020B0604020202020204" pitchFamily="34" charset="0"/>
              </a:rPr>
              <a:t>travmatik</a:t>
            </a:r>
            <a:r>
              <a:rPr lang="tr-TR" dirty="0">
                <a:ea typeface="Calibri" panose="020F0502020204030204" pitchFamily="34" charset="0"/>
                <a:cs typeface="Arial" panose="020B0604020202020204" pitchFamily="34" charset="0"/>
              </a:rPr>
              <a:t>, beslenme, </a:t>
            </a:r>
            <a:r>
              <a:rPr lang="tr-TR" dirty="0" err="1">
                <a:ea typeface="Calibri" panose="020F0502020204030204" pitchFamily="34" charset="0"/>
                <a:cs typeface="Arial" panose="020B0604020202020204" pitchFamily="34" charset="0"/>
              </a:rPr>
              <a:t>metabolik</a:t>
            </a:r>
            <a:r>
              <a:rPr lang="tr-TR" dirty="0">
                <a:ea typeface="Calibri" panose="020F0502020204030204" pitchFamily="34" charset="0"/>
                <a:cs typeface="Arial" panose="020B0604020202020204" pitchFamily="34" charset="0"/>
              </a:rPr>
              <a:t> ve ayak hastalıkları kaynaklı cerrahi hastalıkların </a:t>
            </a:r>
            <a:r>
              <a:rPr lang="tr-TR" dirty="0" err="1">
                <a:ea typeface="Calibri" panose="020F0502020204030204" pitchFamily="34" charset="0"/>
                <a:cs typeface="Arial" panose="020B0604020202020204" pitchFamily="34" charset="0"/>
              </a:rPr>
              <a:t>profilaksisi</a:t>
            </a:r>
            <a:r>
              <a:rPr lang="tr-TR" dirty="0">
                <a:ea typeface="Calibri" panose="020F0502020204030204" pitchFamily="34" charset="0"/>
                <a:cs typeface="Arial" panose="020B0604020202020204" pitchFamily="34" charset="0"/>
              </a:rPr>
              <a:t> ve tedavisi ile pet hayvanlarında gerek tanı gerekse cerrahi tedaviye yönelik kazanımlar ile birlikte anestezi ve radyoloji gibi temel cerrahi alt yapıya sahip bilim uzmanı yetiştirmek amaçlanmaktadır.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359D1EC-22B1-405D-8365-A25EB717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38" y="968927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22CE0F9-D15B-4C46-A0E5-37F654CDE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561" y="968927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6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5F3570-FC84-477E-A0AE-7E2E0A94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Program Kazanımları-1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97A601-4259-4AAA-AA9C-9817A20FF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239167"/>
            <a:ext cx="9601196" cy="384386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tr-TR" sz="2000" dirty="0"/>
              <a:t>Lisans düzeyi yeterliliklerine dayalı olarak, veteriner cerrahi ile ilgili uzmanlık düzeyinde geliştirilmiş bilgilere sahiptir.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tr-TR" sz="2000" dirty="0"/>
              <a:t>Veteriner cerrahi alanda edindiği uzmanlık düzeyindeki kuramsal ve uygulamalı bilgileri kullanır.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tr-TR" sz="2000" dirty="0"/>
              <a:t>Alanında edindiği bilgileri kullanarak, uzmanlık gerektiren sorunlara çözüm önerileri oluşturur.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tr-TR" sz="2000" dirty="0"/>
              <a:t>Eğitimini tamamladığı yüksek lisans programının kendisine sağladığı yetki ve sorumlulukların farkında olarak mesleği icra etme bilincinde olur.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tr-TR" sz="2000" dirty="0"/>
              <a:t>Kendi uzmanlık alanı dışındaki problemlerde diğer uzmanlarla ilişki kurarak, ekip üyesi olarak çözüme katkıda bulunur.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tr-TR" sz="2000" dirty="0"/>
              <a:t>Bilimsel bilgiyi üretme ve kullanıma sokma metotlarını kavrar.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4129F8-EF04-4853-A0FF-D7BA570E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38" y="968927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7707FF1-F743-458F-AA0A-26FE4264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61" y="968927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2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BDD323-C422-4E33-850A-64830BAD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2003"/>
            <a:ext cx="9601196" cy="940801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Program Kazanımları-2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EBA3B2-C6A3-4569-9877-57D3E2CA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506" y="1947221"/>
            <a:ext cx="10335491" cy="423877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+mj-lt"/>
              <a:buAutoNum type="arabicPeriod" startAt="7"/>
            </a:pPr>
            <a:r>
              <a:rPr lang="tr-TR" sz="1900" dirty="0"/>
              <a:t>Yüksek lisans alanına ilişkin bilgilerini kullanarak, halk ve hayvan sağlığını ilgilendiren konularda ilgili kurullarda sorunun tanımlanması ve çözüm önerilerine ilişkin bilgiler verir ve etkinlikler düzenler.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+mj-lt"/>
              <a:buAutoNum type="arabicPeriod" startAt="7"/>
            </a:pPr>
            <a:r>
              <a:rPr lang="tr-TR" sz="1900" dirty="0"/>
              <a:t>Alanı ile ilgili her türlü veriyi (saha gözlemleri, üretilmiş bilimsel bilgi, </a:t>
            </a:r>
            <a:r>
              <a:rPr lang="tr-TR" sz="1900" dirty="0" err="1"/>
              <a:t>vb</a:t>
            </a:r>
            <a:r>
              <a:rPr lang="tr-TR" sz="1900" dirty="0"/>
              <a:t>) derler ve amaca yönelik olarak değerlendirilerek yorumlar.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+mj-lt"/>
              <a:buAutoNum type="arabicPeriod" startAt="7"/>
            </a:pPr>
            <a:r>
              <a:rPr lang="tr-TR" sz="1900" dirty="0"/>
              <a:t>Alanı ile ilgili konularda strateji geliştirir ve kullanır.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+mj-lt"/>
              <a:buAutoNum type="arabicPeriod" startAt="7"/>
            </a:pPr>
            <a:r>
              <a:rPr lang="tr-TR" sz="1900" dirty="0"/>
              <a:t>Uzmanlık düzeyinde edindiği bilgiyi ülke ve bölgenin ihtiyaçlarının bilincinde olarak uygular ve savunma yeterliliğine sahip olur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+mj-lt"/>
              <a:buAutoNum type="arabicPeriod" startAt="7"/>
            </a:pPr>
            <a:r>
              <a:rPr lang="tr-TR" sz="1900" dirty="0"/>
              <a:t>Çevre sağlığı kurallarını tanımlar ve korumaya yönelik uygulamaları yapar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+mj-lt"/>
              <a:buAutoNum type="arabicPeriod" startAt="7"/>
            </a:pPr>
            <a:r>
              <a:rPr lang="tr-TR" sz="1900" dirty="0"/>
              <a:t>Alanıyla ilgili olay ve olguları kavramsallaştırır; bilimsel teknik ve yöntemleri inceler, sonuçları yorumlar; sorunlara yönelik analiz veya yöntem kurgular; elde ettiği verilere göre çözüm ve/veya tedavi alternatifi sunar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+mj-lt"/>
              <a:buAutoNum type="arabicPeriod" startAt="7"/>
            </a:pPr>
            <a:r>
              <a:rPr lang="tr-TR" sz="1900" dirty="0"/>
              <a:t>Alanıyla ilgili olarak güncellenen her türlü bilgiyi (bilimsel bilgi, mevzuat, </a:t>
            </a:r>
            <a:r>
              <a:rPr lang="tr-TR" sz="1900" dirty="0" err="1"/>
              <a:t>vb</a:t>
            </a:r>
            <a:r>
              <a:rPr lang="tr-TR" sz="1900" dirty="0"/>
              <a:t>) takip eder ve gerektiğinde kullanır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7"/>
            </a:pPr>
            <a:endParaRPr lang="tr-TR" sz="19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5301EA-E3AF-4BC0-B8D6-231D960B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1" y="679355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4F2FB70-43C2-4A28-A28A-C5690009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196" y="679355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5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30CB24-F989-4985-8252-4995387D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937" y="632209"/>
            <a:ext cx="8137237" cy="1792095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Veterinerlik Cerrahisi </a:t>
            </a:r>
            <a:br>
              <a:rPr lang="tr-TR" b="1" dirty="0">
                <a:solidFill>
                  <a:srgbClr val="FF0000"/>
                </a:solidFill>
                <a:latin typeface="+mn-lt"/>
              </a:rPr>
            </a:br>
            <a:r>
              <a:rPr lang="tr-TR" b="1" dirty="0">
                <a:solidFill>
                  <a:srgbClr val="FF0000"/>
                </a:solidFill>
                <a:latin typeface="+mn-lt"/>
              </a:rPr>
              <a:t>Yüksek Lisans Programı </a:t>
            </a:r>
            <a:br>
              <a:rPr lang="tr-TR" b="1" dirty="0">
                <a:solidFill>
                  <a:srgbClr val="FF0000"/>
                </a:solidFill>
                <a:latin typeface="+mn-lt"/>
              </a:rPr>
            </a:br>
            <a:r>
              <a:rPr lang="tr-TR" sz="4400" b="1" dirty="0">
                <a:solidFill>
                  <a:srgbClr val="FF0000"/>
                </a:solidFill>
                <a:latin typeface="+mn-lt"/>
              </a:rPr>
              <a:t>Anabilim Dalı Öğretim Üyeleri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899FB-A635-47F6-B58F-2AD6223A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112" y="2636983"/>
            <a:ext cx="9485746" cy="2475719"/>
          </a:xfrm>
          <a:noFill/>
        </p:spPr>
        <p:txBody>
          <a:bodyPr/>
          <a:lstStyle/>
          <a:p>
            <a:pPr marL="0" indent="0">
              <a:buNone/>
            </a:pPr>
            <a:r>
              <a:rPr lang="tr-TR" dirty="0"/>
              <a:t>Prof. Dr. Semih ALTAN</a:t>
            </a:r>
          </a:p>
          <a:p>
            <a:pPr marL="0" indent="0">
              <a:buNone/>
            </a:pPr>
            <a:r>
              <a:rPr lang="tr-TR" dirty="0"/>
              <a:t>Doç. Dr. Kadri KULUALP</a:t>
            </a:r>
          </a:p>
          <a:p>
            <a:pPr marL="0" indent="0">
              <a:buNone/>
            </a:pPr>
            <a:r>
              <a:rPr lang="tr-TR" dirty="0"/>
              <a:t>Doç. Dr. Bülent BÜLBÜL</a:t>
            </a:r>
          </a:p>
          <a:p>
            <a:pPr marL="0" indent="0">
              <a:buNone/>
            </a:pPr>
            <a:r>
              <a:rPr lang="tr-TR" dirty="0"/>
              <a:t>Doç. Dr. Pelin Fatoş POLAT DİNÇER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14055D-0C96-46E6-A5AB-C0D35068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38" y="968927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C62BE4D-2D95-439D-8BA5-AC5F2195F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61" y="968927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428</TotalTime>
  <Words>640</Words>
  <Application>Microsoft Office PowerPoint</Application>
  <PresentationFormat>Geniş ekran</PresentationFormat>
  <Paragraphs>47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Organik</vt:lpstr>
      <vt:lpstr>Dokuz Eylül Üniversitesi  Sağlık Bilimleri Enstitüsü  Veterinerlik Cerrahisi Anabilim Dalı  Yüksek Lisans Programı </vt:lpstr>
      <vt:lpstr>Veterinerlik Cerrahisi  Yüksek Lisans Programı</vt:lpstr>
      <vt:lpstr>Başvuru Koşulları</vt:lpstr>
      <vt:lpstr>Kabul ve Kayıt Koşulları</vt:lpstr>
      <vt:lpstr>Yeterlilik Koşulları ve Kuralları</vt:lpstr>
      <vt:lpstr>Program Amacı</vt:lpstr>
      <vt:lpstr>Program Kazanımları-1</vt:lpstr>
      <vt:lpstr>Program Kazanımları-2</vt:lpstr>
      <vt:lpstr>Veterinerlik Cerrahisi  Yüksek Lisans Programı  Anabilim Dalı Öğretim Üyeleri</vt:lpstr>
      <vt:lpstr>Veterinerlik Cerrahisi  Yüksek Lisans Programı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Dokkuz Eylül Üniversitesi Sağlık Bilimleri Enstitüsü  Veterinerlik Cerrahisi Anabilim Dalı   Yüksek Lisans Programı</dc:title>
  <dc:creator>Administrator</dc:creator>
  <cp:lastModifiedBy>Administrator</cp:lastModifiedBy>
  <cp:revision>22</cp:revision>
  <dcterms:created xsi:type="dcterms:W3CDTF">2025-07-09T06:09:25Z</dcterms:created>
  <dcterms:modified xsi:type="dcterms:W3CDTF">2025-07-09T13:45:58Z</dcterms:modified>
</cp:coreProperties>
</file>