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0" r:id="rId3"/>
    <p:sldId id="261" r:id="rId4"/>
    <p:sldId id="264" r:id="rId5"/>
    <p:sldId id="265" r:id="rId6"/>
    <p:sldId id="258" r:id="rId7"/>
    <p:sldId id="259" r:id="rId8"/>
    <p:sldId id="266" r:id="rId9"/>
    <p:sldId id="267"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2F0BE-BDA3-40FD-A98E-0D998BF917D5}" type="datetimeFigureOut">
              <a:rPr lang="tr-TR" smtClean="0"/>
              <a:t>10.07.2025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3700E-9779-45D9-90D9-CD6769701376}" type="slidenum">
              <a:rPr lang="tr-TR" smtClean="0"/>
              <a:t>‹#›</a:t>
            </a:fld>
            <a:endParaRPr lang="tr-TR"/>
          </a:p>
        </p:txBody>
      </p:sp>
    </p:spTree>
    <p:extLst>
      <p:ext uri="{BB962C8B-B14F-4D97-AF65-F5344CB8AC3E}">
        <p14:creationId xmlns:p14="http://schemas.microsoft.com/office/powerpoint/2010/main" val="76458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843700E-9779-45D9-90D9-CD6769701376}" type="slidenum">
              <a:rPr lang="tr-TR" smtClean="0"/>
              <a:t>6</a:t>
            </a:fld>
            <a:endParaRPr lang="tr-TR"/>
          </a:p>
        </p:txBody>
      </p:sp>
    </p:spTree>
    <p:extLst>
      <p:ext uri="{BB962C8B-B14F-4D97-AF65-F5344CB8AC3E}">
        <p14:creationId xmlns:p14="http://schemas.microsoft.com/office/powerpoint/2010/main" val="354390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9B9B1BB-9D48-49C5-9849-C565CDE22EEF}" type="datetimeFigureOut">
              <a:rPr lang="tr-TR" smtClean="0"/>
              <a:t>10.07.2025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0E697BDA-5AB5-426C-B055-1F939DE38414}"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68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9B9B1BB-9D48-49C5-9849-C565CDE22EEF}" type="datetimeFigureOut">
              <a:rPr lang="tr-TR" smtClean="0"/>
              <a:t>10.07.2025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404851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10.07.2025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43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10.07.2025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630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10.07.2025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2842434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10.07.2025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09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10.07.2025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91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9B1BB-9D48-49C5-9849-C565CDE22EEF}" type="datetimeFigureOut">
              <a:rPr lang="tr-TR" smtClean="0"/>
              <a:t>10.07.2025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799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9B1BB-9D48-49C5-9849-C565CDE22EEF}" type="datetimeFigureOut">
              <a:rPr lang="tr-TR" smtClean="0"/>
              <a:t>10.07.2025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00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9B1BB-9D48-49C5-9849-C565CDE22EEF}" type="datetimeFigureOut">
              <a:rPr lang="tr-TR" smtClean="0"/>
              <a:t>10.07.2025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231979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10.07.2025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67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9B9B1BB-9D48-49C5-9849-C565CDE22EEF}" type="datetimeFigureOut">
              <a:rPr lang="tr-TR" smtClean="0"/>
              <a:t>10.07.2025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5267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9B9B1BB-9D48-49C5-9849-C565CDE22EEF}" type="datetimeFigureOut">
              <a:rPr lang="tr-TR" smtClean="0"/>
              <a:t>10.07.2025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E697BDA-5AB5-426C-B055-1F939DE38414}"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67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9B9B1BB-9D48-49C5-9849-C565CDE22EEF}" type="datetimeFigureOut">
              <a:rPr lang="tr-TR" smtClean="0"/>
              <a:t>10.07.2025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E697BDA-5AB5-426C-B055-1F939DE3841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11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9B1BB-9D48-49C5-9849-C565CDE22EEF}" type="datetimeFigureOut">
              <a:rPr lang="tr-TR" smtClean="0"/>
              <a:t>10.07.2025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8630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9B9B1BB-9D48-49C5-9849-C565CDE22EEF}" type="datetimeFigureOut">
              <a:rPr lang="tr-TR" smtClean="0"/>
              <a:t>10.07.2025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87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9B9B1BB-9D48-49C5-9849-C565CDE22EEF}" type="datetimeFigureOut">
              <a:rPr lang="tr-TR" smtClean="0"/>
              <a:t>10.07.2025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320660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B9B1BB-9D48-49C5-9849-C565CDE22EEF}" type="datetimeFigureOut">
              <a:rPr lang="tr-TR" smtClean="0"/>
              <a:t>10.07.2025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697BDA-5AB5-426C-B055-1F939DE38414}" type="slidenum">
              <a:rPr lang="tr-TR" smtClean="0"/>
              <a:t>‹#›</a:t>
            </a:fld>
            <a:endParaRPr lang="tr-TR"/>
          </a:p>
        </p:txBody>
      </p:sp>
    </p:spTree>
    <p:extLst>
      <p:ext uri="{BB962C8B-B14F-4D97-AF65-F5344CB8AC3E}">
        <p14:creationId xmlns:p14="http://schemas.microsoft.com/office/powerpoint/2010/main" val="4022828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0B18D6-63FF-4460-B900-D03CFA80676C}"/>
              </a:ext>
            </a:extLst>
          </p:cNvPr>
          <p:cNvSpPr>
            <a:spLocks noGrp="1"/>
          </p:cNvSpPr>
          <p:nvPr>
            <p:ph type="ctrTitle"/>
          </p:nvPr>
        </p:nvSpPr>
        <p:spPr>
          <a:xfrm>
            <a:off x="2004290" y="1350818"/>
            <a:ext cx="8242214" cy="4156363"/>
          </a:xfrm>
          <a:solidFill>
            <a:schemeClr val="accent6">
              <a:lumMod val="20000"/>
              <a:lumOff val="80000"/>
            </a:schemeClr>
          </a:solidFill>
        </p:spPr>
        <p:txBody>
          <a:bodyPr>
            <a:noAutofit/>
          </a:bodyPr>
          <a:lstStyle/>
          <a:p>
            <a:r>
              <a:rPr lang="en-US" sz="4000" b="1" dirty="0" err="1">
                <a:solidFill>
                  <a:srgbClr val="FF0000"/>
                </a:solidFill>
                <a:latin typeface="+mn-lt"/>
                <a:cs typeface="Arial" panose="020B0604020202020204" pitchFamily="34" charset="0"/>
              </a:rPr>
              <a:t>Dokuz</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Eylul</a:t>
            </a:r>
            <a:r>
              <a:rPr lang="en-US" sz="4000" b="1" dirty="0">
                <a:solidFill>
                  <a:srgbClr val="FF0000"/>
                </a:solidFill>
                <a:latin typeface="+mn-lt"/>
                <a:cs typeface="Arial" panose="020B0604020202020204" pitchFamily="34" charset="0"/>
              </a:rPr>
              <a:t> University Institute of Health Sciences</a:t>
            </a:r>
            <a:br>
              <a:rPr lang="tr-TR" sz="4000" b="1" dirty="0">
                <a:solidFill>
                  <a:srgbClr val="FF0000"/>
                </a:solidFill>
                <a:latin typeface="+mn-lt"/>
                <a:cs typeface="Arial" panose="020B0604020202020204" pitchFamily="34" charset="0"/>
              </a:rPr>
            </a:br>
            <a:br>
              <a:rPr lang="tr-TR" sz="4000" b="1" dirty="0">
                <a:solidFill>
                  <a:srgbClr val="FF0000"/>
                </a:solidFill>
                <a:latin typeface="+mn-lt"/>
                <a:cs typeface="Arial" panose="020B0604020202020204" pitchFamily="34" charset="0"/>
              </a:rPr>
            </a:br>
            <a:r>
              <a:rPr lang="en-US" sz="4000" b="1" dirty="0">
                <a:solidFill>
                  <a:srgbClr val="FF0000"/>
                </a:solidFill>
                <a:latin typeface="+mn-lt"/>
                <a:cs typeface="Arial" panose="020B0604020202020204" pitchFamily="34" charset="0"/>
              </a:rPr>
              <a:t>Department of Veterinary Surgery Master Program</a:t>
            </a:r>
            <a:br>
              <a:rPr lang="tr-TR" sz="4000" b="1" dirty="0">
                <a:solidFill>
                  <a:srgbClr val="FF0000"/>
                </a:solidFill>
                <a:latin typeface="+mn-lt"/>
                <a:cs typeface="Arial" panose="020B0604020202020204" pitchFamily="34" charset="0"/>
              </a:rPr>
            </a:br>
            <a:endParaRPr lang="tr-TR" sz="3200" b="1" dirty="0">
              <a:solidFill>
                <a:srgbClr val="FF0000"/>
              </a:solidFill>
              <a:latin typeface="+mn-lt"/>
              <a:cs typeface="Arial" panose="020B0604020202020204" pitchFamily="34" charset="0"/>
            </a:endParaRPr>
          </a:p>
        </p:txBody>
      </p:sp>
      <p:pic>
        <p:nvPicPr>
          <p:cNvPr id="4" name="Resim 3">
            <a:extLst>
              <a:ext uri="{FF2B5EF4-FFF2-40B4-BE49-F238E27FC236}">
                <a16:creationId xmlns:a16="http://schemas.microsoft.com/office/drawing/2014/main" id="{6B97254B-EE65-4DB0-B11D-4D149C5A3D62}"/>
              </a:ext>
            </a:extLst>
          </p:cNvPr>
          <p:cNvPicPr>
            <a:picLocks noChangeAspect="1"/>
          </p:cNvPicPr>
          <p:nvPr/>
        </p:nvPicPr>
        <p:blipFill>
          <a:blip r:embed="rId2"/>
          <a:stretch>
            <a:fillRect/>
          </a:stretch>
        </p:blipFill>
        <p:spPr>
          <a:xfrm>
            <a:off x="0" y="107495"/>
            <a:ext cx="2026412" cy="2026412"/>
          </a:xfrm>
          <a:prstGeom prst="rect">
            <a:avLst/>
          </a:prstGeom>
        </p:spPr>
      </p:pic>
      <p:pic>
        <p:nvPicPr>
          <p:cNvPr id="5" name="Resim 4">
            <a:extLst>
              <a:ext uri="{FF2B5EF4-FFF2-40B4-BE49-F238E27FC236}">
                <a16:creationId xmlns:a16="http://schemas.microsoft.com/office/drawing/2014/main" id="{A2C63627-294B-47C2-94A9-43E5B94F8E79}"/>
              </a:ext>
            </a:extLst>
          </p:cNvPr>
          <p:cNvPicPr>
            <a:picLocks noChangeAspect="1"/>
          </p:cNvPicPr>
          <p:nvPr/>
        </p:nvPicPr>
        <p:blipFill>
          <a:blip r:embed="rId3"/>
          <a:stretch>
            <a:fillRect/>
          </a:stretch>
        </p:blipFill>
        <p:spPr>
          <a:xfrm>
            <a:off x="10237268" y="107495"/>
            <a:ext cx="1954732" cy="1954732"/>
          </a:xfrm>
          <a:prstGeom prst="rect">
            <a:avLst/>
          </a:prstGeom>
        </p:spPr>
      </p:pic>
    </p:spTree>
    <p:extLst>
      <p:ext uri="{BB962C8B-B14F-4D97-AF65-F5344CB8AC3E}">
        <p14:creationId xmlns:p14="http://schemas.microsoft.com/office/powerpoint/2010/main" val="158084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1F375B-D385-4F11-9196-8EA4CB94CDDC}"/>
              </a:ext>
            </a:extLst>
          </p:cNvPr>
          <p:cNvSpPr>
            <a:spLocks noGrp="1"/>
          </p:cNvSpPr>
          <p:nvPr>
            <p:ph type="title"/>
          </p:nvPr>
        </p:nvSpPr>
        <p:spPr>
          <a:xfrm>
            <a:off x="2881745" y="961235"/>
            <a:ext cx="5634182" cy="1325563"/>
          </a:xfrm>
        </p:spPr>
        <p:txBody>
          <a:bodyPr>
            <a:normAutofit fontScale="90000"/>
          </a:bodyPr>
          <a:lstStyle/>
          <a:p>
            <a:r>
              <a:rPr lang="en-US" b="1" dirty="0">
                <a:solidFill>
                  <a:srgbClr val="FF0000"/>
                </a:solidFill>
                <a:latin typeface="+mn-lt"/>
                <a:cs typeface="Arial" panose="020B0604020202020204" pitchFamily="34" charset="0"/>
              </a:rPr>
              <a:t>Veterinary Surgery Master Program</a:t>
            </a:r>
            <a:endParaRPr lang="tr-TR" b="1" dirty="0">
              <a:solidFill>
                <a:srgbClr val="FF0000"/>
              </a:solidFill>
            </a:endParaRPr>
          </a:p>
        </p:txBody>
      </p:sp>
      <p:sp>
        <p:nvSpPr>
          <p:cNvPr id="3" name="İçerik Yer Tutucusu 2">
            <a:extLst>
              <a:ext uri="{FF2B5EF4-FFF2-40B4-BE49-F238E27FC236}">
                <a16:creationId xmlns:a16="http://schemas.microsoft.com/office/drawing/2014/main" id="{EAB094DE-B410-4F4A-B5B1-939E86264CD2}"/>
              </a:ext>
            </a:extLst>
          </p:cNvPr>
          <p:cNvSpPr>
            <a:spLocks noGrp="1"/>
          </p:cNvSpPr>
          <p:nvPr>
            <p:ph idx="1"/>
          </p:nvPr>
        </p:nvSpPr>
        <p:spPr>
          <a:xfrm>
            <a:off x="2706255" y="2763980"/>
            <a:ext cx="5975927" cy="2747963"/>
          </a:xfrm>
        </p:spPr>
        <p:txBody>
          <a:bodyPr>
            <a:normAutofit fontScale="92500" lnSpcReduction="10000"/>
          </a:bodyPr>
          <a:lstStyle/>
          <a:p>
            <a:pPr marL="0" indent="0" algn="ctr">
              <a:buNone/>
            </a:pPr>
            <a:r>
              <a:rPr lang="en-US" dirty="0"/>
              <a:t>Contact Information</a:t>
            </a:r>
          </a:p>
          <a:p>
            <a:pPr marL="0" indent="0" algn="ctr">
              <a:buNone/>
            </a:pPr>
            <a:r>
              <a:rPr lang="en-US" dirty="0"/>
              <a:t>Head of Department</a:t>
            </a:r>
          </a:p>
          <a:p>
            <a:pPr marL="0" indent="0" algn="ctr">
              <a:buNone/>
            </a:pPr>
            <a:r>
              <a:rPr lang="en-US" dirty="0"/>
              <a:t>Prof. Dr. </a:t>
            </a:r>
            <a:r>
              <a:rPr lang="en-US" dirty="0" err="1"/>
              <a:t>Semih</a:t>
            </a:r>
            <a:r>
              <a:rPr lang="en-US" dirty="0"/>
              <a:t> ALTAN</a:t>
            </a:r>
          </a:p>
          <a:p>
            <a:pPr marL="0" indent="0" algn="ctr">
              <a:buNone/>
            </a:pPr>
            <a:endParaRPr lang="en-US" dirty="0"/>
          </a:p>
          <a:p>
            <a:pPr marL="0" indent="0" algn="ctr">
              <a:buNone/>
            </a:pPr>
            <a:r>
              <a:rPr lang="en-US" dirty="0"/>
              <a:t>Telephone: 0 (232) 572 35 30- (14526)</a:t>
            </a:r>
          </a:p>
          <a:p>
            <a:pPr marL="0" indent="0" algn="ctr">
              <a:buNone/>
            </a:pPr>
            <a:r>
              <a:rPr lang="en-US" dirty="0"/>
              <a:t>E-mail: semih.altan@deu.edu.tr</a:t>
            </a:r>
          </a:p>
          <a:p>
            <a:pPr marL="0" indent="0">
              <a:buNone/>
            </a:pPr>
            <a:endParaRPr lang="tr-TR" dirty="0"/>
          </a:p>
          <a:p>
            <a:endParaRPr lang="tr-TR" dirty="0"/>
          </a:p>
        </p:txBody>
      </p:sp>
      <p:pic>
        <p:nvPicPr>
          <p:cNvPr id="4" name="Resim 3">
            <a:extLst>
              <a:ext uri="{FF2B5EF4-FFF2-40B4-BE49-F238E27FC236}">
                <a16:creationId xmlns:a16="http://schemas.microsoft.com/office/drawing/2014/main" id="{20085FE3-B843-4CDA-B8D4-3ACC41513888}"/>
              </a:ext>
            </a:extLst>
          </p:cNvPr>
          <p:cNvPicPr>
            <a:picLocks noChangeAspect="1"/>
          </p:cNvPicPr>
          <p:nvPr/>
        </p:nvPicPr>
        <p:blipFill>
          <a:blip r:embed="rId2"/>
          <a:stretch>
            <a:fillRect/>
          </a:stretch>
        </p:blipFill>
        <p:spPr>
          <a:xfrm>
            <a:off x="704265" y="681037"/>
            <a:ext cx="1600939" cy="1605761"/>
          </a:xfrm>
          <a:prstGeom prst="rect">
            <a:avLst/>
          </a:prstGeom>
        </p:spPr>
      </p:pic>
      <p:pic>
        <p:nvPicPr>
          <p:cNvPr id="5" name="Resim 4">
            <a:extLst>
              <a:ext uri="{FF2B5EF4-FFF2-40B4-BE49-F238E27FC236}">
                <a16:creationId xmlns:a16="http://schemas.microsoft.com/office/drawing/2014/main" id="{64DDBC2F-3B2B-43DF-87E5-BDDAAB5D018E}"/>
              </a:ext>
            </a:extLst>
          </p:cNvPr>
          <p:cNvPicPr>
            <a:picLocks noChangeAspect="1"/>
          </p:cNvPicPr>
          <p:nvPr/>
        </p:nvPicPr>
        <p:blipFill>
          <a:blip r:embed="rId3"/>
          <a:stretch>
            <a:fillRect/>
          </a:stretch>
        </p:blipFill>
        <p:spPr>
          <a:xfrm>
            <a:off x="9751651" y="899762"/>
            <a:ext cx="1350458" cy="1350458"/>
          </a:xfrm>
          <a:prstGeom prst="rect">
            <a:avLst/>
          </a:prstGeom>
        </p:spPr>
      </p:pic>
    </p:spTree>
    <p:extLst>
      <p:ext uri="{BB962C8B-B14F-4D97-AF65-F5344CB8AC3E}">
        <p14:creationId xmlns:p14="http://schemas.microsoft.com/office/powerpoint/2010/main" val="229443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26DBA9-7F5F-45B7-9AC6-4AC95594368C}"/>
              </a:ext>
            </a:extLst>
          </p:cNvPr>
          <p:cNvSpPr>
            <a:spLocks noGrp="1"/>
          </p:cNvSpPr>
          <p:nvPr>
            <p:ph type="title"/>
          </p:nvPr>
        </p:nvSpPr>
        <p:spPr/>
        <p:txBody>
          <a:bodyPr>
            <a:normAutofit fontScale="90000"/>
          </a:bodyPr>
          <a:lstStyle/>
          <a:p>
            <a:r>
              <a:rPr lang="en-US" b="1" dirty="0">
                <a:solidFill>
                  <a:srgbClr val="FF0000"/>
                </a:solidFill>
                <a:latin typeface="+mn-lt"/>
                <a:cs typeface="Arial" panose="020B0604020202020204" pitchFamily="34" charset="0"/>
              </a:rPr>
              <a:t>Department of Veterinary Surgery </a:t>
            </a:r>
            <a:br>
              <a:rPr lang="tr-TR" b="1" dirty="0">
                <a:solidFill>
                  <a:srgbClr val="FF0000"/>
                </a:solidFill>
                <a:latin typeface="+mn-lt"/>
                <a:cs typeface="Arial" panose="020B0604020202020204" pitchFamily="34" charset="0"/>
              </a:rPr>
            </a:br>
            <a:r>
              <a:rPr lang="en-US" b="1" dirty="0">
                <a:solidFill>
                  <a:srgbClr val="FF0000"/>
                </a:solidFill>
                <a:latin typeface="+mn-lt"/>
                <a:cs typeface="Arial" panose="020B0604020202020204" pitchFamily="34" charset="0"/>
              </a:rPr>
              <a:t>Master Program</a:t>
            </a:r>
            <a:endParaRPr lang="tr-TR" b="1" dirty="0">
              <a:solidFill>
                <a:srgbClr val="FF0000"/>
              </a:solidFill>
              <a:latin typeface="+mn-lt"/>
              <a:cs typeface="Arial" panose="020B0604020202020204" pitchFamily="34" charset="0"/>
            </a:endParaRPr>
          </a:p>
        </p:txBody>
      </p:sp>
      <p:sp>
        <p:nvSpPr>
          <p:cNvPr id="3" name="İçerik Yer Tutucusu 2">
            <a:extLst>
              <a:ext uri="{FF2B5EF4-FFF2-40B4-BE49-F238E27FC236}">
                <a16:creationId xmlns:a16="http://schemas.microsoft.com/office/drawing/2014/main" id="{1E69ECD1-1D0A-4A65-A751-33D03E65270F}"/>
              </a:ext>
            </a:extLst>
          </p:cNvPr>
          <p:cNvSpPr>
            <a:spLocks noGrp="1"/>
          </p:cNvSpPr>
          <p:nvPr>
            <p:ph idx="1"/>
          </p:nvPr>
        </p:nvSpPr>
        <p:spPr>
          <a:xfrm>
            <a:off x="1125218" y="2381440"/>
            <a:ext cx="10210143" cy="3843869"/>
          </a:xfrm>
        </p:spPr>
        <p:txBody>
          <a:bodyPr>
            <a:noAutofit/>
          </a:bodyPr>
          <a:lstStyle/>
          <a:p>
            <a:r>
              <a:rPr lang="en-US" dirty="0">
                <a:latin typeface="+mj-lt"/>
                <a:ea typeface="Calibri" panose="020F0502020204030204" pitchFamily="34" charset="0"/>
                <a:cs typeface="Arial" panose="020B0604020202020204" pitchFamily="34" charset="0"/>
              </a:rPr>
              <a:t>It was approved by the Higher Education Council (YÖK) within the Institute of Health Sciences of our university and opened to student intake in the 2024-2025 academic year.</a:t>
            </a:r>
          </a:p>
          <a:p>
            <a:r>
              <a:rPr lang="en-US" dirty="0">
                <a:latin typeface="+mj-lt"/>
                <a:ea typeface="Calibri" panose="020F0502020204030204" pitchFamily="34" charset="0"/>
                <a:cs typeface="Arial" panose="020B0604020202020204" pitchFamily="34" charset="0"/>
              </a:rPr>
              <a:t>The program, which received its first students in the spring semester of the 2024-2025 academic year, currently has </a:t>
            </a:r>
            <a:r>
              <a:rPr lang="tr-TR" dirty="0" err="1">
                <a:latin typeface="+mj-lt"/>
                <a:ea typeface="Calibri" panose="020F0502020204030204" pitchFamily="34" charset="0"/>
                <a:cs typeface="Arial" panose="020B0604020202020204" pitchFamily="34" charset="0"/>
              </a:rPr>
              <a:t>eight</a:t>
            </a:r>
            <a:r>
              <a:rPr lang="en-US" dirty="0">
                <a:latin typeface="+mj-lt"/>
                <a:ea typeface="Calibri" panose="020F0502020204030204" pitchFamily="34" charset="0"/>
                <a:cs typeface="Arial" panose="020B0604020202020204" pitchFamily="34" charset="0"/>
              </a:rPr>
              <a:t> students.</a:t>
            </a:r>
          </a:p>
          <a:p>
            <a:r>
              <a:rPr lang="en-US" dirty="0">
                <a:latin typeface="+mj-lt"/>
                <a:ea typeface="Calibri" panose="020F0502020204030204" pitchFamily="34" charset="0"/>
                <a:cs typeface="Arial" panose="020B0604020202020204" pitchFamily="34" charset="0"/>
              </a:rPr>
              <a:t>The program is offered 2 times a year.</a:t>
            </a:r>
          </a:p>
          <a:p>
            <a:r>
              <a:rPr lang="en-US" dirty="0">
                <a:latin typeface="+mj-lt"/>
                <a:ea typeface="Calibri" panose="020F0502020204030204" pitchFamily="34" charset="0"/>
                <a:cs typeface="Arial" panose="020B0604020202020204" pitchFamily="34" charset="0"/>
              </a:rPr>
              <a:t>The first 2 semesters are courses</a:t>
            </a:r>
            <a:r>
              <a:rPr lang="tr-TR" dirty="0">
                <a:latin typeface="+mj-lt"/>
                <a:ea typeface="Calibri" panose="020F0502020204030204" pitchFamily="34" charset="0"/>
                <a:cs typeface="Arial" panose="020B0604020202020204" pitchFamily="34" charset="0"/>
              </a:rPr>
              <a:t>,</a:t>
            </a:r>
            <a:r>
              <a:rPr lang="en-US" dirty="0">
                <a:latin typeface="+mj-lt"/>
                <a:ea typeface="Calibri" panose="020F0502020204030204" pitchFamily="34" charset="0"/>
                <a:cs typeface="Arial" panose="020B0604020202020204" pitchFamily="34" charset="0"/>
              </a:rPr>
              <a:t> and the </a:t>
            </a:r>
            <a:r>
              <a:rPr lang="tr-TR" dirty="0" err="1">
                <a:latin typeface="+mj-lt"/>
                <a:ea typeface="Calibri" panose="020F0502020204030204" pitchFamily="34" charset="0"/>
                <a:cs typeface="Arial" panose="020B0604020202020204" pitchFamily="34" charset="0"/>
              </a:rPr>
              <a:t>following</a:t>
            </a:r>
            <a:r>
              <a:rPr lang="en-US" dirty="0">
                <a:latin typeface="+mj-lt"/>
                <a:ea typeface="Calibri" panose="020F0502020204030204" pitchFamily="34" charset="0"/>
                <a:cs typeface="Arial" panose="020B0604020202020204" pitchFamily="34" charset="0"/>
              </a:rPr>
              <a:t> 2 semesters are thesis, totaling 4 semesters.</a:t>
            </a:r>
          </a:p>
          <a:p>
            <a:r>
              <a:rPr lang="en-US" dirty="0">
                <a:latin typeface="+mj-lt"/>
                <a:ea typeface="Calibri" panose="020F0502020204030204" pitchFamily="34" charset="0"/>
                <a:cs typeface="Arial" panose="020B0604020202020204" pitchFamily="34" charset="0"/>
              </a:rPr>
              <a:t>The program language is Turkish.</a:t>
            </a:r>
          </a:p>
          <a:p>
            <a:endParaRPr lang="tr-TR" dirty="0">
              <a:latin typeface="+mj-lt"/>
              <a:cs typeface="Arial" panose="020B0604020202020204" pitchFamily="34" charset="0"/>
            </a:endParaRPr>
          </a:p>
          <a:p>
            <a:endParaRPr lang="tr-TR" dirty="0">
              <a:latin typeface="+mj-lt"/>
            </a:endParaRPr>
          </a:p>
        </p:txBody>
      </p:sp>
      <p:pic>
        <p:nvPicPr>
          <p:cNvPr id="4" name="Resim 3">
            <a:extLst>
              <a:ext uri="{FF2B5EF4-FFF2-40B4-BE49-F238E27FC236}">
                <a16:creationId xmlns:a16="http://schemas.microsoft.com/office/drawing/2014/main" id="{03F1F198-FAFA-49A9-B727-527665DAA9A5}"/>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52048BC7-5FA6-4958-AE80-7D102C07CA34}"/>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273147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4E03AE-864A-4600-8908-EC4D14F9D5F6}"/>
              </a:ext>
            </a:extLst>
          </p:cNvPr>
          <p:cNvSpPr>
            <a:spLocks noGrp="1"/>
          </p:cNvSpPr>
          <p:nvPr>
            <p:ph type="title"/>
          </p:nvPr>
        </p:nvSpPr>
        <p:spPr/>
        <p:txBody>
          <a:bodyPr/>
          <a:lstStyle/>
          <a:p>
            <a:r>
              <a:rPr lang="tr-TR" b="1" dirty="0">
                <a:solidFill>
                  <a:srgbClr val="FF0000"/>
                </a:solidFill>
                <a:latin typeface="+mn-lt"/>
              </a:rPr>
              <a:t>Application </a:t>
            </a:r>
            <a:r>
              <a:rPr lang="tr-TR" b="1" dirty="0" err="1">
                <a:solidFill>
                  <a:srgbClr val="FF0000"/>
                </a:solidFill>
                <a:latin typeface="+mn-lt"/>
              </a:rPr>
              <a:t>Requirements</a:t>
            </a:r>
            <a:endParaRPr lang="tr-TR" b="1" dirty="0">
              <a:solidFill>
                <a:srgbClr val="FF0000"/>
              </a:solidFill>
              <a:latin typeface="+mn-lt"/>
            </a:endParaRPr>
          </a:p>
        </p:txBody>
      </p:sp>
      <p:sp>
        <p:nvSpPr>
          <p:cNvPr id="3" name="İçerik Yer Tutucusu 2">
            <a:extLst>
              <a:ext uri="{FF2B5EF4-FFF2-40B4-BE49-F238E27FC236}">
                <a16:creationId xmlns:a16="http://schemas.microsoft.com/office/drawing/2014/main" id="{A95B458B-0D71-4420-A0EE-2687227CACE2}"/>
              </a:ext>
            </a:extLst>
          </p:cNvPr>
          <p:cNvSpPr>
            <a:spLocks noGrp="1"/>
          </p:cNvSpPr>
          <p:nvPr>
            <p:ph idx="1"/>
          </p:nvPr>
        </p:nvSpPr>
        <p:spPr/>
        <p:txBody>
          <a:bodyPr/>
          <a:lstStyle/>
          <a:p>
            <a:pPr algn="just"/>
            <a:r>
              <a:rPr lang="en-US" dirty="0"/>
              <a:t>Students who have graduated from the Faculty of Veterinary Medicine must have an undergraduate diploma showing that they have graduated from the Faculty of Veterinary Medicine</a:t>
            </a:r>
            <a:r>
              <a:rPr lang="tr-TR" dirty="0"/>
              <a:t>,</a:t>
            </a:r>
            <a:r>
              <a:rPr lang="en-US" dirty="0"/>
              <a:t> or Turkish students who have graduated from the Veterinary Medicine undergraduate program in foreign countries must have an equivalency certificate from the Council of Higher Education.</a:t>
            </a:r>
          </a:p>
          <a:p>
            <a:pPr algn="just"/>
            <a:r>
              <a:rPr lang="en-US" dirty="0"/>
              <a:t>Students must have at least 55 points in </a:t>
            </a:r>
            <a:r>
              <a:rPr lang="tr-TR" dirty="0" err="1"/>
              <a:t>the</a:t>
            </a:r>
            <a:r>
              <a:rPr lang="tr-TR" dirty="0"/>
              <a:t> </a:t>
            </a:r>
            <a:r>
              <a:rPr lang="en-US" dirty="0"/>
              <a:t>ALES numerical field within the last 5 years.</a:t>
            </a:r>
          </a:p>
        </p:txBody>
      </p:sp>
      <p:pic>
        <p:nvPicPr>
          <p:cNvPr id="4" name="Resim 3">
            <a:extLst>
              <a:ext uri="{FF2B5EF4-FFF2-40B4-BE49-F238E27FC236}">
                <a16:creationId xmlns:a16="http://schemas.microsoft.com/office/drawing/2014/main" id="{DB3B5AC1-2A48-4B86-AE24-1798709B2559}"/>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34171E17-3802-4EA9-8840-504C931F9990}"/>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77743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508FBC-5233-4CCC-97BE-7B0A8C5BA026}"/>
              </a:ext>
            </a:extLst>
          </p:cNvPr>
          <p:cNvSpPr>
            <a:spLocks noGrp="1"/>
          </p:cNvSpPr>
          <p:nvPr>
            <p:ph type="title"/>
          </p:nvPr>
        </p:nvSpPr>
        <p:spPr/>
        <p:txBody>
          <a:bodyPr>
            <a:normAutofit fontScale="90000"/>
          </a:bodyPr>
          <a:lstStyle/>
          <a:p>
            <a:r>
              <a:rPr lang="tr-TR" b="1" dirty="0" err="1">
                <a:solidFill>
                  <a:srgbClr val="FF0000"/>
                </a:solidFill>
                <a:latin typeface="+mn-lt"/>
              </a:rPr>
              <a:t>Admission</a:t>
            </a:r>
            <a:r>
              <a:rPr lang="tr-TR" b="1" dirty="0">
                <a:solidFill>
                  <a:srgbClr val="FF0000"/>
                </a:solidFill>
                <a:latin typeface="+mn-lt"/>
              </a:rPr>
              <a:t> </a:t>
            </a:r>
            <a:r>
              <a:rPr lang="tr-TR" b="1" dirty="0" err="1">
                <a:solidFill>
                  <a:srgbClr val="FF0000"/>
                </a:solidFill>
                <a:latin typeface="+mn-lt"/>
              </a:rPr>
              <a:t>and</a:t>
            </a:r>
            <a:r>
              <a:rPr lang="tr-TR" b="1" dirty="0">
                <a:solidFill>
                  <a:srgbClr val="FF0000"/>
                </a:solidFill>
                <a:latin typeface="+mn-lt"/>
              </a:rPr>
              <a:t> </a:t>
            </a:r>
            <a:r>
              <a:rPr lang="tr-TR" b="1" dirty="0" err="1">
                <a:solidFill>
                  <a:srgbClr val="FF0000"/>
                </a:solidFill>
                <a:latin typeface="+mn-lt"/>
              </a:rPr>
              <a:t>Registration</a:t>
            </a:r>
            <a:r>
              <a:rPr lang="tr-TR" b="1" dirty="0">
                <a:solidFill>
                  <a:srgbClr val="FF0000"/>
                </a:solidFill>
                <a:latin typeface="+mn-lt"/>
              </a:rPr>
              <a:t> </a:t>
            </a:r>
            <a:br>
              <a:rPr lang="tr-TR" b="1" dirty="0">
                <a:solidFill>
                  <a:srgbClr val="FF0000"/>
                </a:solidFill>
                <a:latin typeface="+mn-lt"/>
              </a:rPr>
            </a:br>
            <a:r>
              <a:rPr lang="tr-TR" b="1" dirty="0" err="1">
                <a:solidFill>
                  <a:srgbClr val="FF0000"/>
                </a:solidFill>
                <a:latin typeface="+mn-lt"/>
              </a:rPr>
              <a:t>Requirements</a:t>
            </a:r>
            <a:endParaRPr lang="tr-TR" b="1" dirty="0">
              <a:solidFill>
                <a:srgbClr val="FF0000"/>
              </a:solidFill>
              <a:latin typeface="+mn-lt"/>
            </a:endParaRPr>
          </a:p>
        </p:txBody>
      </p:sp>
      <p:sp>
        <p:nvSpPr>
          <p:cNvPr id="3" name="İçerik Yer Tutucusu 2">
            <a:extLst>
              <a:ext uri="{FF2B5EF4-FFF2-40B4-BE49-F238E27FC236}">
                <a16:creationId xmlns:a16="http://schemas.microsoft.com/office/drawing/2014/main" id="{2A28654B-1255-4706-9026-A3927806D953}"/>
              </a:ext>
            </a:extLst>
          </p:cNvPr>
          <p:cNvSpPr>
            <a:spLocks noGrp="1"/>
          </p:cNvSpPr>
          <p:nvPr>
            <p:ph idx="1"/>
          </p:nvPr>
        </p:nvSpPr>
        <p:spPr/>
        <p:txBody>
          <a:bodyPr>
            <a:normAutofit fontScale="92500" lnSpcReduction="10000"/>
          </a:bodyPr>
          <a:lstStyle/>
          <a:p>
            <a:pPr algn="just"/>
            <a:r>
              <a:rPr lang="en-US" dirty="0"/>
              <a:t>Candidates are evaluated out of 100 points in the science exam to be held by the relevant department. In addition, an oral evaluation is made by taking into account the composition</a:t>
            </a:r>
            <a:r>
              <a:rPr lang="tr-TR" dirty="0"/>
              <a:t>,</a:t>
            </a:r>
            <a:r>
              <a:rPr lang="en-US" dirty="0"/>
              <a:t> stating why he / she wants to do a master’s degree and his / her goals.</a:t>
            </a:r>
          </a:p>
          <a:p>
            <a:pPr algn="just"/>
            <a:r>
              <a:rPr lang="en-US" dirty="0"/>
              <a:t>ALES score, undergraduate grade point average</a:t>
            </a:r>
            <a:r>
              <a:rPr lang="tr-TR" dirty="0"/>
              <a:t>,</a:t>
            </a:r>
            <a:r>
              <a:rPr lang="en-US" dirty="0"/>
              <a:t> and written exam results are evaluated in the admission of students to graduate programs. The evaluation is finalized with the recommendation of the academic board of the department and the decision of the board of directors of the institute, taking into account 50% of the ALES score, 25% of the undergraduate grade point average and 25% of the written exam result.</a:t>
            </a:r>
          </a:p>
        </p:txBody>
      </p:sp>
      <p:pic>
        <p:nvPicPr>
          <p:cNvPr id="4" name="Resim 3">
            <a:extLst>
              <a:ext uri="{FF2B5EF4-FFF2-40B4-BE49-F238E27FC236}">
                <a16:creationId xmlns:a16="http://schemas.microsoft.com/office/drawing/2014/main" id="{0F7073AC-C352-40F6-82E8-3536CD27F168}"/>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93E46E6A-A8F9-4840-B817-2792D3DB0032}"/>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362055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9A886-C2F4-4A67-92B0-7BDCEEC2C0D1}"/>
              </a:ext>
            </a:extLst>
          </p:cNvPr>
          <p:cNvSpPr>
            <a:spLocks noGrp="1"/>
          </p:cNvSpPr>
          <p:nvPr>
            <p:ph type="title"/>
          </p:nvPr>
        </p:nvSpPr>
        <p:spPr/>
        <p:txBody>
          <a:bodyPr>
            <a:normAutofit fontScale="90000"/>
          </a:bodyPr>
          <a:lstStyle/>
          <a:p>
            <a:r>
              <a:rPr lang="tr-TR" b="1" dirty="0" err="1">
                <a:solidFill>
                  <a:srgbClr val="FF0000"/>
                </a:solidFill>
                <a:latin typeface="+mn-lt"/>
              </a:rPr>
              <a:t>Qualification</a:t>
            </a:r>
            <a:r>
              <a:rPr lang="tr-TR" b="1" dirty="0">
                <a:solidFill>
                  <a:srgbClr val="FF0000"/>
                </a:solidFill>
                <a:latin typeface="+mn-lt"/>
              </a:rPr>
              <a:t> </a:t>
            </a:r>
            <a:r>
              <a:rPr lang="tr-TR" b="1" dirty="0" err="1">
                <a:solidFill>
                  <a:srgbClr val="FF0000"/>
                </a:solidFill>
                <a:latin typeface="+mn-lt"/>
              </a:rPr>
              <a:t>Requirements</a:t>
            </a:r>
            <a:r>
              <a:rPr lang="tr-TR" b="1" dirty="0">
                <a:solidFill>
                  <a:srgbClr val="FF0000"/>
                </a:solidFill>
                <a:latin typeface="+mn-lt"/>
              </a:rPr>
              <a:t> </a:t>
            </a:r>
            <a:r>
              <a:rPr lang="tr-TR" b="1" dirty="0" err="1">
                <a:solidFill>
                  <a:srgbClr val="FF0000"/>
                </a:solidFill>
                <a:latin typeface="+mn-lt"/>
              </a:rPr>
              <a:t>and</a:t>
            </a:r>
            <a:r>
              <a:rPr lang="tr-TR" b="1" dirty="0">
                <a:solidFill>
                  <a:srgbClr val="FF0000"/>
                </a:solidFill>
                <a:latin typeface="+mn-lt"/>
              </a:rPr>
              <a:t> </a:t>
            </a:r>
            <a:br>
              <a:rPr lang="tr-TR" b="1" dirty="0">
                <a:solidFill>
                  <a:srgbClr val="FF0000"/>
                </a:solidFill>
                <a:latin typeface="+mn-lt"/>
              </a:rPr>
            </a:br>
            <a:r>
              <a:rPr lang="tr-TR" b="1" dirty="0">
                <a:solidFill>
                  <a:srgbClr val="FF0000"/>
                </a:solidFill>
                <a:latin typeface="+mn-lt"/>
              </a:rPr>
              <a:t>Rules</a:t>
            </a:r>
          </a:p>
        </p:txBody>
      </p:sp>
      <p:sp>
        <p:nvSpPr>
          <p:cNvPr id="3" name="İçerik Yer Tutucusu 2">
            <a:extLst>
              <a:ext uri="{FF2B5EF4-FFF2-40B4-BE49-F238E27FC236}">
                <a16:creationId xmlns:a16="http://schemas.microsoft.com/office/drawing/2014/main" id="{C8172224-F266-42F2-9ECF-18A23FE44DA4}"/>
              </a:ext>
            </a:extLst>
          </p:cNvPr>
          <p:cNvSpPr>
            <a:spLocks noGrp="1"/>
          </p:cNvSpPr>
          <p:nvPr>
            <p:ph idx="1"/>
          </p:nvPr>
        </p:nvSpPr>
        <p:spPr/>
        <p:txBody>
          <a:bodyPr/>
          <a:lstStyle/>
          <a:p>
            <a:r>
              <a:rPr lang="en-US" dirty="0"/>
              <a:t>Students must complete 120 ECTS credits to graduate.</a:t>
            </a:r>
          </a:p>
          <a:p>
            <a:r>
              <a:rPr lang="en-US" dirty="0"/>
              <a:t>They must successfully complete 60 ECTS credits and make one seminar presentation. In order to be successful in each course, the minimum grade point average must be 2.50 / 4.00 or 80 / 100.</a:t>
            </a:r>
          </a:p>
          <a:p>
            <a:r>
              <a:rPr lang="en-US" dirty="0"/>
              <a:t>In addition, the thesis project must be completed and presented in front of the jury and </a:t>
            </a:r>
            <a:r>
              <a:rPr lang="tr-TR" dirty="0" err="1"/>
              <a:t>the</a:t>
            </a:r>
            <a:r>
              <a:rPr lang="tr-TR" dirty="0"/>
              <a:t> </a:t>
            </a:r>
            <a:r>
              <a:rPr lang="tr-TR" dirty="0" err="1"/>
              <a:t>jury</a:t>
            </a:r>
            <a:r>
              <a:rPr lang="tr-TR" dirty="0"/>
              <a:t> </a:t>
            </a:r>
            <a:r>
              <a:rPr lang="tr-TR" dirty="0" err="1"/>
              <a:t>must</a:t>
            </a:r>
            <a:r>
              <a:rPr lang="tr-TR" dirty="0"/>
              <a:t> </a:t>
            </a:r>
            <a:r>
              <a:rPr lang="tr-TR" dirty="0" err="1"/>
              <a:t>accept</a:t>
            </a:r>
            <a:r>
              <a:rPr lang="tr-TR" dirty="0"/>
              <a:t> </a:t>
            </a:r>
            <a:r>
              <a:rPr lang="tr-TR" dirty="0" err="1"/>
              <a:t>the</a:t>
            </a:r>
            <a:r>
              <a:rPr lang="tr-TR" dirty="0"/>
              <a:t> </a:t>
            </a:r>
            <a:r>
              <a:rPr lang="tr-TR" dirty="0" err="1"/>
              <a:t>thesis</a:t>
            </a:r>
            <a:r>
              <a:rPr lang="en-US" dirty="0"/>
              <a:t>.</a:t>
            </a:r>
          </a:p>
        </p:txBody>
      </p:sp>
      <p:pic>
        <p:nvPicPr>
          <p:cNvPr id="4" name="Resim 3">
            <a:extLst>
              <a:ext uri="{FF2B5EF4-FFF2-40B4-BE49-F238E27FC236}">
                <a16:creationId xmlns:a16="http://schemas.microsoft.com/office/drawing/2014/main" id="{3B9D0AF9-1287-4B80-93C7-D46B02F28231}"/>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E0374161-2D35-4F46-BF0C-C0CD1577F6F4}"/>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376290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2FA2B4-B15C-42D7-A16C-6BF018FD445B}"/>
              </a:ext>
            </a:extLst>
          </p:cNvPr>
          <p:cNvSpPr>
            <a:spLocks noGrp="1"/>
          </p:cNvSpPr>
          <p:nvPr>
            <p:ph type="title"/>
          </p:nvPr>
        </p:nvSpPr>
        <p:spPr/>
        <p:txBody>
          <a:bodyPr/>
          <a:lstStyle/>
          <a:p>
            <a:r>
              <a:rPr lang="tr-TR" b="1" dirty="0">
                <a:solidFill>
                  <a:srgbClr val="FF0000"/>
                </a:solidFill>
                <a:latin typeface="+mn-lt"/>
                <a:cs typeface="Arial" panose="020B0604020202020204" pitchFamily="34" charset="0"/>
              </a:rPr>
              <a:t>Program </a:t>
            </a:r>
            <a:r>
              <a:rPr lang="tr-TR" b="1" dirty="0" err="1">
                <a:solidFill>
                  <a:srgbClr val="FF0000"/>
                </a:solidFill>
                <a:latin typeface="+mn-lt"/>
                <a:cs typeface="Arial" panose="020B0604020202020204" pitchFamily="34" charset="0"/>
              </a:rPr>
              <a:t>Objective</a:t>
            </a:r>
            <a:endParaRPr lang="tr-TR" b="1" dirty="0">
              <a:solidFill>
                <a:srgbClr val="FF0000"/>
              </a:solidFill>
              <a:latin typeface="+mn-lt"/>
              <a:cs typeface="Arial" panose="020B0604020202020204" pitchFamily="34" charset="0"/>
            </a:endParaRPr>
          </a:p>
        </p:txBody>
      </p:sp>
      <p:sp>
        <p:nvSpPr>
          <p:cNvPr id="3" name="İçerik Yer Tutucusu 2">
            <a:extLst>
              <a:ext uri="{FF2B5EF4-FFF2-40B4-BE49-F238E27FC236}">
                <a16:creationId xmlns:a16="http://schemas.microsoft.com/office/drawing/2014/main" id="{1D35D361-57E2-46F0-8A62-6CC90BE34801}"/>
              </a:ext>
            </a:extLst>
          </p:cNvPr>
          <p:cNvSpPr>
            <a:spLocks noGrp="1"/>
          </p:cNvSpPr>
          <p:nvPr>
            <p:ph idx="1"/>
          </p:nvPr>
        </p:nvSpPr>
        <p:spPr>
          <a:xfrm>
            <a:off x="1295401" y="2556932"/>
            <a:ext cx="9601196" cy="2430704"/>
          </a:xfrm>
        </p:spPr>
        <p:txBody>
          <a:bodyPr>
            <a:normAutofit/>
          </a:bodyPr>
          <a:lstStyle/>
          <a:p>
            <a:pPr algn="just"/>
            <a:r>
              <a:rPr lang="en-US" dirty="0">
                <a:ea typeface="Calibri" panose="020F0502020204030204" pitchFamily="34" charset="0"/>
                <a:cs typeface="Arial" panose="020B0604020202020204" pitchFamily="34" charset="0"/>
              </a:rPr>
              <a:t>Within the scope of the program, it is aimed to train science experts with basic surgical infrastructure such as anesthesia and radiology, as well as the prophylaxis and treatment of surgical diseases caused by traumatic, nutritional, metabolic and foot diseases in farm animals, as well as the gains for both diagnosis and surgical treatment in pet animals.</a:t>
            </a:r>
          </a:p>
        </p:txBody>
      </p:sp>
      <p:pic>
        <p:nvPicPr>
          <p:cNvPr id="4" name="Resim 3">
            <a:extLst>
              <a:ext uri="{FF2B5EF4-FFF2-40B4-BE49-F238E27FC236}">
                <a16:creationId xmlns:a16="http://schemas.microsoft.com/office/drawing/2014/main" id="{F359D1EC-22B1-405D-8365-A25EB7171480}"/>
              </a:ext>
            </a:extLst>
          </p:cNvPr>
          <p:cNvPicPr>
            <a:picLocks noChangeAspect="1"/>
          </p:cNvPicPr>
          <p:nvPr/>
        </p:nvPicPr>
        <p:blipFill>
          <a:blip r:embed="rId3"/>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122CE0F9-D15B-4C46-A0E5-37F654CDEDFF}"/>
              </a:ext>
            </a:extLst>
          </p:cNvPr>
          <p:cNvPicPr>
            <a:picLocks noChangeAspect="1"/>
          </p:cNvPicPr>
          <p:nvPr/>
        </p:nvPicPr>
        <p:blipFill>
          <a:blip r:embed="rId4"/>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365996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5F3570-FC84-477E-A0AE-7E2E0A948F0F}"/>
              </a:ext>
            </a:extLst>
          </p:cNvPr>
          <p:cNvSpPr>
            <a:spLocks noGrp="1"/>
          </p:cNvSpPr>
          <p:nvPr>
            <p:ph type="title"/>
          </p:nvPr>
        </p:nvSpPr>
        <p:spPr/>
        <p:txBody>
          <a:bodyPr/>
          <a:lstStyle/>
          <a:p>
            <a:r>
              <a:rPr lang="tr-TR" b="1" dirty="0">
                <a:solidFill>
                  <a:srgbClr val="FF0000"/>
                </a:solidFill>
                <a:latin typeface="+mn-lt"/>
              </a:rPr>
              <a:t>Program Outcomes-1</a:t>
            </a:r>
          </a:p>
        </p:txBody>
      </p:sp>
      <p:sp>
        <p:nvSpPr>
          <p:cNvPr id="3" name="İçerik Yer Tutucusu 2">
            <a:extLst>
              <a:ext uri="{FF2B5EF4-FFF2-40B4-BE49-F238E27FC236}">
                <a16:creationId xmlns:a16="http://schemas.microsoft.com/office/drawing/2014/main" id="{C797A601-4259-4AAA-AA9C-9817A20FF3EB}"/>
              </a:ext>
            </a:extLst>
          </p:cNvPr>
          <p:cNvSpPr>
            <a:spLocks noGrp="1"/>
          </p:cNvSpPr>
          <p:nvPr>
            <p:ph idx="1"/>
          </p:nvPr>
        </p:nvSpPr>
        <p:spPr>
          <a:xfrm>
            <a:off x="1295402" y="2239167"/>
            <a:ext cx="9601196" cy="3843867"/>
          </a:xfrm>
          <a:solidFill>
            <a:schemeClr val="bg1"/>
          </a:solidFill>
        </p:spPr>
        <p:txBody>
          <a:bodyPr>
            <a:noAutofit/>
          </a:bodyPr>
          <a:lstStyle/>
          <a:p>
            <a:pPr marL="457200" indent="-457200" algn="just">
              <a:spcBef>
                <a:spcPts val="400"/>
              </a:spcBef>
              <a:spcAft>
                <a:spcPts val="400"/>
              </a:spcAft>
              <a:buClr>
                <a:srgbClr val="FF0000"/>
              </a:buClr>
              <a:buSzPct val="100000"/>
              <a:buFont typeface="+mj-lt"/>
              <a:buAutoNum type="arabicPeriod"/>
            </a:pPr>
            <a:r>
              <a:rPr lang="en-US" sz="2000" dirty="0"/>
              <a:t>Based on undergraduate level qualifications, has knowledge developed at the level of expertise related to veterinary surgery.</a:t>
            </a:r>
          </a:p>
          <a:p>
            <a:pPr marL="457200" indent="-457200" algn="just">
              <a:spcBef>
                <a:spcPts val="400"/>
              </a:spcBef>
              <a:spcAft>
                <a:spcPts val="400"/>
              </a:spcAft>
              <a:buClr>
                <a:srgbClr val="FF0000"/>
              </a:buClr>
              <a:buSzPct val="100000"/>
              <a:buFont typeface="+mj-lt"/>
              <a:buAutoNum type="arabicPeriod"/>
            </a:pPr>
            <a:r>
              <a:rPr lang="en-US" sz="2000" dirty="0"/>
              <a:t>Uses the theoretical and practical knowledge at the level of expertise in the field of veterinary surgery.</a:t>
            </a:r>
          </a:p>
          <a:p>
            <a:pPr marL="457200" indent="-457200" algn="just">
              <a:spcBef>
                <a:spcPts val="400"/>
              </a:spcBef>
              <a:spcAft>
                <a:spcPts val="400"/>
              </a:spcAft>
              <a:buClr>
                <a:srgbClr val="FF0000"/>
              </a:buClr>
              <a:buSzPct val="100000"/>
              <a:buFont typeface="+mj-lt"/>
              <a:buAutoNum type="arabicPeriod"/>
            </a:pPr>
            <a:r>
              <a:rPr lang="en-US" sz="2000" dirty="0"/>
              <a:t>Creates solutions to problems requiring expertise by using the knowledge gained in the field.</a:t>
            </a:r>
          </a:p>
          <a:p>
            <a:pPr marL="457200" indent="-457200" algn="just">
              <a:spcBef>
                <a:spcPts val="400"/>
              </a:spcBef>
              <a:spcAft>
                <a:spcPts val="400"/>
              </a:spcAft>
              <a:buClr>
                <a:srgbClr val="FF0000"/>
              </a:buClr>
              <a:buSzPct val="100000"/>
              <a:buFont typeface="+mj-lt"/>
              <a:buAutoNum type="arabicPeriod"/>
            </a:pPr>
            <a:r>
              <a:rPr lang="en-US" sz="2000" dirty="0"/>
              <a:t>To be aware of the authority and responsibilities provided by the master's program</a:t>
            </a:r>
            <a:r>
              <a:rPr lang="tr-TR" sz="2000" dirty="0"/>
              <a:t>,</a:t>
            </a:r>
            <a:r>
              <a:rPr lang="en-US" sz="2000" dirty="0"/>
              <a:t> </a:t>
            </a:r>
            <a:r>
              <a:rPr lang="tr-TR" sz="2000" dirty="0"/>
              <a:t>he/</a:t>
            </a:r>
            <a:r>
              <a:rPr lang="tr-TR" sz="2000" dirty="0" err="1"/>
              <a:t>she</a:t>
            </a:r>
            <a:r>
              <a:rPr lang="en-US" sz="2000" dirty="0"/>
              <a:t> has completed his/her education</a:t>
            </a:r>
            <a:r>
              <a:rPr lang="tr-TR" sz="2000" dirty="0"/>
              <a:t>,</a:t>
            </a:r>
            <a:r>
              <a:rPr lang="en-US" sz="2000" dirty="0"/>
              <a:t> and to be aware of performing the profession.</a:t>
            </a:r>
          </a:p>
          <a:p>
            <a:pPr marL="457200" indent="-457200" algn="just">
              <a:spcBef>
                <a:spcPts val="400"/>
              </a:spcBef>
              <a:spcAft>
                <a:spcPts val="400"/>
              </a:spcAft>
              <a:buClr>
                <a:srgbClr val="FF0000"/>
              </a:buClr>
              <a:buSzPct val="100000"/>
              <a:buFont typeface="+mj-lt"/>
              <a:buAutoNum type="arabicPeriod"/>
            </a:pPr>
            <a:r>
              <a:rPr lang="en-US" sz="2000" dirty="0"/>
              <a:t>Contributes to the solution as a team member by establishing a relationship with other specialists in problems outside his/her field of expertise.</a:t>
            </a:r>
          </a:p>
          <a:p>
            <a:pPr marL="457200" indent="-457200" algn="just">
              <a:spcBef>
                <a:spcPts val="400"/>
              </a:spcBef>
              <a:spcAft>
                <a:spcPts val="400"/>
              </a:spcAft>
              <a:buClr>
                <a:srgbClr val="FF0000"/>
              </a:buClr>
              <a:buSzPct val="100000"/>
              <a:buFont typeface="+mj-lt"/>
              <a:buAutoNum type="arabicPeriod"/>
            </a:pPr>
            <a:r>
              <a:rPr lang="en-US" sz="2000" dirty="0"/>
              <a:t>Understands the methods of producing and utilizing scientific knowledge.</a:t>
            </a:r>
            <a:endParaRPr lang="tr-TR" sz="2000" dirty="0"/>
          </a:p>
        </p:txBody>
      </p:sp>
      <p:pic>
        <p:nvPicPr>
          <p:cNvPr id="4" name="Resim 3">
            <a:extLst>
              <a:ext uri="{FF2B5EF4-FFF2-40B4-BE49-F238E27FC236}">
                <a16:creationId xmlns:a16="http://schemas.microsoft.com/office/drawing/2014/main" id="{164129F8-EF04-4853-A0FF-D7BA570E0E7D}"/>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A7707FF1-F743-458F-AA0A-26FE4264B4A2}"/>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308622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BDD323-C422-4E33-850A-64830BADDE93}"/>
              </a:ext>
            </a:extLst>
          </p:cNvPr>
          <p:cNvSpPr>
            <a:spLocks noGrp="1"/>
          </p:cNvSpPr>
          <p:nvPr>
            <p:ph type="title"/>
          </p:nvPr>
        </p:nvSpPr>
        <p:spPr>
          <a:xfrm>
            <a:off x="1295401" y="672003"/>
            <a:ext cx="9601196" cy="940801"/>
          </a:xfrm>
        </p:spPr>
        <p:txBody>
          <a:bodyPr/>
          <a:lstStyle/>
          <a:p>
            <a:r>
              <a:rPr lang="tr-TR" b="1" dirty="0">
                <a:solidFill>
                  <a:srgbClr val="FF0000"/>
                </a:solidFill>
                <a:latin typeface="+mn-lt"/>
              </a:rPr>
              <a:t>Program Outcomes-2</a:t>
            </a:r>
            <a:endParaRPr lang="tr-TR" b="1" dirty="0">
              <a:solidFill>
                <a:srgbClr val="FF0000"/>
              </a:solidFill>
            </a:endParaRPr>
          </a:p>
        </p:txBody>
      </p:sp>
      <p:sp>
        <p:nvSpPr>
          <p:cNvPr id="3" name="İçerik Yer Tutucusu 2">
            <a:extLst>
              <a:ext uri="{FF2B5EF4-FFF2-40B4-BE49-F238E27FC236}">
                <a16:creationId xmlns:a16="http://schemas.microsoft.com/office/drawing/2014/main" id="{8DEBA3B2-C6A3-4569-9877-57D3E2CA0200}"/>
              </a:ext>
            </a:extLst>
          </p:cNvPr>
          <p:cNvSpPr>
            <a:spLocks noGrp="1"/>
          </p:cNvSpPr>
          <p:nvPr>
            <p:ph idx="1"/>
          </p:nvPr>
        </p:nvSpPr>
        <p:spPr>
          <a:xfrm>
            <a:off x="1031506" y="1734302"/>
            <a:ext cx="10335491" cy="4546425"/>
          </a:xfrm>
          <a:solidFill>
            <a:schemeClr val="bg1"/>
          </a:solidFill>
        </p:spPr>
        <p:txBody>
          <a:bodyPr>
            <a:noAutofit/>
          </a:bodyPr>
          <a:lstStyle/>
          <a:p>
            <a:pPr marL="457200" indent="-457200">
              <a:spcBef>
                <a:spcPts val="300"/>
              </a:spcBef>
              <a:spcAft>
                <a:spcPts val="300"/>
              </a:spcAft>
              <a:buClr>
                <a:srgbClr val="FF0000"/>
              </a:buClr>
              <a:buSzPct val="100000"/>
              <a:buFont typeface="+mj-lt"/>
              <a:buAutoNum type="arabicPeriod" startAt="7"/>
            </a:pPr>
            <a:r>
              <a:rPr lang="en-US" sz="1900" dirty="0"/>
              <a:t>Using the knowledge related to the field of master's degree, gives information and organizes activities related to the identification of the problem and solution proposals in the relevant committees on issues related to public and animal health.</a:t>
            </a:r>
          </a:p>
          <a:p>
            <a:pPr marL="457200" indent="-457200">
              <a:spcBef>
                <a:spcPts val="300"/>
              </a:spcBef>
              <a:spcAft>
                <a:spcPts val="300"/>
              </a:spcAft>
              <a:buClr>
                <a:srgbClr val="FF0000"/>
              </a:buClr>
              <a:buSzPct val="100000"/>
              <a:buFont typeface="+mj-lt"/>
              <a:buAutoNum type="arabicPeriod" startAt="7"/>
            </a:pPr>
            <a:r>
              <a:rPr lang="en-US" sz="1900" dirty="0"/>
              <a:t>Compiles all kinds of data (field observations, scientific information, etc.) related to the field and evaluates and interprets them for the purpose.</a:t>
            </a:r>
          </a:p>
          <a:p>
            <a:pPr marL="457200" indent="-457200">
              <a:spcBef>
                <a:spcPts val="300"/>
              </a:spcBef>
              <a:spcAft>
                <a:spcPts val="300"/>
              </a:spcAft>
              <a:buClr>
                <a:srgbClr val="FF0000"/>
              </a:buClr>
              <a:buSzPct val="100000"/>
              <a:buFont typeface="+mj-lt"/>
              <a:buAutoNum type="arabicPeriod" startAt="7"/>
            </a:pPr>
            <a:r>
              <a:rPr lang="en-US" sz="1900" dirty="0"/>
              <a:t>Develops and uses strategies on issues related to the field.</a:t>
            </a:r>
          </a:p>
          <a:p>
            <a:pPr marL="457200" indent="-457200">
              <a:spcBef>
                <a:spcPts val="300"/>
              </a:spcBef>
              <a:spcAft>
                <a:spcPts val="300"/>
              </a:spcAft>
              <a:buClr>
                <a:srgbClr val="FF0000"/>
              </a:buClr>
              <a:buSzPct val="100000"/>
              <a:buFont typeface="+mj-lt"/>
              <a:buAutoNum type="arabicPeriod" startAt="7"/>
            </a:pPr>
            <a:r>
              <a:rPr lang="en-US" sz="1900" dirty="0"/>
              <a:t>Applies the knowledge acquired at the level of expertise with the awareness of the needs of the country and the region</a:t>
            </a:r>
            <a:r>
              <a:rPr lang="tr-TR" sz="1900" dirty="0"/>
              <a:t>,</a:t>
            </a:r>
            <a:r>
              <a:rPr lang="en-US" sz="1900" dirty="0"/>
              <a:t> and has the competence to defend.</a:t>
            </a:r>
          </a:p>
          <a:p>
            <a:pPr marL="457200" indent="-457200">
              <a:spcBef>
                <a:spcPts val="300"/>
              </a:spcBef>
              <a:spcAft>
                <a:spcPts val="300"/>
              </a:spcAft>
              <a:buClr>
                <a:srgbClr val="FF0000"/>
              </a:buClr>
              <a:buSzPct val="100000"/>
              <a:buFont typeface="+mj-lt"/>
              <a:buAutoNum type="arabicPeriod" startAt="7"/>
            </a:pPr>
            <a:r>
              <a:rPr lang="en-US" sz="1900" dirty="0"/>
              <a:t>Defines the rules of environmental health and makes applications for protection.</a:t>
            </a:r>
          </a:p>
          <a:p>
            <a:pPr marL="457200" indent="-457200">
              <a:spcBef>
                <a:spcPts val="300"/>
              </a:spcBef>
              <a:spcAft>
                <a:spcPts val="300"/>
              </a:spcAft>
              <a:buClr>
                <a:srgbClr val="FF0000"/>
              </a:buClr>
              <a:buSzPct val="100000"/>
              <a:buFont typeface="+mj-lt"/>
              <a:buAutoNum type="arabicPeriod" startAt="7"/>
            </a:pPr>
            <a:r>
              <a:rPr lang="en-US" sz="1900" dirty="0"/>
              <a:t>Conceptualizes events and phenomena related to the field; examines scientific techniques and methods, interprets the results; constructs </a:t>
            </a:r>
            <a:r>
              <a:rPr lang="tr-TR" sz="1900" dirty="0"/>
              <a:t>an </a:t>
            </a:r>
            <a:r>
              <a:rPr lang="en-US" sz="1900" dirty="0"/>
              <a:t>analysis or method for problems; offers solutions </a:t>
            </a:r>
            <a:r>
              <a:rPr lang="tr-TR" sz="1900" dirty="0" err="1"/>
              <a:t>and</a:t>
            </a:r>
            <a:r>
              <a:rPr lang="tr-TR" sz="1900" dirty="0"/>
              <a:t>/</a:t>
            </a:r>
            <a:r>
              <a:rPr lang="tr-TR" sz="1900" dirty="0" err="1"/>
              <a:t>or</a:t>
            </a:r>
            <a:r>
              <a:rPr lang="en-US" sz="1900" dirty="0"/>
              <a:t> treatment alternatives according to the data obtained.</a:t>
            </a:r>
          </a:p>
          <a:p>
            <a:pPr marL="457200" indent="-457200">
              <a:spcBef>
                <a:spcPts val="300"/>
              </a:spcBef>
              <a:spcAft>
                <a:spcPts val="300"/>
              </a:spcAft>
              <a:buClr>
                <a:srgbClr val="FF0000"/>
              </a:buClr>
              <a:buSzPct val="100000"/>
              <a:buFont typeface="+mj-lt"/>
              <a:buAutoNum type="arabicPeriod" startAt="7"/>
            </a:pPr>
            <a:r>
              <a:rPr lang="en-US" sz="1900" dirty="0"/>
              <a:t>Follows all kinds of updated information (scientific information, legislation, etc.) related to the field and uses </a:t>
            </a:r>
            <a:r>
              <a:rPr lang="tr-TR" sz="1900" dirty="0"/>
              <a:t>it</a:t>
            </a:r>
            <a:r>
              <a:rPr lang="en-US" sz="1900" dirty="0"/>
              <a:t> when necessary.</a:t>
            </a:r>
          </a:p>
          <a:p>
            <a:pPr marL="457200" indent="-457200">
              <a:spcBef>
                <a:spcPts val="300"/>
              </a:spcBef>
              <a:spcAft>
                <a:spcPts val="300"/>
              </a:spcAft>
              <a:buFont typeface="+mj-lt"/>
              <a:buAutoNum type="arabicPeriod" startAt="7"/>
            </a:pPr>
            <a:endParaRPr lang="tr-TR" sz="1900" dirty="0"/>
          </a:p>
        </p:txBody>
      </p:sp>
      <p:pic>
        <p:nvPicPr>
          <p:cNvPr id="4" name="Resim 3">
            <a:extLst>
              <a:ext uri="{FF2B5EF4-FFF2-40B4-BE49-F238E27FC236}">
                <a16:creationId xmlns:a16="http://schemas.microsoft.com/office/drawing/2014/main" id="{E95301EA-E3AF-4BC0-B8D6-231D960BF53E}"/>
              </a:ext>
            </a:extLst>
          </p:cNvPr>
          <p:cNvPicPr>
            <a:picLocks noChangeAspect="1"/>
          </p:cNvPicPr>
          <p:nvPr/>
        </p:nvPicPr>
        <p:blipFill>
          <a:blip r:embed="rId2"/>
          <a:stretch>
            <a:fillRect/>
          </a:stretch>
        </p:blipFill>
        <p:spPr>
          <a:xfrm>
            <a:off x="737751" y="679355"/>
            <a:ext cx="1115299" cy="1118658"/>
          </a:xfrm>
          <a:prstGeom prst="rect">
            <a:avLst/>
          </a:prstGeom>
        </p:spPr>
      </p:pic>
      <p:pic>
        <p:nvPicPr>
          <p:cNvPr id="5" name="Resim 4">
            <a:extLst>
              <a:ext uri="{FF2B5EF4-FFF2-40B4-BE49-F238E27FC236}">
                <a16:creationId xmlns:a16="http://schemas.microsoft.com/office/drawing/2014/main" id="{94F2FB70-43C2-4A28-A28A-C5690009CFCE}"/>
              </a:ext>
            </a:extLst>
          </p:cNvPr>
          <p:cNvPicPr>
            <a:picLocks noChangeAspect="1"/>
          </p:cNvPicPr>
          <p:nvPr/>
        </p:nvPicPr>
        <p:blipFill>
          <a:blip r:embed="rId3"/>
          <a:stretch>
            <a:fillRect/>
          </a:stretch>
        </p:blipFill>
        <p:spPr>
          <a:xfrm>
            <a:off x="10426196" y="679355"/>
            <a:ext cx="940801" cy="940801"/>
          </a:xfrm>
          <a:prstGeom prst="rect">
            <a:avLst/>
          </a:prstGeom>
        </p:spPr>
      </p:pic>
    </p:spTree>
    <p:extLst>
      <p:ext uri="{BB962C8B-B14F-4D97-AF65-F5344CB8AC3E}">
        <p14:creationId xmlns:p14="http://schemas.microsoft.com/office/powerpoint/2010/main" val="136465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30CB24-F989-4985-8252-4995387D3D74}"/>
              </a:ext>
            </a:extLst>
          </p:cNvPr>
          <p:cNvSpPr>
            <a:spLocks noGrp="1"/>
          </p:cNvSpPr>
          <p:nvPr>
            <p:ph type="title"/>
          </p:nvPr>
        </p:nvSpPr>
        <p:spPr>
          <a:xfrm>
            <a:off x="1971937" y="632209"/>
            <a:ext cx="8137237" cy="1792095"/>
          </a:xfrm>
        </p:spPr>
        <p:txBody>
          <a:bodyPr>
            <a:normAutofit fontScale="90000"/>
          </a:bodyPr>
          <a:lstStyle/>
          <a:p>
            <a:pPr>
              <a:spcBef>
                <a:spcPts val="600"/>
              </a:spcBef>
            </a:pPr>
            <a:r>
              <a:rPr lang="en-US" b="1" dirty="0">
                <a:solidFill>
                  <a:srgbClr val="FF0000"/>
                </a:solidFill>
                <a:latin typeface="+mn-lt"/>
              </a:rPr>
              <a:t>Veterinary Surgery </a:t>
            </a:r>
            <a:br>
              <a:rPr lang="tr-TR" b="1" dirty="0">
                <a:solidFill>
                  <a:srgbClr val="FF0000"/>
                </a:solidFill>
                <a:latin typeface="+mn-lt"/>
              </a:rPr>
            </a:br>
            <a:r>
              <a:rPr lang="en-US" b="1" dirty="0">
                <a:solidFill>
                  <a:srgbClr val="FF0000"/>
                </a:solidFill>
                <a:latin typeface="+mn-lt"/>
              </a:rPr>
              <a:t>Master's Program </a:t>
            </a:r>
            <a:br>
              <a:rPr lang="tr-TR" b="1" dirty="0">
                <a:solidFill>
                  <a:srgbClr val="FF0000"/>
                </a:solidFill>
                <a:latin typeface="+mn-lt"/>
              </a:rPr>
            </a:br>
            <a:r>
              <a:rPr lang="en-US" b="1" dirty="0">
                <a:solidFill>
                  <a:srgbClr val="FF0000"/>
                </a:solidFill>
                <a:latin typeface="+mn-lt"/>
              </a:rPr>
              <a:t>Department Faculty Members</a:t>
            </a:r>
            <a:endParaRPr lang="tr-TR" b="1" dirty="0">
              <a:solidFill>
                <a:srgbClr val="FF0000"/>
              </a:solidFill>
              <a:latin typeface="+mn-lt"/>
            </a:endParaRPr>
          </a:p>
        </p:txBody>
      </p:sp>
      <p:sp>
        <p:nvSpPr>
          <p:cNvPr id="3" name="İçerik Yer Tutucusu 2">
            <a:extLst>
              <a:ext uri="{FF2B5EF4-FFF2-40B4-BE49-F238E27FC236}">
                <a16:creationId xmlns:a16="http://schemas.microsoft.com/office/drawing/2014/main" id="{8B0899FB-A635-47F6-B58F-2AD6223ABD9E}"/>
              </a:ext>
            </a:extLst>
          </p:cNvPr>
          <p:cNvSpPr>
            <a:spLocks noGrp="1"/>
          </p:cNvSpPr>
          <p:nvPr>
            <p:ph idx="1"/>
          </p:nvPr>
        </p:nvSpPr>
        <p:spPr>
          <a:xfrm>
            <a:off x="1668112" y="2636983"/>
            <a:ext cx="9485746" cy="2475719"/>
          </a:xfrm>
          <a:noFill/>
        </p:spPr>
        <p:txBody>
          <a:bodyPr/>
          <a:lstStyle/>
          <a:p>
            <a:pPr marL="0" indent="0">
              <a:buNone/>
            </a:pPr>
            <a:r>
              <a:rPr lang="tr-TR" dirty="0"/>
              <a:t>Prof. Dr. Semih ALTAN</a:t>
            </a:r>
          </a:p>
          <a:p>
            <a:pPr marL="0" indent="0">
              <a:buNone/>
            </a:pPr>
            <a:r>
              <a:rPr lang="tr-TR" dirty="0" err="1"/>
              <a:t>Assoc</a:t>
            </a:r>
            <a:r>
              <a:rPr lang="tr-TR" dirty="0"/>
              <a:t>. Prof. Dr. Kadri KULUALP</a:t>
            </a:r>
          </a:p>
          <a:p>
            <a:pPr marL="0" indent="0">
              <a:buNone/>
            </a:pPr>
            <a:r>
              <a:rPr lang="tr-TR" dirty="0" err="1"/>
              <a:t>Assoc</a:t>
            </a:r>
            <a:r>
              <a:rPr lang="tr-TR" dirty="0"/>
              <a:t>. Prof. Dr. Bülent BÜLBÜL</a:t>
            </a:r>
          </a:p>
          <a:p>
            <a:pPr marL="0" indent="0">
              <a:buNone/>
            </a:pPr>
            <a:r>
              <a:rPr lang="tr-TR" dirty="0" err="1"/>
              <a:t>Assoc</a:t>
            </a:r>
            <a:r>
              <a:rPr lang="tr-TR" dirty="0"/>
              <a:t>. Prof. Dr. Pelin Fatoş POLAT DİNÇER</a:t>
            </a:r>
          </a:p>
          <a:p>
            <a:endParaRPr lang="tr-TR" dirty="0"/>
          </a:p>
        </p:txBody>
      </p:sp>
      <p:pic>
        <p:nvPicPr>
          <p:cNvPr id="4" name="Resim 3">
            <a:extLst>
              <a:ext uri="{FF2B5EF4-FFF2-40B4-BE49-F238E27FC236}">
                <a16:creationId xmlns:a16="http://schemas.microsoft.com/office/drawing/2014/main" id="{1714055D-0C96-46E6-A5AB-C0D3506814BB}"/>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CC62BE4D-2D95-439D-8BA5-AC5F2195F022}"/>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34517687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442</TotalTime>
  <Words>843</Words>
  <Application>Microsoft Office PowerPoint</Application>
  <PresentationFormat>Geniş ekran</PresentationFormat>
  <Paragraphs>47</Paragraphs>
  <Slides>10</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Garamond</vt:lpstr>
      <vt:lpstr>Organik</vt:lpstr>
      <vt:lpstr>Dokuz Eylul University Institute of Health Sciences  Department of Veterinary Surgery Master Program </vt:lpstr>
      <vt:lpstr>Department of Veterinary Surgery  Master Program</vt:lpstr>
      <vt:lpstr>Application Requirements</vt:lpstr>
      <vt:lpstr>Admission and Registration  Requirements</vt:lpstr>
      <vt:lpstr>Qualification Requirements and  Rules</vt:lpstr>
      <vt:lpstr>Program Objective</vt:lpstr>
      <vt:lpstr>Program Outcomes-1</vt:lpstr>
      <vt:lpstr>Program Outcomes-2</vt:lpstr>
      <vt:lpstr>Veterinary Surgery  Master's Program  Department Faculty Members</vt:lpstr>
      <vt:lpstr>Veterinary Surgery Master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Dokkuz Eylül Üniversitesi Sağlık Bilimleri Enstitüsü  Veterinerlik Cerrahisi Anabilim Dalı   Yüksek Lisans Programı</dc:title>
  <dc:creator>Administrator</dc:creator>
  <cp:lastModifiedBy>Administrator</cp:lastModifiedBy>
  <cp:revision>24</cp:revision>
  <dcterms:created xsi:type="dcterms:W3CDTF">2025-07-09T06:09:25Z</dcterms:created>
  <dcterms:modified xsi:type="dcterms:W3CDTF">2025-07-10T08:36:33Z</dcterms:modified>
</cp:coreProperties>
</file>