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4" r:id="rId4"/>
    <p:sldId id="271" r:id="rId5"/>
    <p:sldId id="26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9613B-E156-3D46-D710-C41593B15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88BE17-FE08-4055-3B1F-66A67D86A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169FB-2E36-1F21-23AA-3850206D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9A697-8133-F0F8-29F1-A0197CF4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7E633-7ABD-346A-1406-50FAAB274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5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6B9E-2E3F-96E5-915E-2A5BC9C59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4A6F6A-F363-98AA-5B26-9AA54B0E6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39001-34DE-41D9-1330-1465273E1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5C6F9-404D-98FF-024B-50E922C48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16274-534A-6199-E15E-C33685DC7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86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9A4DC2-477B-788E-C6B4-942D46F7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1CE23-E846-10D7-50B3-6544D0AC2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7955C-EC80-200F-A71C-5797D265F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E4872-9DE1-E3A7-AD44-09597CD4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C0CD1-78F4-699B-3C68-9C445BE32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25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FB35F-7FD0-8438-4E96-B79784409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32716-9277-B576-676C-526C7C887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CDD91-B91D-E067-CD5D-BA9881AF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B8DF7-DBB9-0EC4-A220-E6CBCA3C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FA97A-32C9-5A39-FF68-4A7A17919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95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4E84A-AE63-DB0B-58F4-4D3FE0F67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B7D1B-632B-6175-8BB2-5FC7C048B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CACFB-F58E-73EA-C63B-B9B6033AD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5D08B-0874-B147-CC5B-8DC34659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98E1A-5B8D-8302-D46C-DE7C8F0A7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17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68FC6-70BF-6C41-1A3F-6410CEF54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E6C33-3AD6-7699-8766-8E3BF561E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CF06C-21C8-F6E6-CFA6-5D8C8A6FA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3E416-4AEF-6051-BB91-913F69179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B26BC4-4145-C6D9-B7DA-4D0974951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AA60A-941C-2FF5-6DA1-F6F8765D9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43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0526F-0EFC-AB75-E6C9-8ED9EC49A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02D01-6F0A-FD4F-2E00-9D03D039A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36C2E-F1E2-46DE-7D42-99C1BC5E9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E6756-A0FB-5091-11B2-B1F1337F4E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6AE633-8162-F1AA-4817-8D8D03F24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EF92B8-E963-3B0E-9F9F-5DB90DF48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0CFCCC-1A68-5C4B-9F66-CEF6CEB93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91C796-1634-917A-9554-CCA081B5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773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ABBBF-63FE-D4FA-882C-B2D57E811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491E42-F249-5CC2-2571-9F497F652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AD3A51-D6E9-AE1A-F332-FD4DBBB23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354CC8-5CAA-AD7F-6EF0-5B7BD687B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232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CE5F61-C476-88C7-618C-F2FE56E7D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94F904-63FD-186C-49E2-AA28AF730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C313F-CA0A-6EE8-58EA-D921C8F62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88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A3EBE-4768-8F04-EBC1-F7939FA8B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A3B96-1CF5-47B5-5258-16CEB6C62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E7B718-F7A5-73E4-6747-B653A40C8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6C723-15B3-81E4-0919-36A21F5DE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FECE8-CB58-9C7F-AD4B-F50E29C3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DFE1D-CE38-89DB-45E5-E004AAE74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12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F4BA0-833A-87BD-BFD5-47D9F857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7D746C-724F-F268-9E54-BD9386FB50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2EC25-8E54-D80F-93E0-59225BB53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3571A-3576-9947-AD97-67C96BE52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7AC8F-ABCD-0156-B18F-D187772D1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42900-448E-7FB1-207E-74F418051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451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8059B9-648C-56DA-3DDA-1783B8E76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9FABA-8360-A16F-A1D8-45F5B0D71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F0AD0-3750-872C-95BE-672B15FA7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44777-5078-4D0F-914E-D0532E4DE966}" type="datetimeFigureOut">
              <a:rPr lang="tr-TR" smtClean="0"/>
              <a:t>26.06.2025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1678D-8774-B109-C72D-E691FFFCD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AF90F-26EC-C50F-DA15-FB23BD42B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40576-6F78-4C46-A38D-BCA2C1840B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90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E7D87-BCD3-79E1-8A08-F80A87C4C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dirty="0"/>
              <a:t>Department of Translational Medicine Graduate Programs</a:t>
            </a:r>
            <a:endParaRPr lang="tr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101502-BC79-21BC-498D-9956089E7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3518"/>
            <a:ext cx="9144000" cy="1655762"/>
          </a:xfrm>
        </p:spPr>
        <p:txBody>
          <a:bodyPr/>
          <a:lstStyle/>
          <a:p>
            <a:r>
              <a:rPr lang="en-US" dirty="0" err="1"/>
              <a:t>Dokuz</a:t>
            </a:r>
            <a:r>
              <a:rPr lang="en-US" dirty="0"/>
              <a:t> </a:t>
            </a:r>
            <a:r>
              <a:rPr lang="en-US" dirty="0" err="1"/>
              <a:t>Eylül</a:t>
            </a:r>
            <a:r>
              <a:rPr lang="en-US" dirty="0"/>
              <a:t> University Institute of Health Sciences</a:t>
            </a:r>
            <a:endParaRPr lang="tr-T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6E9523-A550-3D84-E028-86CB4F588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889" y="41223"/>
            <a:ext cx="2159111" cy="20702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F1BF82-348E-F796-EEBC-6146DE1EF5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44805" cy="195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63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Department of Translational Medicine is a multidisciplinary Department that combines different disciplines to promote improved disease prevention, diagnosis and treatment.</a:t>
            </a:r>
            <a:endParaRPr lang="tr-TR" dirty="0"/>
          </a:p>
          <a:p>
            <a:pPr algn="just"/>
            <a:r>
              <a:rPr lang="en-US" dirty="0"/>
              <a:t>It is important to determine and evaluate the clinical application areas of the knowledge gained as a result of basic research.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529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87261B8-4A35-1004-15AD-F3616DA38C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247498"/>
              </p:ext>
            </p:extLst>
          </p:nvPr>
        </p:nvGraphicFramePr>
        <p:xfrm>
          <a:off x="726440" y="233680"/>
          <a:ext cx="10515600" cy="6165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520">
                  <a:extLst>
                    <a:ext uri="{9D8B030D-6E8A-4147-A177-3AD203B41FA5}">
                      <a16:colId xmlns:a16="http://schemas.microsoft.com/office/drawing/2014/main" val="2515983158"/>
                    </a:ext>
                  </a:extLst>
                </a:gridCol>
                <a:gridCol w="8387080">
                  <a:extLst>
                    <a:ext uri="{9D8B030D-6E8A-4147-A177-3AD203B41FA5}">
                      <a16:colId xmlns:a16="http://schemas.microsoft.com/office/drawing/2014/main" val="2403898457"/>
                    </a:ext>
                  </a:extLst>
                </a:gridCol>
              </a:tblGrid>
              <a:tr h="491231">
                <a:tc gridSpan="2">
                  <a:txBody>
                    <a:bodyPr/>
                    <a:lstStyle/>
                    <a:p>
                      <a:pPr algn="ctr"/>
                      <a:r>
                        <a:rPr lang="tr-TR" sz="2800" dirty="0">
                          <a:latin typeface="+mn-lt"/>
                        </a:rPr>
                        <a:t>TRANSLATIONAL</a:t>
                      </a:r>
                      <a:r>
                        <a:rPr lang="tr-TR" sz="2800" baseline="0" dirty="0">
                          <a:latin typeface="+mn-lt"/>
                        </a:rPr>
                        <a:t> MEDICINE</a:t>
                      </a:r>
                      <a:r>
                        <a:rPr lang="tr-TR" sz="2800" dirty="0">
                          <a:latin typeface="+mn-lt"/>
                        </a:rPr>
                        <a:t> MASTER PROGRAM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36536"/>
                  </a:ext>
                </a:extLst>
              </a:tr>
              <a:tr h="375647">
                <a:tc>
                  <a:txBody>
                    <a:bodyPr/>
                    <a:lstStyle/>
                    <a:p>
                      <a:r>
                        <a:rPr lang="tr-TR" sz="2000" b="1" dirty="0">
                          <a:latin typeface="+mn-lt"/>
                        </a:rPr>
                        <a:t>Program </a:t>
                      </a:r>
                      <a:r>
                        <a:rPr lang="tr-TR" sz="2000" b="1" dirty="0" err="1">
                          <a:latin typeface="+mn-lt"/>
                        </a:rPr>
                        <a:t>History</a:t>
                      </a:r>
                      <a:endParaRPr lang="tr-TR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It has been accepting students since 20</a:t>
                      </a:r>
                      <a:r>
                        <a:rPr lang="tr-TR" sz="18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658542"/>
                  </a:ext>
                </a:extLst>
              </a:tr>
              <a:tr h="375647">
                <a:tc>
                  <a:txBody>
                    <a:bodyPr/>
                    <a:lstStyle/>
                    <a:p>
                      <a:r>
                        <a:rPr lang="tr-TR" sz="2000" b="1" dirty="0">
                          <a:latin typeface="+mn-lt"/>
                        </a:rPr>
                        <a:t>Program </a:t>
                      </a:r>
                      <a:r>
                        <a:rPr lang="tr-TR" sz="2000" b="1" dirty="0" err="1">
                          <a:latin typeface="+mn-lt"/>
                        </a:rPr>
                        <a:t>Aim</a:t>
                      </a:r>
                      <a:endParaRPr lang="tr-TR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To train individuals with basic knowledge of</a:t>
                      </a:r>
                      <a:r>
                        <a:rPr lang="tr-TR" sz="1800" baseline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tr-TR" sz="1800" baseline="0" dirty="0" err="1">
                          <a:effectLst/>
                          <a:latin typeface="+mn-lt"/>
                          <a:ea typeface="Calibri" panose="020F0502020204030204" pitchFamily="34" charset="0"/>
                        </a:rPr>
                        <a:t>translational</a:t>
                      </a:r>
                      <a:r>
                        <a:rPr lang="tr-TR" sz="1800" baseline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tr-TR" sz="1800" baseline="0" dirty="0" err="1">
                          <a:effectLst/>
                          <a:latin typeface="+mn-lt"/>
                          <a:ea typeface="Calibri" panose="020F0502020204030204" pitchFamily="34" charset="0"/>
                        </a:rPr>
                        <a:t>research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628184"/>
                  </a:ext>
                </a:extLst>
              </a:tr>
              <a:tr h="2427257">
                <a:tc>
                  <a:txBody>
                    <a:bodyPr/>
                    <a:lstStyle/>
                    <a:p>
                      <a:r>
                        <a:rPr lang="tr-TR" sz="2000" b="1" dirty="0">
                          <a:latin typeface="+mn-lt"/>
                        </a:rPr>
                        <a:t>Program </a:t>
                      </a:r>
                      <a:r>
                        <a:rPr lang="tr-TR" sz="2000" b="1" dirty="0" err="1">
                          <a:latin typeface="+mn-lt"/>
                        </a:rPr>
                        <a:t>achievements</a:t>
                      </a:r>
                      <a:endParaRPr lang="tr-TR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conduct a research in accordance with ethical principles, accompanied by a consultant</a:t>
                      </a:r>
                      <a:endParaRPr lang="tr-T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relate basic information to clinical problem(s)</a:t>
                      </a:r>
                      <a:endParaRPr lang="tr-T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relate interdisciplinary information learned</a:t>
                      </a:r>
                      <a:endParaRPr lang="tr-T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Knows good laboratory practices</a:t>
                      </a:r>
                      <a:endParaRPr lang="tr-T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analyze the data obtained in experiments and present this data verbally / in writing</a:t>
                      </a:r>
                      <a:endParaRPr lang="tr-T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comprehend the basic information of the structure and functions of the cells, tissues and systems of the human body</a:t>
                      </a:r>
                      <a:endParaRPr lang="tr-T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access information resources in print and/or digital media regarding the defined problem</a:t>
                      </a:r>
                      <a:endParaRPr lang="tr-T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lifelong learning skills in his field​</a:t>
                      </a:r>
                      <a:endParaRPr lang="tr-T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550131"/>
                  </a:ext>
                </a:extLst>
              </a:tr>
              <a:tr h="375647">
                <a:tc>
                  <a:txBody>
                    <a:bodyPr/>
                    <a:lstStyle/>
                    <a:p>
                      <a:r>
                        <a:rPr lang="tr-TR" sz="2000" b="1" dirty="0">
                          <a:latin typeface="+mn-lt"/>
                        </a:rPr>
                        <a:t>Program </a:t>
                      </a:r>
                      <a:r>
                        <a:rPr lang="tr-TR" sz="2000" b="1" dirty="0" err="1">
                          <a:latin typeface="+mn-lt"/>
                        </a:rPr>
                        <a:t>duration</a:t>
                      </a:r>
                      <a:endParaRPr lang="tr-TR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a total of 4 semesters, 2 semesters of courses and 2 semesters of thesis.</a:t>
                      </a:r>
                      <a:endParaRPr lang="tr-T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20232"/>
                  </a:ext>
                </a:extLst>
              </a:tr>
              <a:tr h="375647">
                <a:tc>
                  <a:txBody>
                    <a:bodyPr/>
                    <a:lstStyle/>
                    <a:p>
                      <a:r>
                        <a:rPr lang="tr-TR" sz="2000" b="1" dirty="0">
                          <a:latin typeface="+mn-lt"/>
                        </a:rPr>
                        <a:t>Program </a:t>
                      </a:r>
                      <a:r>
                        <a:rPr lang="tr-TR" sz="2000" b="1" dirty="0" err="1">
                          <a:latin typeface="+mn-lt"/>
                        </a:rPr>
                        <a:t>language</a:t>
                      </a:r>
                      <a:endParaRPr lang="tr-TR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err="1">
                          <a:latin typeface="+mn-lt"/>
                        </a:rPr>
                        <a:t>Turkish</a:t>
                      </a:r>
                      <a:endParaRPr lang="tr-TR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75136"/>
                  </a:ext>
                </a:extLst>
              </a:tr>
              <a:tr h="9535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err="1">
                          <a:latin typeface="+mn-lt"/>
                        </a:rPr>
                        <a:t>Employment</a:t>
                      </a:r>
                      <a:r>
                        <a:rPr lang="tr-TR" sz="2000" b="1" dirty="0">
                          <a:latin typeface="+mn-lt"/>
                        </a:rPr>
                        <a:t> of </a:t>
                      </a:r>
                      <a:r>
                        <a:rPr lang="tr-TR" sz="2000" b="1" dirty="0" err="1">
                          <a:latin typeface="+mn-lt"/>
                        </a:rPr>
                        <a:t>graduates</a:t>
                      </a:r>
                      <a:endParaRPr lang="tr-TR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Can work in the public and private sectors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Can apply to doctoral programs</a:t>
                      </a:r>
                      <a:endParaRPr lang="tr-TR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844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47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Admission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Registration</a:t>
            </a:r>
            <a:r>
              <a:rPr lang="tr-TR" b="1" dirty="0"/>
              <a:t> </a:t>
            </a:r>
            <a:r>
              <a:rPr lang="tr-TR" b="1" dirty="0" err="1"/>
              <a:t>conditions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a bachelor's degree in basic sciences (Biology, Physics, Chemistry, Biophysics, Biochemistry, Medical Genetics)</a:t>
            </a:r>
            <a:endParaRPr lang="tr-TR" dirty="0"/>
          </a:p>
          <a:p>
            <a:r>
              <a:rPr lang="en-US" dirty="0"/>
              <a:t>Having a bachelor's degree from health sciences faculties and colleges (Medicine, Dentistry, Pharmacy, Nursing, Veterinary Medicine, Physical Therapy and Rehabilitation), Engineering Faculties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7737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0376B-9745-01E2-4E15-F0E8E770E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Members of the Department of Translational Medicine</a:t>
            </a:r>
            <a:endParaRPr lang="tr-TR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5B5C4-8F49-B091-05A3-4D349212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2768"/>
            <a:ext cx="10515600" cy="3440112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Prof. Dr. M. Aylin </a:t>
            </a:r>
            <a:r>
              <a:rPr lang="en-US" sz="2000" dirty="0" err="1"/>
              <a:t>Arıcı</a:t>
            </a:r>
            <a:r>
              <a:rPr lang="en-US" sz="2000" dirty="0"/>
              <a:t>- Head of Department of Medical Pharmacology, Department of Clinical Pharmacology - Translational Medicine Department</a:t>
            </a:r>
            <a:endParaRPr lang="tr-TR" sz="2000" dirty="0"/>
          </a:p>
          <a:p>
            <a:r>
              <a:rPr lang="en-US" sz="2000" dirty="0"/>
              <a:t>Prof. Dr. Osman Yılmaz - Vocational School of Health Services, Department of Medical Services and Techniques, Anesthesia program - Department of Translational Medicine</a:t>
            </a:r>
            <a:endParaRPr lang="tr-TR" sz="2000" dirty="0"/>
          </a:p>
          <a:p>
            <a:r>
              <a:rPr lang="tr-TR" sz="2000" dirty="0" err="1"/>
              <a:t>Prof</a:t>
            </a:r>
            <a:r>
              <a:rPr lang="en-US" sz="2000" dirty="0"/>
              <a:t>. Dr. </a:t>
            </a:r>
            <a:r>
              <a:rPr lang="en-US" sz="2000" dirty="0" err="1"/>
              <a:t>İlkay</a:t>
            </a:r>
            <a:r>
              <a:rPr lang="en-US" sz="2000" dirty="0"/>
              <a:t> </a:t>
            </a:r>
            <a:r>
              <a:rPr lang="en-US" sz="2000" dirty="0" err="1"/>
              <a:t>Aksu</a:t>
            </a:r>
            <a:r>
              <a:rPr lang="en-US" sz="2000" dirty="0"/>
              <a:t>- Department of Physiology- Department of Translational Medicine</a:t>
            </a:r>
            <a:endParaRPr lang="tr-TR" sz="2000" dirty="0"/>
          </a:p>
          <a:p>
            <a:r>
              <a:rPr lang="tr-TR" sz="2000" dirty="0" err="1"/>
              <a:t>Prof</a:t>
            </a:r>
            <a:r>
              <a:rPr lang="en-US" sz="2000" dirty="0"/>
              <a:t>. Dr. Selim </a:t>
            </a:r>
            <a:r>
              <a:rPr lang="en-US" sz="2000" dirty="0" err="1"/>
              <a:t>Karabekir</a:t>
            </a:r>
            <a:r>
              <a:rPr lang="en-US" sz="2000" dirty="0"/>
              <a:t>- Department of Brain and Nerve Surgery- Department of Translational Medicine</a:t>
            </a:r>
            <a:endParaRPr lang="tr-TR" sz="2000" dirty="0"/>
          </a:p>
          <a:p>
            <a:r>
              <a:rPr lang="en-US" sz="2000" dirty="0"/>
              <a:t>Assoc. Prof. Dr. Deniz </a:t>
            </a:r>
            <a:r>
              <a:rPr lang="en-US" sz="2000" dirty="0" err="1"/>
              <a:t>Kızmazoğlu</a:t>
            </a:r>
            <a:r>
              <a:rPr lang="en-US" sz="2000" dirty="0"/>
              <a:t>- Department of Child Health and Diseases- Department of Translational Medicine</a:t>
            </a:r>
            <a:endParaRPr lang="tr-TR" sz="2000" dirty="0"/>
          </a:p>
          <a:p>
            <a:r>
              <a:rPr lang="tr-TR" sz="2000" dirty="0"/>
              <a:t>Dr. </a:t>
            </a:r>
            <a:r>
              <a:rPr lang="tr-TR" sz="2000" dirty="0" err="1"/>
              <a:t>Lecturer</a:t>
            </a:r>
            <a:r>
              <a:rPr lang="en-US" sz="2000" dirty="0"/>
              <a:t>. Mehmet </a:t>
            </a:r>
            <a:r>
              <a:rPr lang="en-US" sz="2000" dirty="0" err="1"/>
              <a:t>Ası</a:t>
            </a:r>
            <a:r>
              <a:rPr lang="en-US" sz="2000" dirty="0"/>
              <a:t> </a:t>
            </a:r>
            <a:r>
              <a:rPr lang="en-US" sz="2000" dirty="0" err="1"/>
              <a:t>Oktan</a:t>
            </a:r>
            <a:r>
              <a:rPr lang="en-US" sz="2000" dirty="0"/>
              <a:t>- Department of Internal Medicine- Department of Translational Medicine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636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390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Department of Translational Medicine Graduate Programs</vt:lpstr>
      <vt:lpstr>PowerPoint Presentation</vt:lpstr>
      <vt:lpstr>PowerPoint Presentation</vt:lpstr>
      <vt:lpstr>Admission and Registration conditions</vt:lpstr>
      <vt:lpstr>Members of the Department of Translational Medicine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Tıbbi Farmakoloji Anabilim Dalı Lisansüstü Programları</dc:title>
  <dc:creator>draylinarici@gmail.com</dc:creator>
  <cp:lastModifiedBy>Aylin Arıcı</cp:lastModifiedBy>
  <cp:revision>11</cp:revision>
  <dcterms:created xsi:type="dcterms:W3CDTF">2024-01-03T15:15:20Z</dcterms:created>
  <dcterms:modified xsi:type="dcterms:W3CDTF">2025-06-26T08:51:01Z</dcterms:modified>
</cp:coreProperties>
</file>