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57" r:id="rId5"/>
    <p:sldId id="262" r:id="rId6"/>
    <p:sldId id="258" r:id="rId7"/>
    <p:sldId id="259"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8"/>
  </p:normalViewPr>
  <p:slideViewPr>
    <p:cSldViewPr snapToGrid="0">
      <p:cViewPr varScale="1">
        <p:scale>
          <a:sx n="83" d="100"/>
          <a:sy n="83" d="100"/>
        </p:scale>
        <p:origin x="8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D471F0-D856-4B56-86F2-4BD94378741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8ED1E50-644E-4CB5-B494-CCE29512E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8F6BA8B-03C1-486F-AB0A-0FFF6EB5428E}"/>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5" name="Alt Bilgi Yer Tutucusu 4">
            <a:extLst>
              <a:ext uri="{FF2B5EF4-FFF2-40B4-BE49-F238E27FC236}">
                <a16:creationId xmlns:a16="http://schemas.microsoft.com/office/drawing/2014/main" id="{4D829DBC-C94D-4FD0-888A-294FF71D596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9808E07-9782-4E43-867A-0E8F803EC38C}"/>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2590596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FF524CE-E52B-4641-982A-24341F2F84F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7BDA36B-9F2D-406A-A82D-AF242D4FD46B}"/>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EB3DCB8-6ECB-4601-BC6A-86121324A962}"/>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5" name="Alt Bilgi Yer Tutucusu 4">
            <a:extLst>
              <a:ext uri="{FF2B5EF4-FFF2-40B4-BE49-F238E27FC236}">
                <a16:creationId xmlns:a16="http://schemas.microsoft.com/office/drawing/2014/main" id="{0EDC0D02-CA0B-498E-9B56-BF1540CB166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C6731A-BA9B-4875-9208-908261E6C7F4}"/>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262628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CEB5915-EF16-48A0-84B6-549053BDE11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E8BAF5B-5238-439E-A5F0-065FEE9D065F}"/>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7AE84B6-DFBE-48EC-98E8-F4DC8AA45E2B}"/>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5" name="Alt Bilgi Yer Tutucusu 4">
            <a:extLst>
              <a:ext uri="{FF2B5EF4-FFF2-40B4-BE49-F238E27FC236}">
                <a16:creationId xmlns:a16="http://schemas.microsoft.com/office/drawing/2014/main" id="{C9CCBDEE-489D-4ADC-83A6-00414C21DD1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406F1C-C694-4FF1-8861-CDE47A8D0C4E}"/>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3720540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F3E74E2-FE55-4084-87D4-BC94EE099C8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6B9A1D9-14DA-46B7-92D6-E43E73EE9DB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D190E3-72E8-4141-83C3-27C1F203FC54}"/>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5" name="Alt Bilgi Yer Tutucusu 4">
            <a:extLst>
              <a:ext uri="{FF2B5EF4-FFF2-40B4-BE49-F238E27FC236}">
                <a16:creationId xmlns:a16="http://schemas.microsoft.com/office/drawing/2014/main" id="{51C2F9A9-CF9E-4FBF-8ABA-AA4F7A0212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11F7425-825C-4331-A27A-FEA2762A6382}"/>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548745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34B9A0-C493-4D9D-AE70-ADAD7EEC36E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CDA2940-70E0-4EF2-8E07-47E77F8520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686C0B59-EBE9-4144-AD90-812248A2E6FA}"/>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5" name="Alt Bilgi Yer Tutucusu 4">
            <a:extLst>
              <a:ext uri="{FF2B5EF4-FFF2-40B4-BE49-F238E27FC236}">
                <a16:creationId xmlns:a16="http://schemas.microsoft.com/office/drawing/2014/main" id="{57364E04-32E8-4AB9-9E1C-E8C662A9E65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F750A6-2DF2-417C-8220-8DC801C67EAE}"/>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2054254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649B969-45A5-44EA-A723-68233DFCC25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4E4C869-2A40-4A4B-8DDF-6502CBF5B497}"/>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CAFB093-AF5C-47DE-902B-5D60E78291CC}"/>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F5C1AFF-2BF1-43CE-BEB7-64662B221195}"/>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6" name="Alt Bilgi Yer Tutucusu 5">
            <a:extLst>
              <a:ext uri="{FF2B5EF4-FFF2-40B4-BE49-F238E27FC236}">
                <a16:creationId xmlns:a16="http://schemas.microsoft.com/office/drawing/2014/main" id="{AF413EAB-7E23-4842-A330-6DA19C23C45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54F9FE4-66B6-41D2-9873-50FD7B2A3E23}"/>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1372639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B2E795-A21E-494A-9408-E7049FFC5DF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A61BDB1-FD61-4584-B1F5-D92D2B6E95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DD53382E-EFD6-48E3-B8EA-4DE6ABEA2904}"/>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7C36FD9-1D93-4D67-803B-30DDE63AF9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4C39CC0A-E1FD-4FA3-A92D-0225CC423021}"/>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39A72F2-B1B9-42EC-B740-27B1285C7281}"/>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8" name="Alt Bilgi Yer Tutucusu 7">
            <a:extLst>
              <a:ext uri="{FF2B5EF4-FFF2-40B4-BE49-F238E27FC236}">
                <a16:creationId xmlns:a16="http://schemas.microsoft.com/office/drawing/2014/main" id="{427AC032-AC37-4371-B0B4-11384B4F332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0F79F67-1472-4246-96B5-6C2D90619EC9}"/>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2948484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EAC2B39-A9C4-44A7-A90E-BE238C03B8E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4DF3E62-A113-4E8A-9388-4FFE481A6E60}"/>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4" name="Alt Bilgi Yer Tutucusu 3">
            <a:extLst>
              <a:ext uri="{FF2B5EF4-FFF2-40B4-BE49-F238E27FC236}">
                <a16:creationId xmlns:a16="http://schemas.microsoft.com/office/drawing/2014/main" id="{BC44724B-E137-4EB8-871B-F9861FD8029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2EBF2DC-F2CF-48C4-8549-38F2A2C40713}"/>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175716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71A58AA-8460-4053-8517-8E6A54EB2574}"/>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3" name="Alt Bilgi Yer Tutucusu 2">
            <a:extLst>
              <a:ext uri="{FF2B5EF4-FFF2-40B4-BE49-F238E27FC236}">
                <a16:creationId xmlns:a16="http://schemas.microsoft.com/office/drawing/2014/main" id="{B86088C5-2FD4-4EE1-9A39-435DA80B268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CAC1B9F-39C8-4895-A26B-342CC56C1864}"/>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3177895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F96E5DB-D392-47F0-BB00-48BA3C0481A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8843556-ABD9-44D4-AC40-06A5EFAE87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A3D650C-DA1E-4E73-8707-1D80321175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E6C477C6-13C9-457F-B845-2BE739E40527}"/>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6" name="Alt Bilgi Yer Tutucusu 5">
            <a:extLst>
              <a:ext uri="{FF2B5EF4-FFF2-40B4-BE49-F238E27FC236}">
                <a16:creationId xmlns:a16="http://schemas.microsoft.com/office/drawing/2014/main" id="{7A983775-E12D-4C05-B0A1-E20C679A02E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F87FFB4-804B-4008-8994-A702ABBDFAF7}"/>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892688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F83F63D-AB88-4981-B0D6-7D4D3F17C72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43A1D8B-0272-4B20-B25B-01B75C8BC7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A45B809-13EE-4C6D-8743-BC99033C1D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F840A8CE-558E-4434-B67F-E5AEF5846C19}"/>
              </a:ext>
            </a:extLst>
          </p:cNvPr>
          <p:cNvSpPr>
            <a:spLocks noGrp="1"/>
          </p:cNvSpPr>
          <p:nvPr>
            <p:ph type="dt" sz="half" idx="10"/>
          </p:nvPr>
        </p:nvSpPr>
        <p:spPr/>
        <p:txBody>
          <a:bodyPr/>
          <a:lstStyle/>
          <a:p>
            <a:fld id="{EC71A771-0059-4799-8E89-50833202CDDD}" type="datetimeFigureOut">
              <a:rPr lang="tr-TR" smtClean="0"/>
              <a:t>4.07.2025</a:t>
            </a:fld>
            <a:endParaRPr lang="tr-TR"/>
          </a:p>
        </p:txBody>
      </p:sp>
      <p:sp>
        <p:nvSpPr>
          <p:cNvPr id="6" name="Alt Bilgi Yer Tutucusu 5">
            <a:extLst>
              <a:ext uri="{FF2B5EF4-FFF2-40B4-BE49-F238E27FC236}">
                <a16:creationId xmlns:a16="http://schemas.microsoft.com/office/drawing/2014/main" id="{4F519CF2-2DE1-4FD5-A857-040CDA8C5DA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118AEAA-39E6-42AF-83FF-C82059354839}"/>
              </a:ext>
            </a:extLst>
          </p:cNvPr>
          <p:cNvSpPr>
            <a:spLocks noGrp="1"/>
          </p:cNvSpPr>
          <p:nvPr>
            <p:ph type="sldNum" sz="quarter" idx="12"/>
          </p:nvPr>
        </p:nvSpPr>
        <p:spPr/>
        <p:txBody>
          <a:bodyPr/>
          <a:lstStyle/>
          <a:p>
            <a:fld id="{3F287F37-3976-4360-AB74-03A2BFBAE023}" type="slidenum">
              <a:rPr lang="tr-TR" smtClean="0"/>
              <a:t>‹#›</a:t>
            </a:fld>
            <a:endParaRPr lang="tr-TR"/>
          </a:p>
        </p:txBody>
      </p:sp>
    </p:spTree>
    <p:extLst>
      <p:ext uri="{BB962C8B-B14F-4D97-AF65-F5344CB8AC3E}">
        <p14:creationId xmlns:p14="http://schemas.microsoft.com/office/powerpoint/2010/main" val="358028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212AAD4-050F-475A-A64C-0275E13E75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05A526-B4D8-4AED-AFC7-64AB43CB51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CD35200-A8BB-4970-A6E3-5DC3B2C286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1A771-0059-4799-8E89-50833202CDDD}" type="datetimeFigureOut">
              <a:rPr lang="tr-TR" smtClean="0"/>
              <a:t>4.07.2025</a:t>
            </a:fld>
            <a:endParaRPr lang="tr-TR"/>
          </a:p>
        </p:txBody>
      </p:sp>
      <p:sp>
        <p:nvSpPr>
          <p:cNvPr id="5" name="Alt Bilgi Yer Tutucusu 4">
            <a:extLst>
              <a:ext uri="{FF2B5EF4-FFF2-40B4-BE49-F238E27FC236}">
                <a16:creationId xmlns:a16="http://schemas.microsoft.com/office/drawing/2014/main" id="{A332C80D-7DD4-4B0B-A552-5219836A86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802368A-469F-4F9D-A4D0-2A07823D96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287F37-3976-4360-AB74-03A2BFBAE023}" type="slidenum">
              <a:rPr lang="tr-TR" smtClean="0"/>
              <a:t>‹#›</a:t>
            </a:fld>
            <a:endParaRPr lang="tr-TR"/>
          </a:p>
        </p:txBody>
      </p:sp>
    </p:spTree>
    <p:extLst>
      <p:ext uri="{BB962C8B-B14F-4D97-AF65-F5344CB8AC3E}">
        <p14:creationId xmlns:p14="http://schemas.microsoft.com/office/powerpoint/2010/main" val="3801750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A7303C-5354-5932-7E81-71A8785C96DB}"/>
              </a:ext>
            </a:extLst>
          </p:cNvPr>
          <p:cNvSpPr>
            <a:spLocks noGrp="1"/>
          </p:cNvSpPr>
          <p:nvPr>
            <p:ph type="ctrTitle"/>
          </p:nvPr>
        </p:nvSpPr>
        <p:spPr>
          <a:xfrm>
            <a:off x="801511" y="1946452"/>
            <a:ext cx="10555111" cy="2116262"/>
          </a:xfrm>
          <a:solidFill>
            <a:schemeClr val="accent1">
              <a:lumMod val="20000"/>
              <a:lumOff val="80000"/>
            </a:schemeClr>
          </a:solidFill>
        </p:spPr>
        <p:txBody>
          <a:bodyPr>
            <a:normAutofit/>
          </a:bodyPr>
          <a:lstStyle/>
          <a:p>
            <a:r>
              <a:rPr lang="tr-TR" sz="4400" dirty="0">
                <a:solidFill>
                  <a:srgbClr val="0070C0"/>
                </a:solidFill>
              </a:rPr>
              <a:t>Dokuz </a:t>
            </a:r>
            <a:r>
              <a:rPr lang="tr-TR" sz="4400" dirty="0" err="1">
                <a:solidFill>
                  <a:srgbClr val="0070C0"/>
                </a:solidFill>
              </a:rPr>
              <a:t>Eylul</a:t>
            </a:r>
            <a:r>
              <a:rPr lang="tr-TR" sz="4400" dirty="0">
                <a:solidFill>
                  <a:srgbClr val="0070C0"/>
                </a:solidFill>
              </a:rPr>
              <a:t> University</a:t>
            </a:r>
            <a:br>
              <a:rPr lang="tr-TR" sz="4400" dirty="0">
                <a:solidFill>
                  <a:srgbClr val="0070C0"/>
                </a:solidFill>
              </a:rPr>
            </a:br>
            <a:r>
              <a:rPr lang="tr-TR" sz="4400" dirty="0" err="1">
                <a:solidFill>
                  <a:srgbClr val="0070C0"/>
                </a:solidFill>
              </a:rPr>
              <a:t>Institute</a:t>
            </a:r>
            <a:r>
              <a:rPr lang="tr-TR" sz="4400" dirty="0">
                <a:solidFill>
                  <a:srgbClr val="0070C0"/>
                </a:solidFill>
              </a:rPr>
              <a:t> of </a:t>
            </a:r>
            <a:r>
              <a:rPr lang="tr-TR" sz="4400" dirty="0" err="1">
                <a:solidFill>
                  <a:srgbClr val="0070C0"/>
                </a:solidFill>
              </a:rPr>
              <a:t>Health</a:t>
            </a:r>
            <a:r>
              <a:rPr lang="tr-TR" sz="4400" dirty="0">
                <a:solidFill>
                  <a:srgbClr val="0070C0"/>
                </a:solidFill>
              </a:rPr>
              <a:t> </a:t>
            </a:r>
            <a:r>
              <a:rPr lang="tr-TR" sz="4400" dirty="0" err="1">
                <a:solidFill>
                  <a:srgbClr val="0070C0"/>
                </a:solidFill>
              </a:rPr>
              <a:t>Sciences</a:t>
            </a:r>
            <a:br>
              <a:rPr lang="tr-TR" sz="4400" dirty="0">
                <a:solidFill>
                  <a:srgbClr val="0070C0"/>
                </a:solidFill>
              </a:rPr>
            </a:br>
            <a:r>
              <a:rPr lang="tr-TR" sz="4400" dirty="0" err="1">
                <a:solidFill>
                  <a:srgbClr val="0070C0"/>
                </a:solidFill>
              </a:rPr>
              <a:t>Department</a:t>
            </a:r>
            <a:r>
              <a:rPr lang="tr-TR" sz="4400" dirty="0">
                <a:solidFill>
                  <a:srgbClr val="0070C0"/>
                </a:solidFill>
              </a:rPr>
              <a:t> of </a:t>
            </a:r>
            <a:r>
              <a:rPr lang="tr-TR" sz="4400" dirty="0" err="1">
                <a:solidFill>
                  <a:srgbClr val="0070C0"/>
                </a:solidFill>
              </a:rPr>
              <a:t>Medical</a:t>
            </a:r>
            <a:r>
              <a:rPr lang="tr-TR" sz="4400" dirty="0">
                <a:solidFill>
                  <a:srgbClr val="0070C0"/>
                </a:solidFill>
              </a:rPr>
              <a:t> </a:t>
            </a:r>
            <a:r>
              <a:rPr lang="tr-TR" sz="4400" dirty="0" err="1">
                <a:solidFill>
                  <a:srgbClr val="0070C0"/>
                </a:solidFill>
              </a:rPr>
              <a:t>Biochemistry</a:t>
            </a:r>
            <a:endParaRPr lang="tr-TR" sz="4400" dirty="0">
              <a:solidFill>
                <a:srgbClr val="0070C0"/>
              </a:solidFill>
            </a:endParaRPr>
          </a:p>
        </p:txBody>
      </p:sp>
    </p:spTree>
    <p:extLst>
      <p:ext uri="{BB962C8B-B14F-4D97-AF65-F5344CB8AC3E}">
        <p14:creationId xmlns:p14="http://schemas.microsoft.com/office/powerpoint/2010/main" val="115378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6A19AB-7D56-52AA-0AD6-8F97244949BB}"/>
              </a:ext>
            </a:extLst>
          </p:cNvPr>
          <p:cNvSpPr>
            <a:spLocks noGrp="1"/>
          </p:cNvSpPr>
          <p:nvPr>
            <p:ph idx="1"/>
          </p:nvPr>
        </p:nvSpPr>
        <p:spPr>
          <a:xfrm>
            <a:off x="838200" y="1148291"/>
            <a:ext cx="10515600" cy="4351338"/>
          </a:xfrm>
        </p:spPr>
        <p:txBody>
          <a:bodyPr/>
          <a:lstStyle/>
          <a:p>
            <a:pPr marL="0" indent="0">
              <a:buNone/>
            </a:pPr>
            <a:r>
              <a:rPr lang="en-US" b="0" i="0" dirty="0">
                <a:solidFill>
                  <a:srgbClr val="666666"/>
                </a:solidFill>
                <a:effectLst/>
                <a:latin typeface="Arial" panose="020B0604020202020204" pitchFamily="34" charset="0"/>
              </a:rPr>
              <a:t>The Department of (Medical) Biochemistry was founded in 1982 with the approval of High Council of Education (YOK) under the umbrella of the Medical School. The academic faculty of the department is composed of faculty members competent in different areas of biochemistry/medical biochemistry.</a:t>
            </a:r>
            <a:endParaRPr lang="tr-TR" b="0" i="0" dirty="0">
              <a:solidFill>
                <a:srgbClr val="666666"/>
              </a:solidFill>
              <a:effectLst/>
              <a:latin typeface="Arial" panose="020B0604020202020204" pitchFamily="34" charset="0"/>
            </a:endParaRPr>
          </a:p>
          <a:p>
            <a:pPr marL="0" indent="0">
              <a:buNone/>
            </a:pPr>
            <a:r>
              <a:rPr lang="en-US" b="0" i="0" dirty="0">
                <a:solidFill>
                  <a:srgbClr val="666666"/>
                </a:solidFill>
                <a:effectLst/>
                <a:latin typeface="Arial" panose="020B0604020202020204" pitchFamily="34" charset="0"/>
              </a:rPr>
              <a:t>The </a:t>
            </a:r>
            <a:r>
              <a:rPr lang="tr-TR" b="0" i="0" dirty="0" err="1">
                <a:solidFill>
                  <a:srgbClr val="666666"/>
                </a:solidFill>
                <a:effectLst/>
                <a:latin typeface="Arial" panose="020B0604020202020204" pitchFamily="34" charset="0"/>
              </a:rPr>
              <a:t>Master’s</a:t>
            </a:r>
            <a:r>
              <a:rPr lang="tr-TR" b="0" i="0" dirty="0">
                <a:solidFill>
                  <a:srgbClr val="666666"/>
                </a:solidFill>
                <a:effectLst/>
                <a:latin typeface="Arial" panose="020B0604020202020204" pitchFamily="34" charset="0"/>
              </a:rPr>
              <a:t> </a:t>
            </a:r>
            <a:r>
              <a:rPr lang="tr-TR" b="0" i="0" dirty="0" err="1">
                <a:solidFill>
                  <a:srgbClr val="666666"/>
                </a:solidFill>
                <a:effectLst/>
                <a:latin typeface="Arial" panose="020B0604020202020204" pitchFamily="34" charset="0"/>
              </a:rPr>
              <a:t>and</a:t>
            </a:r>
            <a:r>
              <a:rPr lang="tr-TR" b="0" i="0" dirty="0">
                <a:solidFill>
                  <a:srgbClr val="666666"/>
                </a:solidFill>
                <a:effectLst/>
                <a:latin typeface="Arial" panose="020B0604020202020204" pitchFamily="34" charset="0"/>
              </a:rPr>
              <a:t> </a:t>
            </a:r>
            <a:r>
              <a:rPr lang="tr-TR" b="0" i="0" dirty="0" err="1">
                <a:solidFill>
                  <a:srgbClr val="666666"/>
                </a:solidFill>
                <a:effectLst/>
                <a:latin typeface="Arial" panose="020B0604020202020204" pitchFamily="34" charset="0"/>
              </a:rPr>
              <a:t>Doctorate</a:t>
            </a:r>
            <a:r>
              <a:rPr lang="tr-TR" b="0" i="0" dirty="0">
                <a:solidFill>
                  <a:srgbClr val="666666"/>
                </a:solidFill>
                <a:effectLst/>
                <a:latin typeface="Arial" panose="020B0604020202020204" pitchFamily="34" charset="0"/>
              </a:rPr>
              <a:t> </a:t>
            </a:r>
            <a:r>
              <a:rPr lang="tr-TR" b="0" i="0" dirty="0" err="1">
                <a:solidFill>
                  <a:srgbClr val="666666"/>
                </a:solidFill>
                <a:effectLst/>
                <a:latin typeface="Arial" panose="020B0604020202020204" pitchFamily="34" charset="0"/>
              </a:rPr>
              <a:t>degree</a:t>
            </a:r>
            <a:r>
              <a:rPr lang="tr-TR" b="0" i="0" dirty="0">
                <a:solidFill>
                  <a:srgbClr val="666666"/>
                </a:solidFill>
                <a:effectLst/>
                <a:latin typeface="Arial" panose="020B0604020202020204" pitchFamily="34" charset="0"/>
              </a:rPr>
              <a:t> </a:t>
            </a:r>
            <a:r>
              <a:rPr lang="en-US" b="0" i="0" dirty="0" err="1">
                <a:solidFill>
                  <a:srgbClr val="666666"/>
                </a:solidFill>
                <a:effectLst/>
                <a:latin typeface="Arial" panose="020B0604020202020204" pitchFamily="34" charset="0"/>
              </a:rPr>
              <a:t>programme</a:t>
            </a:r>
            <a:r>
              <a:rPr lang="tr-TR" b="0" i="0" dirty="0">
                <a:solidFill>
                  <a:srgbClr val="666666"/>
                </a:solidFill>
                <a:effectLst/>
                <a:latin typeface="Arial" panose="020B0604020202020204" pitchFamily="34" charset="0"/>
              </a:rPr>
              <a:t>s</a:t>
            </a:r>
            <a:r>
              <a:rPr lang="en-US" b="0" i="0" dirty="0">
                <a:solidFill>
                  <a:srgbClr val="666666"/>
                </a:solidFill>
                <a:effectLst/>
                <a:latin typeface="Arial" panose="020B0604020202020204" pitchFamily="34" charset="0"/>
              </a:rPr>
              <a:t> of Medical Biochemistry has been started in the 1985-1986 academic year. </a:t>
            </a:r>
            <a:endParaRPr lang="tr-TR" b="0" i="0" dirty="0">
              <a:solidFill>
                <a:srgbClr val="666666"/>
              </a:solidFill>
              <a:effectLst/>
              <a:latin typeface="Arial" panose="020B0604020202020204" pitchFamily="34" charset="0"/>
            </a:endParaRPr>
          </a:p>
          <a:p>
            <a:pPr marL="0" indent="0">
              <a:buNone/>
            </a:pPr>
            <a:r>
              <a:rPr lang="en-US" dirty="0">
                <a:solidFill>
                  <a:srgbClr val="666666"/>
                </a:solidFill>
                <a:latin typeface="Arial" panose="020B0604020202020204" pitchFamily="34" charset="0"/>
              </a:rPr>
              <a:t>To date, 39 Master's and 37 PhD students have graduated.</a:t>
            </a:r>
            <a:endParaRPr lang="tr-TR" dirty="0"/>
          </a:p>
        </p:txBody>
      </p:sp>
    </p:spTree>
    <p:extLst>
      <p:ext uri="{BB962C8B-B14F-4D97-AF65-F5344CB8AC3E}">
        <p14:creationId xmlns:p14="http://schemas.microsoft.com/office/powerpoint/2010/main" val="757284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6A19AB-7D56-52AA-0AD6-8F97244949BB}"/>
              </a:ext>
            </a:extLst>
          </p:cNvPr>
          <p:cNvSpPr>
            <a:spLocks noGrp="1"/>
          </p:cNvSpPr>
          <p:nvPr>
            <p:ph idx="1"/>
          </p:nvPr>
        </p:nvSpPr>
        <p:spPr>
          <a:xfrm>
            <a:off x="838200" y="1253331"/>
            <a:ext cx="10515600" cy="4351338"/>
          </a:xfrm>
        </p:spPr>
        <p:txBody>
          <a:bodyPr/>
          <a:lstStyle/>
          <a:p>
            <a:pPr marL="0" indent="0">
              <a:buNone/>
            </a:pPr>
            <a:r>
              <a:rPr lang="en-US" dirty="0">
                <a:solidFill>
                  <a:srgbClr val="666666"/>
                </a:solidFill>
                <a:latin typeface="Arial" panose="020B0604020202020204" pitchFamily="34" charset="0"/>
              </a:rPr>
              <a:t>The objectives of this </a:t>
            </a:r>
            <a:r>
              <a:rPr lang="en-US" dirty="0" err="1">
                <a:solidFill>
                  <a:srgbClr val="666666"/>
                </a:solidFill>
                <a:latin typeface="Arial" panose="020B0604020202020204" pitchFamily="34" charset="0"/>
              </a:rPr>
              <a:t>programme</a:t>
            </a:r>
            <a:r>
              <a:rPr lang="en-US" dirty="0">
                <a:solidFill>
                  <a:srgbClr val="666666"/>
                </a:solidFill>
                <a:latin typeface="Arial" panose="020B0604020202020204" pitchFamily="34" charset="0"/>
              </a:rPr>
              <a:t> are to educate individuals having an advanced </a:t>
            </a:r>
            <a:r>
              <a:rPr lang="tr-TR" dirty="0" err="1">
                <a:solidFill>
                  <a:srgbClr val="666666"/>
                </a:solidFill>
                <a:latin typeface="Arial" panose="020B0604020202020204" pitchFamily="34" charset="0"/>
              </a:rPr>
              <a:t>level</a:t>
            </a:r>
            <a:r>
              <a:rPr lang="en-US" dirty="0">
                <a:solidFill>
                  <a:srgbClr val="666666"/>
                </a:solidFill>
                <a:latin typeface="Arial" panose="020B0604020202020204" pitchFamily="34" charset="0"/>
              </a:rPr>
              <a:t> of basic and up-dated theoretical and laboratory information in basic biochemistry, medical </a:t>
            </a:r>
            <a:r>
              <a:rPr lang="en-US" dirty="0" err="1">
                <a:solidFill>
                  <a:srgbClr val="666666"/>
                </a:solidFill>
                <a:latin typeface="Arial" panose="020B0604020202020204" pitchFamily="34" charset="0"/>
              </a:rPr>
              <a:t>biochem</a:t>
            </a:r>
            <a:r>
              <a:rPr lang="tr-TR" dirty="0">
                <a:solidFill>
                  <a:srgbClr val="666666"/>
                </a:solidFill>
                <a:latin typeface="Arial" panose="020B0604020202020204" pitchFamily="34" charset="0"/>
              </a:rPr>
              <a:t>i</a:t>
            </a:r>
            <a:r>
              <a:rPr lang="en-US" dirty="0" err="1">
                <a:solidFill>
                  <a:srgbClr val="666666"/>
                </a:solidFill>
                <a:latin typeface="Arial" panose="020B0604020202020204" pitchFamily="34" charset="0"/>
              </a:rPr>
              <a:t>stry</a:t>
            </a:r>
            <a:r>
              <a:rPr lang="en-US" dirty="0">
                <a:solidFill>
                  <a:srgbClr val="666666"/>
                </a:solidFill>
                <a:latin typeface="Arial" panose="020B0604020202020204" pitchFamily="34" charset="0"/>
              </a:rPr>
              <a:t> and closely related fields, to train students in basic laboratory skills as well as those skills necessary for performing independent research: to train them in advanced data searching, project writing, project management, international scientific communication, and writing of scientific articles.</a:t>
            </a:r>
          </a:p>
        </p:txBody>
      </p:sp>
    </p:spTree>
    <p:extLst>
      <p:ext uri="{BB962C8B-B14F-4D97-AF65-F5344CB8AC3E}">
        <p14:creationId xmlns:p14="http://schemas.microsoft.com/office/powerpoint/2010/main" val="355202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EACB61E-6B38-46A6-9E0A-F8BA4157E924}"/>
              </a:ext>
            </a:extLst>
          </p:cNvPr>
          <p:cNvSpPr>
            <a:spLocks noGrp="1"/>
          </p:cNvSpPr>
          <p:nvPr>
            <p:ph type="title"/>
          </p:nvPr>
        </p:nvSpPr>
        <p:spPr>
          <a:xfrm>
            <a:off x="881375" y="1"/>
            <a:ext cx="10515600" cy="1181510"/>
          </a:xfrm>
        </p:spPr>
        <p:txBody>
          <a:bodyPr/>
          <a:lstStyle/>
          <a:p>
            <a:pPr algn="ctr"/>
            <a:r>
              <a:rPr lang="tr-TR" dirty="0"/>
              <a:t> </a:t>
            </a:r>
            <a:r>
              <a:rPr lang="tr-TR" sz="3600" dirty="0" err="1"/>
              <a:t>Completed</a:t>
            </a:r>
            <a:r>
              <a:rPr lang="tr-TR" sz="3600" dirty="0"/>
              <a:t> </a:t>
            </a:r>
            <a:r>
              <a:rPr lang="tr-TR" sz="3600" dirty="0" err="1"/>
              <a:t>Current</a:t>
            </a:r>
            <a:r>
              <a:rPr lang="tr-TR" sz="3600" dirty="0"/>
              <a:t> Tübitak </a:t>
            </a:r>
            <a:r>
              <a:rPr lang="tr-TR" sz="3600" dirty="0" err="1"/>
              <a:t>Projects</a:t>
            </a:r>
            <a:endParaRPr lang="tr-TR" sz="4000" dirty="0"/>
          </a:p>
        </p:txBody>
      </p:sp>
      <p:sp>
        <p:nvSpPr>
          <p:cNvPr id="3" name="Dikdörtgen 2">
            <a:extLst>
              <a:ext uri="{FF2B5EF4-FFF2-40B4-BE49-F238E27FC236}">
                <a16:creationId xmlns:a16="http://schemas.microsoft.com/office/drawing/2014/main" id="{2E98E515-ED04-49D0-9AE3-C4B1B0565F7C}"/>
              </a:ext>
            </a:extLst>
          </p:cNvPr>
          <p:cNvSpPr/>
          <p:nvPr/>
        </p:nvSpPr>
        <p:spPr>
          <a:xfrm>
            <a:off x="1071455" y="1181510"/>
            <a:ext cx="9506234" cy="646331"/>
          </a:xfrm>
          <a:prstGeom prst="rect">
            <a:avLst/>
          </a:prstGeom>
        </p:spPr>
        <p:txBody>
          <a:bodyPr wrap="square">
            <a:spAutoFit/>
          </a:bodyPr>
          <a:lstStyle/>
          <a:p>
            <a:r>
              <a:rPr lang="tr-TR" b="1" dirty="0">
                <a:latin typeface="Calibri" panose="020F0502020204030204" pitchFamily="34" charset="0"/>
                <a:ea typeface="Calibri" panose="020F0502020204030204" pitchFamily="34" charset="0"/>
              </a:rPr>
              <a:t>Tübitak-1003    2019-2022 </a:t>
            </a:r>
          </a:p>
          <a:p>
            <a:r>
              <a:rPr lang="en-US" dirty="0">
                <a:solidFill>
                  <a:srgbClr val="000000"/>
                </a:solidFill>
              </a:rPr>
              <a:t>Development of a New Topical Treatment Method for Macular Corneal Dystrophy</a:t>
            </a:r>
            <a:endParaRPr lang="tr-TR" dirty="0">
              <a:solidFill>
                <a:srgbClr val="000000"/>
              </a:solidFill>
            </a:endParaRPr>
          </a:p>
        </p:txBody>
      </p:sp>
      <p:sp>
        <p:nvSpPr>
          <p:cNvPr id="4" name="Dikdörtgen 3">
            <a:extLst>
              <a:ext uri="{FF2B5EF4-FFF2-40B4-BE49-F238E27FC236}">
                <a16:creationId xmlns:a16="http://schemas.microsoft.com/office/drawing/2014/main" id="{BA4FB3EB-732F-444F-B2A1-5C62B07D70D5}"/>
              </a:ext>
            </a:extLst>
          </p:cNvPr>
          <p:cNvSpPr/>
          <p:nvPr/>
        </p:nvSpPr>
        <p:spPr>
          <a:xfrm>
            <a:off x="1071455" y="2045408"/>
            <a:ext cx="10048100" cy="923330"/>
          </a:xfrm>
          <a:prstGeom prst="rect">
            <a:avLst/>
          </a:prstGeom>
        </p:spPr>
        <p:txBody>
          <a:bodyPr wrap="square">
            <a:spAutoFit/>
          </a:bodyPr>
          <a:lstStyle/>
          <a:p>
            <a:r>
              <a:rPr lang="tr-TR" b="1" dirty="0">
                <a:solidFill>
                  <a:srgbClr val="000000"/>
                </a:solidFill>
              </a:rPr>
              <a:t>Tübitak-1001   2018-2021</a:t>
            </a:r>
          </a:p>
          <a:p>
            <a:r>
              <a:rPr lang="tr-TR" dirty="0">
                <a:solidFill>
                  <a:srgbClr val="000000"/>
                </a:solidFill>
              </a:rPr>
              <a:t>Evaluation of </a:t>
            </a:r>
            <a:r>
              <a:rPr lang="tr-TR" dirty="0" err="1">
                <a:solidFill>
                  <a:srgbClr val="000000"/>
                </a:solidFill>
              </a:rPr>
              <a:t>Synergistic</a:t>
            </a:r>
            <a:r>
              <a:rPr lang="tr-TR" dirty="0">
                <a:solidFill>
                  <a:srgbClr val="000000"/>
                </a:solidFill>
              </a:rPr>
              <a:t> </a:t>
            </a:r>
            <a:r>
              <a:rPr lang="tr-TR" dirty="0" err="1">
                <a:solidFill>
                  <a:srgbClr val="000000"/>
                </a:solidFill>
              </a:rPr>
              <a:t>Effect</a:t>
            </a:r>
            <a:r>
              <a:rPr lang="tr-TR" dirty="0">
                <a:solidFill>
                  <a:srgbClr val="000000"/>
                </a:solidFill>
              </a:rPr>
              <a:t> of </a:t>
            </a:r>
            <a:r>
              <a:rPr lang="tr-TR" dirty="0" err="1">
                <a:solidFill>
                  <a:srgbClr val="000000"/>
                </a:solidFill>
              </a:rPr>
              <a:t>the</a:t>
            </a:r>
            <a:r>
              <a:rPr lang="tr-TR" dirty="0">
                <a:solidFill>
                  <a:srgbClr val="000000"/>
                </a:solidFill>
              </a:rPr>
              <a:t> Metformin </a:t>
            </a:r>
            <a:r>
              <a:rPr lang="tr-TR" dirty="0" err="1">
                <a:solidFill>
                  <a:srgbClr val="000000"/>
                </a:solidFill>
              </a:rPr>
              <a:t>and</a:t>
            </a:r>
            <a:r>
              <a:rPr lang="tr-TR" dirty="0">
                <a:solidFill>
                  <a:srgbClr val="000000"/>
                </a:solidFill>
              </a:rPr>
              <a:t> </a:t>
            </a:r>
            <a:r>
              <a:rPr lang="tr-TR" dirty="0" err="1">
                <a:solidFill>
                  <a:srgbClr val="000000"/>
                </a:solidFill>
              </a:rPr>
              <a:t>Dichloroacetate</a:t>
            </a:r>
            <a:r>
              <a:rPr lang="tr-TR" dirty="0">
                <a:solidFill>
                  <a:srgbClr val="000000"/>
                </a:solidFill>
              </a:rPr>
              <a:t> on </a:t>
            </a:r>
            <a:r>
              <a:rPr lang="tr-TR" dirty="0" err="1">
                <a:solidFill>
                  <a:srgbClr val="000000"/>
                </a:solidFill>
              </a:rPr>
              <a:t>Mitochondrial</a:t>
            </a:r>
            <a:r>
              <a:rPr lang="tr-TR" dirty="0">
                <a:solidFill>
                  <a:srgbClr val="000000"/>
                </a:solidFill>
              </a:rPr>
              <a:t> </a:t>
            </a:r>
            <a:r>
              <a:rPr lang="tr-TR" dirty="0" err="1">
                <a:solidFill>
                  <a:srgbClr val="000000"/>
                </a:solidFill>
              </a:rPr>
              <a:t>Energy</a:t>
            </a:r>
            <a:r>
              <a:rPr lang="tr-TR" dirty="0">
                <a:solidFill>
                  <a:srgbClr val="000000"/>
                </a:solidFill>
              </a:rPr>
              <a:t> </a:t>
            </a:r>
            <a:r>
              <a:rPr lang="tr-TR" dirty="0" err="1">
                <a:solidFill>
                  <a:srgbClr val="000000"/>
                </a:solidFill>
              </a:rPr>
              <a:t>Metabolism</a:t>
            </a:r>
            <a:r>
              <a:rPr lang="tr-TR" dirty="0">
                <a:solidFill>
                  <a:srgbClr val="000000"/>
                </a:solidFill>
              </a:rPr>
              <a:t> </a:t>
            </a:r>
            <a:r>
              <a:rPr lang="tr-TR" dirty="0" err="1">
                <a:solidFill>
                  <a:srgbClr val="000000"/>
                </a:solidFill>
              </a:rPr>
              <a:t>and</a:t>
            </a:r>
            <a:r>
              <a:rPr lang="tr-TR" dirty="0">
                <a:solidFill>
                  <a:srgbClr val="000000"/>
                </a:solidFill>
              </a:rPr>
              <a:t> </a:t>
            </a:r>
            <a:r>
              <a:rPr lang="tr-TR" dirty="0" err="1">
                <a:solidFill>
                  <a:srgbClr val="000000"/>
                </a:solidFill>
              </a:rPr>
              <a:t>Cetuximab</a:t>
            </a:r>
            <a:r>
              <a:rPr lang="tr-TR" dirty="0">
                <a:solidFill>
                  <a:srgbClr val="000000"/>
                </a:solidFill>
              </a:rPr>
              <a:t> </a:t>
            </a:r>
            <a:r>
              <a:rPr lang="tr-TR" dirty="0" err="1">
                <a:solidFill>
                  <a:srgbClr val="000000"/>
                </a:solidFill>
              </a:rPr>
              <a:t>Chemosensitivity</a:t>
            </a:r>
            <a:r>
              <a:rPr lang="tr-TR" dirty="0">
                <a:solidFill>
                  <a:srgbClr val="000000"/>
                </a:solidFill>
              </a:rPr>
              <a:t> in Oral </a:t>
            </a:r>
            <a:r>
              <a:rPr lang="tr-TR" dirty="0" err="1">
                <a:solidFill>
                  <a:srgbClr val="000000"/>
                </a:solidFill>
              </a:rPr>
              <a:t>Cavity</a:t>
            </a:r>
            <a:r>
              <a:rPr lang="tr-TR" dirty="0">
                <a:solidFill>
                  <a:srgbClr val="000000"/>
                </a:solidFill>
              </a:rPr>
              <a:t> </a:t>
            </a:r>
            <a:r>
              <a:rPr lang="tr-TR" dirty="0" err="1">
                <a:solidFill>
                  <a:srgbClr val="000000"/>
                </a:solidFill>
              </a:rPr>
              <a:t>Cancer</a:t>
            </a:r>
            <a:r>
              <a:rPr lang="tr-TR" dirty="0">
                <a:solidFill>
                  <a:srgbClr val="000000"/>
                </a:solidFill>
              </a:rPr>
              <a:t>: </a:t>
            </a:r>
            <a:r>
              <a:rPr lang="tr-TR" dirty="0" err="1">
                <a:solidFill>
                  <a:srgbClr val="000000"/>
                </a:solidFill>
              </a:rPr>
              <a:t>Drug</a:t>
            </a:r>
            <a:r>
              <a:rPr lang="tr-TR" dirty="0">
                <a:solidFill>
                  <a:srgbClr val="000000"/>
                </a:solidFill>
              </a:rPr>
              <a:t> </a:t>
            </a:r>
            <a:r>
              <a:rPr lang="tr-TR" dirty="0" err="1">
                <a:solidFill>
                  <a:srgbClr val="000000"/>
                </a:solidFill>
              </a:rPr>
              <a:t>Repositioning</a:t>
            </a:r>
            <a:endParaRPr lang="tr-TR" dirty="0"/>
          </a:p>
        </p:txBody>
      </p:sp>
      <p:sp>
        <p:nvSpPr>
          <p:cNvPr id="5" name="Dikdörtgen 4">
            <a:extLst>
              <a:ext uri="{FF2B5EF4-FFF2-40B4-BE49-F238E27FC236}">
                <a16:creationId xmlns:a16="http://schemas.microsoft.com/office/drawing/2014/main" id="{877D6638-C715-4F47-9C38-8559CCBF0649}"/>
              </a:ext>
            </a:extLst>
          </p:cNvPr>
          <p:cNvSpPr/>
          <p:nvPr/>
        </p:nvSpPr>
        <p:spPr>
          <a:xfrm>
            <a:off x="1071455" y="3336924"/>
            <a:ext cx="10135441" cy="923330"/>
          </a:xfrm>
          <a:prstGeom prst="rect">
            <a:avLst/>
          </a:prstGeom>
        </p:spPr>
        <p:txBody>
          <a:bodyPr wrap="square">
            <a:spAutoFit/>
          </a:bodyPr>
          <a:lstStyle/>
          <a:p>
            <a:r>
              <a:rPr lang="tr-TR" b="1" dirty="0">
                <a:solidFill>
                  <a:srgbClr val="000000"/>
                </a:solidFill>
              </a:rPr>
              <a:t>Tübitak-1001   2015-2018</a:t>
            </a:r>
          </a:p>
          <a:p>
            <a:r>
              <a:rPr lang="en-US" dirty="0">
                <a:solidFill>
                  <a:srgbClr val="000000"/>
                </a:solidFill>
              </a:rPr>
              <a:t>Examination of the Functional Effects of Matrix Metalloproteinase-9 on Voltage-Gated Sodium Channel Nav1.5 and ß1 Regulation in Metastatic MDA-MB-231 Human Breast Cancer Cells</a:t>
            </a:r>
            <a:endParaRPr lang="tr-TR" dirty="0"/>
          </a:p>
        </p:txBody>
      </p:sp>
      <p:sp>
        <p:nvSpPr>
          <p:cNvPr id="6" name="Metin kutusu 5">
            <a:extLst>
              <a:ext uri="{FF2B5EF4-FFF2-40B4-BE49-F238E27FC236}">
                <a16:creationId xmlns:a16="http://schemas.microsoft.com/office/drawing/2014/main" id="{B62146CD-E69A-FC4B-A55C-60E62AEB82DA}"/>
              </a:ext>
            </a:extLst>
          </p:cNvPr>
          <p:cNvSpPr txBox="1"/>
          <p:nvPr/>
        </p:nvSpPr>
        <p:spPr>
          <a:xfrm>
            <a:off x="1071454" y="4523986"/>
            <a:ext cx="10135441" cy="1200329"/>
          </a:xfrm>
          <a:prstGeom prst="rect">
            <a:avLst/>
          </a:prstGeom>
          <a:noFill/>
        </p:spPr>
        <p:txBody>
          <a:bodyPr wrap="square" rtlCol="0">
            <a:spAutoFit/>
          </a:bodyPr>
          <a:lstStyle/>
          <a:p>
            <a:r>
              <a:rPr lang="tr-TR" b="1" dirty="0"/>
              <a:t>Tübitak-2015-2017</a:t>
            </a:r>
          </a:p>
          <a:p>
            <a:r>
              <a:rPr lang="en-US" dirty="0"/>
              <a:t>Investigation </a:t>
            </a:r>
            <a:r>
              <a:rPr lang="tr-TR" dirty="0"/>
              <a:t>of </a:t>
            </a:r>
            <a:r>
              <a:rPr lang="tr-TR" dirty="0" err="1"/>
              <a:t>the</a:t>
            </a:r>
            <a:r>
              <a:rPr lang="tr-TR" dirty="0"/>
              <a:t> </a:t>
            </a:r>
            <a:r>
              <a:rPr lang="en-US" dirty="0"/>
              <a:t>Apoptotic Effects and Their Relationship with Signal Transduction Pathways of Curcumin Quercetin and Curcumin Quercetin Combination on Chronic Myeloid Leukemia Cells</a:t>
            </a:r>
            <a:r>
              <a:rPr lang="tr-TR" dirty="0"/>
              <a:t> </a:t>
            </a:r>
            <a:r>
              <a:rPr lang="tr-TR" dirty="0" err="1"/>
              <a:t>and</a:t>
            </a:r>
            <a:r>
              <a:rPr lang="en-US" dirty="0"/>
              <a:t> Normal Mononuclear Cell Lines</a:t>
            </a:r>
            <a:endParaRPr lang="tr-TR" dirty="0"/>
          </a:p>
        </p:txBody>
      </p:sp>
    </p:spTree>
    <p:extLst>
      <p:ext uri="{BB962C8B-B14F-4D97-AF65-F5344CB8AC3E}">
        <p14:creationId xmlns:p14="http://schemas.microsoft.com/office/powerpoint/2010/main" val="2570576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432B11D-0085-8D4C-8BAF-2A33F5CA68BB}"/>
              </a:ext>
            </a:extLst>
          </p:cNvPr>
          <p:cNvSpPr>
            <a:spLocks noGrp="1"/>
          </p:cNvSpPr>
          <p:nvPr>
            <p:ph type="title"/>
          </p:nvPr>
        </p:nvSpPr>
        <p:spPr>
          <a:xfrm>
            <a:off x="838200" y="365125"/>
            <a:ext cx="10515600" cy="923331"/>
          </a:xfrm>
        </p:spPr>
        <p:txBody>
          <a:bodyPr>
            <a:normAutofit/>
          </a:bodyPr>
          <a:lstStyle/>
          <a:p>
            <a:pPr algn="ctr"/>
            <a:r>
              <a:rPr lang="tr-TR" sz="3600" dirty="0"/>
              <a:t>Yürümekte olan Projeler</a:t>
            </a:r>
          </a:p>
        </p:txBody>
      </p:sp>
      <p:sp>
        <p:nvSpPr>
          <p:cNvPr id="3" name="Metin kutusu 2">
            <a:extLst>
              <a:ext uri="{FF2B5EF4-FFF2-40B4-BE49-F238E27FC236}">
                <a16:creationId xmlns:a16="http://schemas.microsoft.com/office/drawing/2014/main" id="{CE109F20-5471-504A-9FFF-690539C2759D}"/>
              </a:ext>
            </a:extLst>
          </p:cNvPr>
          <p:cNvSpPr txBox="1"/>
          <p:nvPr/>
        </p:nvSpPr>
        <p:spPr>
          <a:xfrm>
            <a:off x="685620" y="2612857"/>
            <a:ext cx="10668179" cy="1200329"/>
          </a:xfrm>
          <a:prstGeom prst="rect">
            <a:avLst/>
          </a:prstGeom>
          <a:noFill/>
        </p:spPr>
        <p:txBody>
          <a:bodyPr wrap="square" rtlCol="0">
            <a:spAutoFit/>
          </a:bodyPr>
          <a:lstStyle/>
          <a:p>
            <a:r>
              <a:rPr lang="tr-TR" b="1" dirty="0"/>
              <a:t>TUSEB- 2023-2025</a:t>
            </a:r>
          </a:p>
          <a:p>
            <a:pPr algn="l"/>
            <a:r>
              <a:rPr lang="en-US" dirty="0"/>
              <a:t>Evaluation of the Relationship of Serum Albumin, Creatinine, Uric Acid, Magnesium and CRP Values ​​with the Development of Type 2 DM, Cardiovascular Disease, Dementia and Alzheimer's: </a:t>
            </a:r>
            <a:r>
              <a:rPr lang="en-US" dirty="0" err="1"/>
              <a:t>Balçova's</a:t>
            </a:r>
            <a:r>
              <a:rPr lang="en-US" dirty="0"/>
              <a:t> Heart (BAK) Prosthetic Cohort Study</a:t>
            </a:r>
            <a:endParaRPr lang="tr-TR" dirty="0"/>
          </a:p>
        </p:txBody>
      </p:sp>
      <p:sp>
        <p:nvSpPr>
          <p:cNvPr id="4" name="Metin kutusu 3">
            <a:extLst>
              <a:ext uri="{FF2B5EF4-FFF2-40B4-BE49-F238E27FC236}">
                <a16:creationId xmlns:a16="http://schemas.microsoft.com/office/drawing/2014/main" id="{98FB7AC4-D119-214C-A449-5CEBD27F7B79}"/>
              </a:ext>
            </a:extLst>
          </p:cNvPr>
          <p:cNvSpPr txBox="1"/>
          <p:nvPr/>
        </p:nvSpPr>
        <p:spPr>
          <a:xfrm>
            <a:off x="685621" y="3967322"/>
            <a:ext cx="10165277" cy="646331"/>
          </a:xfrm>
          <a:prstGeom prst="rect">
            <a:avLst/>
          </a:prstGeom>
          <a:noFill/>
        </p:spPr>
        <p:txBody>
          <a:bodyPr wrap="square" rtlCol="0">
            <a:spAutoFit/>
          </a:bodyPr>
          <a:lstStyle/>
          <a:p>
            <a:r>
              <a:rPr lang="tr-TR" b="1" dirty="0"/>
              <a:t>TÜBİTAK- 2022-2025</a:t>
            </a:r>
          </a:p>
          <a:p>
            <a:r>
              <a:rPr lang="en-US" dirty="0"/>
              <a:t>Development of New Bioactive Peptide Hydrogels for 3D Cancer Modeling Applications</a:t>
            </a:r>
            <a:endParaRPr lang="tr-TR" dirty="0"/>
          </a:p>
        </p:txBody>
      </p:sp>
      <p:sp>
        <p:nvSpPr>
          <p:cNvPr id="5" name="Metin kutusu 4">
            <a:extLst>
              <a:ext uri="{FF2B5EF4-FFF2-40B4-BE49-F238E27FC236}">
                <a16:creationId xmlns:a16="http://schemas.microsoft.com/office/drawing/2014/main" id="{2C80FB3E-386F-FC4D-B7A1-9670442C1CDA}"/>
              </a:ext>
            </a:extLst>
          </p:cNvPr>
          <p:cNvSpPr txBox="1"/>
          <p:nvPr/>
        </p:nvSpPr>
        <p:spPr>
          <a:xfrm>
            <a:off x="685622" y="4767789"/>
            <a:ext cx="10366200" cy="923330"/>
          </a:xfrm>
          <a:prstGeom prst="rect">
            <a:avLst/>
          </a:prstGeom>
          <a:noFill/>
        </p:spPr>
        <p:txBody>
          <a:bodyPr wrap="square" rtlCol="0">
            <a:spAutoFit/>
          </a:bodyPr>
          <a:lstStyle/>
          <a:p>
            <a:r>
              <a:rPr lang="tr-TR" b="1" dirty="0"/>
              <a:t>DEÜ-BAP 2023-2024</a:t>
            </a:r>
          </a:p>
          <a:p>
            <a:r>
              <a:rPr lang="en-US" dirty="0"/>
              <a:t>Neuroinflammation of Curcumin and Quercetin Polyphenol Combination in Sepsis Modeled Rats</a:t>
            </a:r>
          </a:p>
          <a:p>
            <a:r>
              <a:rPr lang="en-US" dirty="0"/>
              <a:t>and Examination of its Preventive Effect on the Blood-Brain Barrier</a:t>
            </a:r>
            <a:endParaRPr lang="tr-TR" dirty="0"/>
          </a:p>
        </p:txBody>
      </p:sp>
      <p:sp>
        <p:nvSpPr>
          <p:cNvPr id="6" name="Metin kutusu 5">
            <a:extLst>
              <a:ext uri="{FF2B5EF4-FFF2-40B4-BE49-F238E27FC236}">
                <a16:creationId xmlns:a16="http://schemas.microsoft.com/office/drawing/2014/main" id="{9676374E-A93C-4435-4DBA-B20F703FACC0}"/>
              </a:ext>
            </a:extLst>
          </p:cNvPr>
          <p:cNvSpPr txBox="1"/>
          <p:nvPr/>
        </p:nvSpPr>
        <p:spPr>
          <a:xfrm>
            <a:off x="685621" y="1442592"/>
            <a:ext cx="10165277" cy="923330"/>
          </a:xfrm>
          <a:prstGeom prst="rect">
            <a:avLst/>
          </a:prstGeom>
          <a:noFill/>
        </p:spPr>
        <p:txBody>
          <a:bodyPr wrap="square" rtlCol="0">
            <a:spAutoFit/>
          </a:bodyPr>
          <a:lstStyle/>
          <a:p>
            <a:r>
              <a:rPr lang="tr-TR" b="1" dirty="0"/>
              <a:t>TUSEB- 2023-2025</a:t>
            </a:r>
          </a:p>
          <a:p>
            <a:r>
              <a:rPr lang="en-US" dirty="0"/>
              <a:t>Investigation of the Potential Anti-tumoral Effect of the Circadian Rhythm-Related CRY1-Specific M47 Molecule in Prostate Cancer under Normal and Extended Lighting Conditions</a:t>
            </a:r>
            <a:endParaRPr lang="tr-TR" dirty="0"/>
          </a:p>
        </p:txBody>
      </p:sp>
    </p:spTree>
    <p:extLst>
      <p:ext uri="{BB962C8B-B14F-4D97-AF65-F5344CB8AC3E}">
        <p14:creationId xmlns:p14="http://schemas.microsoft.com/office/powerpoint/2010/main" val="3983002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C862DFC-4300-4C04-96FF-D76DC07A3A3D}"/>
              </a:ext>
            </a:extLst>
          </p:cNvPr>
          <p:cNvSpPr>
            <a:spLocks noGrp="1"/>
          </p:cNvSpPr>
          <p:nvPr>
            <p:ph type="title"/>
          </p:nvPr>
        </p:nvSpPr>
        <p:spPr>
          <a:xfrm>
            <a:off x="986147" y="118787"/>
            <a:ext cx="10515600" cy="1325563"/>
          </a:xfrm>
        </p:spPr>
        <p:txBody>
          <a:bodyPr>
            <a:normAutofit/>
          </a:bodyPr>
          <a:lstStyle/>
          <a:p>
            <a:pPr algn="ctr"/>
            <a:r>
              <a:rPr lang="en-US" sz="3600" dirty="0"/>
              <a:t>Completed Current Master's Thesis </a:t>
            </a:r>
            <a:r>
              <a:rPr lang="tr-TR" sz="3600" dirty="0"/>
              <a:t>P</a:t>
            </a:r>
            <a:r>
              <a:rPr lang="en-US" sz="3600" dirty="0" err="1"/>
              <a:t>rojects</a:t>
            </a:r>
            <a:endParaRPr lang="tr-TR" sz="3600" dirty="0"/>
          </a:p>
        </p:txBody>
      </p:sp>
      <p:sp>
        <p:nvSpPr>
          <p:cNvPr id="3" name="Dikdörtgen 2">
            <a:extLst>
              <a:ext uri="{FF2B5EF4-FFF2-40B4-BE49-F238E27FC236}">
                <a16:creationId xmlns:a16="http://schemas.microsoft.com/office/drawing/2014/main" id="{B587A151-7AB7-4956-9D3D-ABF19A245F8E}"/>
              </a:ext>
            </a:extLst>
          </p:cNvPr>
          <p:cNvSpPr/>
          <p:nvPr/>
        </p:nvSpPr>
        <p:spPr>
          <a:xfrm>
            <a:off x="743198" y="1444350"/>
            <a:ext cx="11001498" cy="923330"/>
          </a:xfrm>
          <a:prstGeom prst="rect">
            <a:avLst/>
          </a:prstGeom>
        </p:spPr>
        <p:txBody>
          <a:bodyPr wrap="square">
            <a:spAutoFit/>
          </a:bodyPr>
          <a:lstStyle/>
          <a:p>
            <a:r>
              <a:rPr lang="tr-TR" b="1" dirty="0"/>
              <a:t>DEÜ-BAP 2022-2023</a:t>
            </a:r>
          </a:p>
          <a:p>
            <a:r>
              <a:rPr lang="tr-TR" dirty="0" err="1"/>
              <a:t>Synthesis</a:t>
            </a:r>
            <a:r>
              <a:rPr lang="tr-TR" dirty="0"/>
              <a:t> of Metformin-</a:t>
            </a:r>
            <a:r>
              <a:rPr lang="tr-TR" dirty="0" err="1"/>
              <a:t>loaded</a:t>
            </a:r>
            <a:r>
              <a:rPr lang="tr-TR" dirty="0"/>
              <a:t> PLGA-PEG (</a:t>
            </a:r>
            <a:r>
              <a:rPr lang="tr-TR" dirty="0" err="1"/>
              <a:t>Poly</a:t>
            </a:r>
            <a:r>
              <a:rPr lang="tr-TR" dirty="0"/>
              <a:t>-D,L-</a:t>
            </a:r>
            <a:r>
              <a:rPr lang="tr-TR" dirty="0" err="1"/>
              <a:t>lactic</a:t>
            </a:r>
            <a:r>
              <a:rPr lang="tr-TR" dirty="0"/>
              <a:t>-</a:t>
            </a:r>
            <a:r>
              <a:rPr lang="tr-TR" dirty="0" err="1"/>
              <a:t>Co-Glycolic</a:t>
            </a:r>
            <a:r>
              <a:rPr lang="tr-TR" dirty="0"/>
              <a:t> </a:t>
            </a:r>
            <a:r>
              <a:rPr lang="tr-TR" dirty="0" err="1"/>
              <a:t>Acid-Poly</a:t>
            </a:r>
            <a:r>
              <a:rPr lang="tr-TR" dirty="0"/>
              <a:t> </a:t>
            </a:r>
            <a:r>
              <a:rPr lang="tr-TR" dirty="0" err="1"/>
              <a:t>Ethylene</a:t>
            </a:r>
            <a:r>
              <a:rPr lang="tr-TR" dirty="0"/>
              <a:t> </a:t>
            </a:r>
            <a:r>
              <a:rPr lang="tr-TR" dirty="0" err="1"/>
              <a:t>Glycolic</a:t>
            </a:r>
            <a:r>
              <a:rPr lang="tr-TR" dirty="0"/>
              <a:t> </a:t>
            </a:r>
            <a:r>
              <a:rPr lang="tr-TR" dirty="0" err="1"/>
              <a:t>Acid</a:t>
            </a:r>
            <a:r>
              <a:rPr lang="tr-TR" dirty="0"/>
              <a:t>) </a:t>
            </a:r>
            <a:r>
              <a:rPr lang="tr-TR" dirty="0" err="1"/>
              <a:t>Nanoparticles</a:t>
            </a:r>
            <a:r>
              <a:rPr lang="tr-TR" dirty="0"/>
              <a:t> </a:t>
            </a:r>
            <a:r>
              <a:rPr lang="tr-TR" dirty="0" err="1"/>
              <a:t>and</a:t>
            </a:r>
            <a:r>
              <a:rPr lang="tr-TR" dirty="0"/>
              <a:t> </a:t>
            </a:r>
            <a:r>
              <a:rPr lang="tr-TR" dirty="0" err="1"/>
              <a:t>In</a:t>
            </a:r>
            <a:r>
              <a:rPr lang="tr-TR" dirty="0"/>
              <a:t> vitro </a:t>
            </a:r>
            <a:r>
              <a:rPr lang="tr-TR" dirty="0" err="1"/>
              <a:t>Examination</a:t>
            </a:r>
            <a:r>
              <a:rPr lang="tr-TR" dirty="0"/>
              <a:t> of </a:t>
            </a:r>
            <a:r>
              <a:rPr lang="tr-TR" dirty="0" err="1"/>
              <a:t>their</a:t>
            </a:r>
            <a:r>
              <a:rPr lang="tr-TR" dirty="0"/>
              <a:t> </a:t>
            </a:r>
            <a:r>
              <a:rPr lang="tr-TR" dirty="0" err="1"/>
              <a:t>Anticancer</a:t>
            </a:r>
            <a:r>
              <a:rPr lang="tr-TR" dirty="0"/>
              <a:t> </a:t>
            </a:r>
            <a:r>
              <a:rPr lang="tr-TR" dirty="0" err="1"/>
              <a:t>Effects</a:t>
            </a:r>
            <a:r>
              <a:rPr lang="tr-TR" dirty="0"/>
              <a:t> on </a:t>
            </a:r>
            <a:r>
              <a:rPr lang="tr-TR" dirty="0" err="1"/>
              <a:t>Follicular</a:t>
            </a:r>
            <a:r>
              <a:rPr lang="tr-TR" dirty="0"/>
              <a:t> </a:t>
            </a:r>
            <a:r>
              <a:rPr lang="tr-TR" dirty="0" err="1"/>
              <a:t>Thyroid</a:t>
            </a:r>
            <a:r>
              <a:rPr lang="tr-TR" dirty="0"/>
              <a:t> </a:t>
            </a:r>
            <a:r>
              <a:rPr lang="tr-TR" dirty="0" err="1"/>
              <a:t>Cancer</a:t>
            </a:r>
            <a:r>
              <a:rPr lang="tr-TR" dirty="0"/>
              <a:t> (FTC-133) Cell </a:t>
            </a:r>
            <a:r>
              <a:rPr lang="tr-TR" dirty="0" err="1"/>
              <a:t>Line</a:t>
            </a:r>
            <a:endParaRPr lang="tr-TR" dirty="0"/>
          </a:p>
        </p:txBody>
      </p:sp>
      <p:sp>
        <p:nvSpPr>
          <p:cNvPr id="4" name="Dikdörtgen 3">
            <a:extLst>
              <a:ext uri="{FF2B5EF4-FFF2-40B4-BE49-F238E27FC236}">
                <a16:creationId xmlns:a16="http://schemas.microsoft.com/office/drawing/2014/main" id="{A9FBE510-DC66-48BC-BDAF-1E0374D21B5E}"/>
              </a:ext>
            </a:extLst>
          </p:cNvPr>
          <p:cNvSpPr/>
          <p:nvPr/>
        </p:nvSpPr>
        <p:spPr>
          <a:xfrm>
            <a:off x="743198" y="2504767"/>
            <a:ext cx="11167753" cy="923330"/>
          </a:xfrm>
          <a:prstGeom prst="rect">
            <a:avLst/>
          </a:prstGeom>
        </p:spPr>
        <p:txBody>
          <a:bodyPr wrap="square">
            <a:spAutoFit/>
          </a:bodyPr>
          <a:lstStyle/>
          <a:p>
            <a:r>
              <a:rPr lang="tr-TR" b="1" dirty="0"/>
              <a:t>DEÜ-BAP 2021-2022</a:t>
            </a:r>
          </a:p>
          <a:p>
            <a:r>
              <a:rPr lang="en-US" dirty="0"/>
              <a:t>Development of an in situ collagen zymography method to determine the localization and activity of collagenases in thyroid cancer cell lines</a:t>
            </a:r>
            <a:endParaRPr lang="tr-TR" dirty="0"/>
          </a:p>
        </p:txBody>
      </p:sp>
      <p:sp>
        <p:nvSpPr>
          <p:cNvPr id="5" name="Metin kutusu 4">
            <a:extLst>
              <a:ext uri="{FF2B5EF4-FFF2-40B4-BE49-F238E27FC236}">
                <a16:creationId xmlns:a16="http://schemas.microsoft.com/office/drawing/2014/main" id="{A54CF309-F919-834D-891A-85D6A7D1E048}"/>
              </a:ext>
            </a:extLst>
          </p:cNvPr>
          <p:cNvSpPr txBox="1"/>
          <p:nvPr/>
        </p:nvSpPr>
        <p:spPr>
          <a:xfrm>
            <a:off x="743199" y="3565184"/>
            <a:ext cx="11001498" cy="1200329"/>
          </a:xfrm>
          <a:prstGeom prst="rect">
            <a:avLst/>
          </a:prstGeom>
          <a:noFill/>
        </p:spPr>
        <p:txBody>
          <a:bodyPr wrap="square" rtlCol="0">
            <a:spAutoFit/>
          </a:bodyPr>
          <a:lstStyle/>
          <a:p>
            <a:r>
              <a:rPr lang="tr-TR" b="1" dirty="0"/>
              <a:t>DEÜ-BAP 2017 2019</a:t>
            </a:r>
          </a:p>
          <a:p>
            <a:r>
              <a:rPr lang="en-US" dirty="0"/>
              <a:t>Examination of the molecular and</a:t>
            </a:r>
            <a:r>
              <a:rPr lang="tr-TR" dirty="0"/>
              <a:t> </a:t>
            </a:r>
            <a:r>
              <a:rPr lang="en-US" dirty="0"/>
              <a:t>behaviorally</a:t>
            </a:r>
            <a:r>
              <a:rPr lang="tr-TR" dirty="0"/>
              <a:t> </a:t>
            </a:r>
            <a:r>
              <a:rPr lang="en-US" dirty="0"/>
              <a:t>effect</a:t>
            </a:r>
            <a:r>
              <a:rPr lang="tr-TR" dirty="0"/>
              <a:t>s</a:t>
            </a:r>
            <a:r>
              <a:rPr lang="en-US" dirty="0"/>
              <a:t> of high polyphenol olive oil on neurogenesis in brain tissue in old rats.</a:t>
            </a:r>
          </a:p>
          <a:p>
            <a:endParaRPr lang="tr-TR" dirty="0"/>
          </a:p>
        </p:txBody>
      </p:sp>
      <p:sp>
        <p:nvSpPr>
          <p:cNvPr id="7" name="Metin kutusu 6">
            <a:extLst>
              <a:ext uri="{FF2B5EF4-FFF2-40B4-BE49-F238E27FC236}">
                <a16:creationId xmlns:a16="http://schemas.microsoft.com/office/drawing/2014/main" id="{60907F4B-D227-3040-A821-DCA825EF4EAC}"/>
              </a:ext>
            </a:extLst>
          </p:cNvPr>
          <p:cNvSpPr txBox="1"/>
          <p:nvPr/>
        </p:nvSpPr>
        <p:spPr>
          <a:xfrm>
            <a:off x="743198" y="4765513"/>
            <a:ext cx="8789650" cy="646331"/>
          </a:xfrm>
          <a:prstGeom prst="rect">
            <a:avLst/>
          </a:prstGeom>
          <a:noFill/>
        </p:spPr>
        <p:txBody>
          <a:bodyPr wrap="none" rtlCol="0">
            <a:spAutoFit/>
          </a:bodyPr>
          <a:lstStyle/>
          <a:p>
            <a:r>
              <a:rPr lang="tr-TR" b="1" dirty="0"/>
              <a:t>DEÜ BAP 2013-2015</a:t>
            </a:r>
          </a:p>
          <a:p>
            <a:r>
              <a:rPr lang="en-US" dirty="0"/>
              <a:t>Examining the effects of Resveratrol and Sirtuin1 on p53(+/+) and p53(-/-) colon cancer cells</a:t>
            </a:r>
            <a:endParaRPr lang="tr-TR" dirty="0"/>
          </a:p>
        </p:txBody>
      </p:sp>
    </p:spTree>
    <p:extLst>
      <p:ext uri="{BB962C8B-B14F-4D97-AF65-F5344CB8AC3E}">
        <p14:creationId xmlns:p14="http://schemas.microsoft.com/office/powerpoint/2010/main" val="679678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00B707-E0F8-4F5B-9D6A-022F5749307C}"/>
              </a:ext>
            </a:extLst>
          </p:cNvPr>
          <p:cNvSpPr>
            <a:spLocks noGrp="1"/>
          </p:cNvSpPr>
          <p:nvPr>
            <p:ph type="title"/>
          </p:nvPr>
        </p:nvSpPr>
        <p:spPr>
          <a:xfrm>
            <a:off x="920830" y="145409"/>
            <a:ext cx="10515600" cy="1053973"/>
          </a:xfrm>
        </p:spPr>
        <p:txBody>
          <a:bodyPr>
            <a:normAutofit/>
          </a:bodyPr>
          <a:lstStyle/>
          <a:p>
            <a:pPr algn="ctr"/>
            <a:r>
              <a:rPr lang="en-US" sz="3600" dirty="0"/>
              <a:t>Completed Current PhD Thesis </a:t>
            </a:r>
            <a:r>
              <a:rPr lang="tr-TR" sz="3600" dirty="0"/>
              <a:t>P</a:t>
            </a:r>
            <a:r>
              <a:rPr lang="en-US" sz="3600" dirty="0" err="1"/>
              <a:t>rojects</a:t>
            </a:r>
            <a:endParaRPr lang="tr-TR" sz="3600" dirty="0"/>
          </a:p>
        </p:txBody>
      </p:sp>
      <p:sp>
        <p:nvSpPr>
          <p:cNvPr id="3" name="Dikdörtgen 2">
            <a:extLst>
              <a:ext uri="{FF2B5EF4-FFF2-40B4-BE49-F238E27FC236}">
                <a16:creationId xmlns:a16="http://schemas.microsoft.com/office/drawing/2014/main" id="{506FBD2A-6902-483A-A39F-274E3A005B92}"/>
              </a:ext>
            </a:extLst>
          </p:cNvPr>
          <p:cNvSpPr/>
          <p:nvPr/>
        </p:nvSpPr>
        <p:spPr>
          <a:xfrm>
            <a:off x="650390" y="1176804"/>
            <a:ext cx="11202944" cy="923330"/>
          </a:xfrm>
          <a:prstGeom prst="rect">
            <a:avLst/>
          </a:prstGeom>
        </p:spPr>
        <p:txBody>
          <a:bodyPr wrap="square">
            <a:spAutoFit/>
          </a:bodyPr>
          <a:lstStyle/>
          <a:p>
            <a:r>
              <a:rPr lang="tr-TR" b="1" dirty="0"/>
              <a:t>DEÜ-BAP 2018-2021</a:t>
            </a:r>
          </a:p>
          <a:p>
            <a:r>
              <a:rPr lang="en-US" dirty="0"/>
              <a:t>Effect of N-MYC Downstream Regulated Gene-2 ​​Expression on Epithelial Mesenchymal Transformation in Thyroid Cancer</a:t>
            </a:r>
            <a:endParaRPr lang="tr-TR" dirty="0"/>
          </a:p>
        </p:txBody>
      </p:sp>
      <p:sp>
        <p:nvSpPr>
          <p:cNvPr id="4" name="Dikdörtgen 3">
            <a:extLst>
              <a:ext uri="{FF2B5EF4-FFF2-40B4-BE49-F238E27FC236}">
                <a16:creationId xmlns:a16="http://schemas.microsoft.com/office/drawing/2014/main" id="{493E23B6-D391-4D18-9847-9011588A09FD}"/>
              </a:ext>
            </a:extLst>
          </p:cNvPr>
          <p:cNvSpPr/>
          <p:nvPr/>
        </p:nvSpPr>
        <p:spPr>
          <a:xfrm>
            <a:off x="650390" y="2225599"/>
            <a:ext cx="11202944" cy="923330"/>
          </a:xfrm>
          <a:prstGeom prst="rect">
            <a:avLst/>
          </a:prstGeom>
        </p:spPr>
        <p:txBody>
          <a:bodyPr wrap="square">
            <a:spAutoFit/>
          </a:bodyPr>
          <a:lstStyle/>
          <a:p>
            <a:r>
              <a:rPr lang="tr-TR" b="1" dirty="0"/>
              <a:t>DEÜ-BAP 2017-2019</a:t>
            </a:r>
          </a:p>
          <a:p>
            <a:r>
              <a:rPr lang="en-US" dirty="0"/>
              <a:t>Examining the Role of HIF-1alpha-Related Mitochondrial Glucose Metabolism in the Hypoxic Microenvironment of Head and Neck Cancer Cells</a:t>
            </a:r>
            <a:endParaRPr lang="tr-TR" dirty="0"/>
          </a:p>
        </p:txBody>
      </p:sp>
      <p:sp>
        <p:nvSpPr>
          <p:cNvPr id="5" name="Dikdörtgen 4">
            <a:extLst>
              <a:ext uri="{FF2B5EF4-FFF2-40B4-BE49-F238E27FC236}">
                <a16:creationId xmlns:a16="http://schemas.microsoft.com/office/drawing/2014/main" id="{5D9FB80D-AA4C-4A4B-AB8C-A3F0B7BE7239}"/>
              </a:ext>
            </a:extLst>
          </p:cNvPr>
          <p:cNvSpPr/>
          <p:nvPr/>
        </p:nvSpPr>
        <p:spPr>
          <a:xfrm>
            <a:off x="650390" y="3274395"/>
            <a:ext cx="10892424" cy="646331"/>
          </a:xfrm>
          <a:prstGeom prst="rect">
            <a:avLst/>
          </a:prstGeom>
        </p:spPr>
        <p:txBody>
          <a:bodyPr wrap="square">
            <a:spAutoFit/>
          </a:bodyPr>
          <a:lstStyle/>
          <a:p>
            <a:r>
              <a:rPr lang="tr-TR" b="1" dirty="0"/>
              <a:t>DEÜ-BAP 2012-2015</a:t>
            </a:r>
          </a:p>
          <a:p>
            <a:r>
              <a:rPr lang="en-US" dirty="0"/>
              <a:t>Determination of the possible relationship between </a:t>
            </a:r>
            <a:r>
              <a:rPr lang="en-US" dirty="0" err="1"/>
              <a:t>RhoC</a:t>
            </a:r>
            <a:r>
              <a:rPr lang="en-US" dirty="0"/>
              <a:t>-GTPase and extracellular proteolysis in colon cancer cells</a:t>
            </a:r>
            <a:endParaRPr lang="tr-TR" dirty="0"/>
          </a:p>
        </p:txBody>
      </p:sp>
      <p:sp>
        <p:nvSpPr>
          <p:cNvPr id="6" name="Metin kutusu 5">
            <a:extLst>
              <a:ext uri="{FF2B5EF4-FFF2-40B4-BE49-F238E27FC236}">
                <a16:creationId xmlns:a16="http://schemas.microsoft.com/office/drawing/2014/main" id="{B4681CB0-A9A8-2444-AD7C-8FF9819FD68C}"/>
              </a:ext>
            </a:extLst>
          </p:cNvPr>
          <p:cNvSpPr txBox="1"/>
          <p:nvPr/>
        </p:nvSpPr>
        <p:spPr>
          <a:xfrm>
            <a:off x="650390" y="4111536"/>
            <a:ext cx="11541608" cy="923330"/>
          </a:xfrm>
          <a:prstGeom prst="rect">
            <a:avLst/>
          </a:prstGeom>
          <a:noFill/>
        </p:spPr>
        <p:txBody>
          <a:bodyPr wrap="square" rtlCol="0">
            <a:spAutoFit/>
          </a:bodyPr>
          <a:lstStyle/>
          <a:p>
            <a:r>
              <a:rPr lang="tr-TR" b="1" dirty="0"/>
              <a:t>DEÜ-BAP 2016-2019 </a:t>
            </a:r>
          </a:p>
          <a:p>
            <a:r>
              <a:rPr lang="en-US" dirty="0"/>
              <a:t>Investigation of the amyloid beta plaque dissolution activities of polyphenolic compounds in differentiated-SH-SY5Y cells and examination of the in vitro</a:t>
            </a:r>
            <a:r>
              <a:rPr lang="tr-TR" dirty="0"/>
              <a:t> </a:t>
            </a:r>
            <a:r>
              <a:rPr lang="en-US" dirty="0"/>
              <a:t>effect</a:t>
            </a:r>
            <a:r>
              <a:rPr lang="tr-TR" dirty="0"/>
              <a:t>s</a:t>
            </a:r>
            <a:r>
              <a:rPr lang="en-US" dirty="0"/>
              <a:t> of differentiated cells on blood-brain barrier integrity</a:t>
            </a:r>
            <a:endParaRPr lang="tr-TR" dirty="0"/>
          </a:p>
        </p:txBody>
      </p:sp>
      <p:sp>
        <p:nvSpPr>
          <p:cNvPr id="7" name="Metin kutusu 6">
            <a:extLst>
              <a:ext uri="{FF2B5EF4-FFF2-40B4-BE49-F238E27FC236}">
                <a16:creationId xmlns:a16="http://schemas.microsoft.com/office/drawing/2014/main" id="{F8A7EA97-3606-3547-8F74-587DEA8D9E2A}"/>
              </a:ext>
            </a:extLst>
          </p:cNvPr>
          <p:cNvSpPr txBox="1"/>
          <p:nvPr/>
        </p:nvSpPr>
        <p:spPr>
          <a:xfrm>
            <a:off x="650390" y="5235198"/>
            <a:ext cx="11541609" cy="923330"/>
          </a:xfrm>
          <a:prstGeom prst="rect">
            <a:avLst/>
          </a:prstGeom>
          <a:noFill/>
        </p:spPr>
        <p:txBody>
          <a:bodyPr wrap="square" rtlCol="0">
            <a:spAutoFit/>
          </a:bodyPr>
          <a:lstStyle/>
          <a:p>
            <a:r>
              <a:rPr lang="tr-TR" b="1" dirty="0"/>
              <a:t>DEÜ BAP </a:t>
            </a:r>
            <a:r>
              <a:rPr lang="tr-TR" b="1" dirty="0" err="1"/>
              <a:t>and</a:t>
            </a:r>
            <a:r>
              <a:rPr lang="tr-TR" b="1" dirty="0"/>
              <a:t> TÜBİTAK 2017-2019 </a:t>
            </a:r>
          </a:p>
          <a:p>
            <a:r>
              <a:rPr lang="en-US" dirty="0"/>
              <a:t>Investigation of the Effects of </a:t>
            </a:r>
            <a:r>
              <a:rPr lang="en-US" dirty="0" err="1"/>
              <a:t>Casticin</a:t>
            </a:r>
            <a:r>
              <a:rPr lang="en-US" dirty="0"/>
              <a:t> on Survival and Death Pathways of Stem Cell-Like and Mature Acute Myeloid Leukemia Cell Lines. </a:t>
            </a:r>
            <a:endParaRPr lang="tr-TR" dirty="0"/>
          </a:p>
        </p:txBody>
      </p:sp>
    </p:spTree>
    <p:extLst>
      <p:ext uri="{BB962C8B-B14F-4D97-AF65-F5344CB8AC3E}">
        <p14:creationId xmlns:p14="http://schemas.microsoft.com/office/powerpoint/2010/main" val="15793940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598</Words>
  <Application>Microsoft Office PowerPoint</Application>
  <PresentationFormat>Geniş ekran</PresentationFormat>
  <Paragraphs>44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Dokuz Eylul University Institute of Health Sciences Department of Medical Biochemistry</vt:lpstr>
      <vt:lpstr>PowerPoint Sunusu</vt:lpstr>
      <vt:lpstr>PowerPoint Sunusu</vt:lpstr>
      <vt:lpstr> Completed Current Tübitak Projects</vt:lpstr>
      <vt:lpstr>Yürümekte olan Projeler</vt:lpstr>
      <vt:lpstr>Completed Current Master's Thesis Projects</vt:lpstr>
      <vt:lpstr>Completed Current PhD Thesis Projects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Gülgün Oktay</dc:creator>
  <cp:lastModifiedBy>Sezer Uysal</cp:lastModifiedBy>
  <cp:revision>36</cp:revision>
  <dcterms:created xsi:type="dcterms:W3CDTF">2023-10-18T08:59:29Z</dcterms:created>
  <dcterms:modified xsi:type="dcterms:W3CDTF">2025-07-04T12:55:58Z</dcterms:modified>
</cp:coreProperties>
</file>