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57" r:id="rId5"/>
    <p:sldId id="262" r:id="rId6"/>
    <p:sldId id="258" r:id="rId7"/>
    <p:sldId id="259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8"/>
  </p:normalViewPr>
  <p:slideViewPr>
    <p:cSldViewPr snapToGrid="0">
      <p:cViewPr varScale="1">
        <p:scale>
          <a:sx n="83" d="100"/>
          <a:sy n="83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D471F0-D856-4B56-86F2-4BD943787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8ED1E50-644E-4CB5-B494-CCE29512E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8F6BA8B-03C1-486F-AB0A-0FFF6EB54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D829DBC-C94D-4FD0-888A-294FF71D5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808E07-9782-4E43-867A-0E8F803EC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59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FF524CE-E52B-4641-982A-24341F2F8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7BDA36B-9F2D-406A-A82D-AF242D4FD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EB3DCB8-6ECB-4601-BC6A-86121324A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DC0D02-CA0B-498E-9B56-BF1540CB1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7C6731A-BA9B-4875-9208-908261E6C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28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CEB5915-EF16-48A0-84B6-549053BDE1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E8BAF5B-5238-439E-A5F0-065FEE9D0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AE84B6-DFBE-48EC-98E8-F4DC8AA45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CCBDEE-489D-4ADC-83A6-00414C21D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A406F1C-C694-4FF1-8861-CDE47A8D0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54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3E74E2-FE55-4084-87D4-BC94EE09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B9A1D9-14DA-46B7-92D6-E43E73EE9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CD190E3-72E8-4141-83C3-27C1F203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1C2F9A9-CF9E-4FBF-8ABA-AA4F7A021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11F7425-825C-4331-A27A-FEA2762A6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74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34B9A0-C493-4D9D-AE70-ADAD7EEC3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CDA2940-70E0-4EF2-8E07-47E77F852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86C0B59-EBE9-4144-AD90-812248A2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7364E04-32E8-4AB9-9E1C-E8C662A9E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0F750A6-2DF2-417C-8220-8DC801C67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425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649B969-45A5-44EA-A723-68233DFCC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E4C869-2A40-4A4B-8DDF-6502CBF5B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CAFB093-AF5C-47DE-902B-5D60E7829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F5C1AFF-2BF1-43CE-BEB7-64662B221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F413EAB-7E23-4842-A330-6DA19C23C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54F9FE4-66B6-41D2-9873-50FD7B2A3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63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BB2E795-A21E-494A-9408-E7049FFC5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A61BDB1-FD61-4584-B1F5-D92D2B6E9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D53382E-EFD6-48E3-B8EA-4DE6ABEA2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7C36FD9-1D93-4D67-803B-30DDE63AF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C39CC0A-E1FD-4FA3-A92D-0225CC4230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39A72F2-B1B9-42EC-B740-27B1285C7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27AC032-AC37-4371-B0B4-11384B4F3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0F79F67-1472-4246-96B5-6C2D90619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8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AC2B39-A9C4-44A7-A90E-BE238C03B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4DF3E62-A113-4E8A-9388-4FFE481A6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C44724B-E137-4EB8-871B-F9861FD80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2EBF2DC-F2CF-48C4-8549-38F2A2C40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71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71A58AA-8460-4053-8517-8E6A54EB2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86088C5-2FD4-4EE1-9A39-435DA80B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CAC1B9F-39C8-4895-A26B-342CC56C1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89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F96E5DB-D392-47F0-BB00-48BA3C04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843556-ABD9-44D4-AC40-06A5EFAE8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A3D650C-DA1E-4E73-8707-1D8032117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6C477C6-13C9-457F-B845-2BE739E40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A983775-E12D-4C05-B0A1-E20C679A0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F87FFB4-804B-4008-8994-A702ABBD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2688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83F63D-AB88-4981-B0D6-7D4D3F17C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43A1D8B-0272-4B20-B25B-01B75C8BC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A45B809-13EE-4C6D-8743-BC99033C1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840A8CE-558E-4434-B67F-E5AEF5846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F519CF2-2DE1-4FD5-A857-040CDA8C5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118AEAA-39E6-42AF-83FF-C8205935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28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212AAD4-050F-475A-A64C-0275E13E7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05A526-B4D8-4AED-AFC7-64AB43CB5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D35200-A8BB-4970-A6E3-5DC3B2C286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1A771-0059-4799-8E89-50833202CDDD}" type="datetimeFigureOut">
              <a:rPr lang="tr-TR" smtClean="0"/>
              <a:t>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332C80D-7DD4-4B0B-A552-5219836A8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802368A-469F-4F9D-A4D0-2A07823D9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87F37-3976-4360-AB74-03A2BFBAE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750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A7303C-5354-5932-7E81-71A8785C9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6452"/>
            <a:ext cx="9144000" cy="23876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4400" dirty="0">
                <a:solidFill>
                  <a:schemeClr val="accent1"/>
                </a:solidFill>
              </a:rPr>
              <a:t>Dokuz Eylül Üniversitesi</a:t>
            </a:r>
            <a:br>
              <a:rPr lang="tr-TR" sz="4400" dirty="0">
                <a:solidFill>
                  <a:schemeClr val="accent1"/>
                </a:solidFill>
              </a:rPr>
            </a:br>
            <a:r>
              <a:rPr lang="tr-TR" sz="4400" dirty="0">
                <a:solidFill>
                  <a:schemeClr val="accent1"/>
                </a:solidFill>
              </a:rPr>
              <a:t>Sağlık Bilimleri Enstitüsü</a:t>
            </a:r>
            <a:br>
              <a:rPr lang="tr-TR" sz="4400" dirty="0">
                <a:solidFill>
                  <a:schemeClr val="accent1"/>
                </a:solidFill>
              </a:rPr>
            </a:br>
            <a:r>
              <a:rPr lang="tr-TR" sz="4400" dirty="0">
                <a:solidFill>
                  <a:schemeClr val="accent1"/>
                </a:solidFill>
              </a:rPr>
              <a:t>Tıbbi Biyokimya Anabilim Dalı</a:t>
            </a:r>
          </a:p>
        </p:txBody>
      </p:sp>
    </p:spTree>
    <p:extLst>
      <p:ext uri="{BB962C8B-B14F-4D97-AF65-F5344CB8AC3E}">
        <p14:creationId xmlns:p14="http://schemas.microsoft.com/office/powerpoint/2010/main" val="1153787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6A19AB-7D56-52AA-0AD6-8F9724494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829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b="0" i="0" dirty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Tıbbi Biyokimya Anabilim Dalı 1982 yılında (Biyokimya adı altında) YÖK onayı ile kurulmuş bir anabilim dalıdır. Anabilim dalımızda Tıbbi Biyokimyanın değişik alanlarında yetkin 11 öğretim üyesi yer almaktadır. </a:t>
            </a:r>
          </a:p>
          <a:p>
            <a:pPr marL="0" indent="0">
              <a:buNone/>
            </a:pPr>
            <a:r>
              <a:rPr lang="tr-TR" b="0" i="0" dirty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Biyokimya lisansüstü programları 1985-1986 yılında eğitime başlamıştır. </a:t>
            </a:r>
          </a:p>
          <a:p>
            <a:pPr marL="0" indent="0">
              <a:buNone/>
            </a:pPr>
            <a:r>
              <a:rPr lang="tr-TR" dirty="0">
                <a:solidFill>
                  <a:srgbClr val="666666"/>
                </a:solidFill>
                <a:latin typeface="Arial" panose="020B0604020202020204" pitchFamily="34" charset="0"/>
              </a:rPr>
              <a:t>Günümüze kadar 39 Yüksek Lisans ve 37 Doktora öğrencisi mezun olmuştur.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7284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6A19AB-7D56-52AA-0AD6-8F9724494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rgbClr val="666666"/>
                </a:solidFill>
                <a:latin typeface="Arial" panose="020B0604020202020204" pitchFamily="34" charset="0"/>
              </a:rPr>
              <a:t>P</a:t>
            </a:r>
            <a:r>
              <a:rPr lang="tr-TR" b="0" i="0" dirty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rogramın amaçları, biyokimya, tıp ile ilgili biyokimya ve yakın ilişkili alanlarda ileri düzeyde temel ve güncel kuramsal bilgiye sahip bireyler yetiştirmek; öğrencileri hem ileri laboratuvar teknikleri hem de bağımsız araştırıcılığa hazırlayan ileri düzeyde veri toplama, proje yazma, proje yönetimi, uluslararası bilimsel iletişim, bilimsel makale yazma gibi bilimsel beceriler yönünden donatmaktır.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202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ACB61E-6B38-46A6-9E0A-F8BA4157E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375" y="1"/>
            <a:ext cx="10515600" cy="1181510"/>
          </a:xfrm>
        </p:spPr>
        <p:txBody>
          <a:bodyPr/>
          <a:lstStyle/>
          <a:p>
            <a:pPr algn="ctr"/>
            <a:r>
              <a:rPr lang="tr-TR" dirty="0"/>
              <a:t> </a:t>
            </a:r>
            <a:r>
              <a:rPr lang="tr-TR" sz="3600" dirty="0"/>
              <a:t>Tamamlanmış Güncel Tübitak Projeleri</a:t>
            </a:r>
            <a:endParaRPr lang="tr-TR" sz="40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2E98E515-ED04-49D0-9AE3-C4B1B0565F7C}"/>
              </a:ext>
            </a:extLst>
          </p:cNvPr>
          <p:cNvSpPr/>
          <p:nvPr/>
        </p:nvSpPr>
        <p:spPr>
          <a:xfrm>
            <a:off x="1071455" y="1181510"/>
            <a:ext cx="76887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</a:rPr>
              <a:t>Tübitak-1003    2019-2022 </a:t>
            </a:r>
          </a:p>
          <a:p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</a:rPr>
              <a:t>Maküler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</a:rPr>
              <a:t> Kornea Distrofisi İçin Yeni Bir Topikal Tedavi Yönteminin Geliştirilmesi</a:t>
            </a: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BA4FB3EB-732F-444F-B2A1-5C62B07D70D5}"/>
              </a:ext>
            </a:extLst>
          </p:cNvPr>
          <p:cNvSpPr/>
          <p:nvPr/>
        </p:nvSpPr>
        <p:spPr>
          <a:xfrm>
            <a:off x="1071455" y="2045408"/>
            <a:ext cx="100481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</a:rPr>
              <a:t>Tübitak-1001   2018-2021</a:t>
            </a:r>
          </a:p>
          <a:p>
            <a:r>
              <a:rPr lang="tr-TR" dirty="0">
                <a:solidFill>
                  <a:srgbClr val="000000"/>
                </a:solidFill>
              </a:rPr>
              <a:t>Oral Kavite Kanserinde Metformin ve </a:t>
            </a:r>
            <a:r>
              <a:rPr lang="tr-TR" dirty="0" err="1">
                <a:solidFill>
                  <a:srgbClr val="000000"/>
                </a:solidFill>
              </a:rPr>
              <a:t>Dikloroasetat'ın</a:t>
            </a:r>
            <a:r>
              <a:rPr lang="tr-TR" dirty="0">
                <a:solidFill>
                  <a:srgbClr val="000000"/>
                </a:solidFill>
              </a:rPr>
              <a:t> Mitokondriyal Enerji Metabolizması ve </a:t>
            </a:r>
            <a:r>
              <a:rPr lang="tr-TR" dirty="0" err="1">
                <a:solidFill>
                  <a:srgbClr val="000000"/>
                </a:solidFill>
              </a:rPr>
              <a:t>Setüksimab</a:t>
            </a:r>
            <a:r>
              <a:rPr lang="tr-TR" dirty="0">
                <a:solidFill>
                  <a:srgbClr val="000000"/>
                </a:solidFill>
              </a:rPr>
              <a:t> </a:t>
            </a:r>
            <a:r>
              <a:rPr lang="tr-TR" dirty="0" err="1">
                <a:solidFill>
                  <a:srgbClr val="000000"/>
                </a:solidFill>
              </a:rPr>
              <a:t>Kemoduyarlılığı</a:t>
            </a:r>
            <a:r>
              <a:rPr lang="tr-TR" dirty="0">
                <a:solidFill>
                  <a:srgbClr val="000000"/>
                </a:solidFill>
              </a:rPr>
              <a:t> Üzerine Sinerjistik Etkisinin Değerlendirilmesi: İlaç Yeniden Konumlandırma</a:t>
            </a:r>
            <a:endParaRPr lang="tr-TR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877D6638-C715-4F47-9C38-8559CCBF0649}"/>
              </a:ext>
            </a:extLst>
          </p:cNvPr>
          <p:cNvSpPr/>
          <p:nvPr/>
        </p:nvSpPr>
        <p:spPr>
          <a:xfrm>
            <a:off x="1071455" y="3336924"/>
            <a:ext cx="101354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</a:rPr>
              <a:t>Tübitak-1001   2015-2018</a:t>
            </a:r>
          </a:p>
          <a:p>
            <a:r>
              <a:rPr lang="tr-TR" dirty="0" err="1">
                <a:solidFill>
                  <a:srgbClr val="000000"/>
                </a:solidFill>
              </a:rPr>
              <a:t>Metastatik</a:t>
            </a:r>
            <a:r>
              <a:rPr lang="tr-TR" dirty="0">
                <a:solidFill>
                  <a:srgbClr val="000000"/>
                </a:solidFill>
              </a:rPr>
              <a:t> MDA-MB-231 İnsan Meme Kanser Hücrelerinde </a:t>
            </a:r>
            <a:r>
              <a:rPr lang="tr-TR" dirty="0" err="1">
                <a:solidFill>
                  <a:srgbClr val="000000"/>
                </a:solidFill>
              </a:rPr>
              <a:t>Matriks</a:t>
            </a:r>
            <a:r>
              <a:rPr lang="tr-TR" dirty="0">
                <a:solidFill>
                  <a:srgbClr val="000000"/>
                </a:solidFill>
              </a:rPr>
              <a:t> Metalloproteinaz-9'un Voltaj Kapılı Sodyum Kanalı Nav1.5 ve ß1 Regülasyonu Üzerindeki Fonksiyonel Etkilerinin İncelenmesi</a:t>
            </a:r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B62146CD-E69A-FC4B-A55C-60E62AEB82DA}"/>
              </a:ext>
            </a:extLst>
          </p:cNvPr>
          <p:cNvSpPr txBox="1"/>
          <p:nvPr/>
        </p:nvSpPr>
        <p:spPr>
          <a:xfrm>
            <a:off x="1071455" y="4628440"/>
            <a:ext cx="101354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TÜBİTAK-2015-2017</a:t>
            </a:r>
          </a:p>
          <a:p>
            <a:r>
              <a:rPr lang="tr-TR" dirty="0" err="1"/>
              <a:t>Kurkumin</a:t>
            </a:r>
            <a:r>
              <a:rPr lang="tr-TR" dirty="0"/>
              <a:t> </a:t>
            </a:r>
            <a:r>
              <a:rPr lang="tr-TR" dirty="0" err="1"/>
              <a:t>Kuersetin</a:t>
            </a:r>
            <a:r>
              <a:rPr lang="tr-TR" dirty="0"/>
              <a:t> ve </a:t>
            </a:r>
            <a:r>
              <a:rPr lang="tr-TR" dirty="0" err="1"/>
              <a:t>Kurkumin</a:t>
            </a:r>
            <a:r>
              <a:rPr lang="tr-TR" dirty="0"/>
              <a:t> </a:t>
            </a:r>
            <a:r>
              <a:rPr lang="tr-TR" dirty="0" err="1"/>
              <a:t>Kuersetin</a:t>
            </a:r>
            <a:r>
              <a:rPr lang="tr-TR" dirty="0"/>
              <a:t> Kombinasyonunun Kronik </a:t>
            </a:r>
            <a:r>
              <a:rPr lang="tr-TR" dirty="0" err="1"/>
              <a:t>Myeloid</a:t>
            </a:r>
            <a:r>
              <a:rPr lang="tr-TR" dirty="0"/>
              <a:t> Lösemi Hücreleri ile </a:t>
            </a:r>
          </a:p>
          <a:p>
            <a:r>
              <a:rPr lang="tr-TR" dirty="0"/>
              <a:t>Normal Mononükleer Hücre Hatlarında Apoptotik Etkilerinin ve Sinyal İleti Yolakları ile İlişkisinin Araştırılması</a:t>
            </a:r>
          </a:p>
        </p:txBody>
      </p:sp>
    </p:spTree>
    <p:extLst>
      <p:ext uri="{BB962C8B-B14F-4D97-AF65-F5344CB8AC3E}">
        <p14:creationId xmlns:p14="http://schemas.microsoft.com/office/powerpoint/2010/main" val="2570576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432B11D-0085-8D4C-8BAF-2A33F5CA6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3331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Yürümekte olan Projeler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CE109F20-5471-504A-9FFF-690539C2759D}"/>
              </a:ext>
            </a:extLst>
          </p:cNvPr>
          <p:cNvSpPr txBox="1"/>
          <p:nvPr/>
        </p:nvSpPr>
        <p:spPr>
          <a:xfrm>
            <a:off x="685621" y="2612857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TUSEB- 2023-2025</a:t>
            </a:r>
          </a:p>
          <a:p>
            <a:pPr algn="l"/>
            <a:r>
              <a:rPr lang="tr-TR" dirty="0"/>
              <a:t>Serum </a:t>
            </a:r>
            <a:r>
              <a:rPr lang="tr-TR" dirty="0" err="1"/>
              <a:t>Albumin</a:t>
            </a:r>
            <a:r>
              <a:rPr lang="tr-TR" dirty="0"/>
              <a:t>, Kreatinin, Ürik Asit, Magnezyum ve CRP Değerlerinin Tip 2 DM, Kardiyovasküler Hastalık, Demans ve Alzheimer Gelişimi ile İlişkisinin Değerlendirilmesi: Balçova’nın Kalbi (BAK) Prostetik Kohort Çalışma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8FB7AC4-D119-214C-A449-5CEBD27F7B79}"/>
              </a:ext>
            </a:extLst>
          </p:cNvPr>
          <p:cNvSpPr txBox="1"/>
          <p:nvPr/>
        </p:nvSpPr>
        <p:spPr>
          <a:xfrm>
            <a:off x="685622" y="3727233"/>
            <a:ext cx="10165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TÜBİTAK- 2022-2025</a:t>
            </a:r>
          </a:p>
          <a:p>
            <a:r>
              <a:rPr lang="tr-TR" dirty="0"/>
              <a:t>3 Boyutlu Kanser Modeli Uygulamaları İçin Yeni Biyoaktif Peptit Hidrojellerin Geliştirilmesi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C80FB3E-386F-FC4D-B7A1-9670442C1CDA}"/>
              </a:ext>
            </a:extLst>
          </p:cNvPr>
          <p:cNvSpPr txBox="1"/>
          <p:nvPr/>
        </p:nvSpPr>
        <p:spPr>
          <a:xfrm>
            <a:off x="685622" y="4767789"/>
            <a:ext cx="104704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DEÜ-BAP KOMİSYONU 2023-2024</a:t>
            </a:r>
          </a:p>
          <a:p>
            <a:r>
              <a:rPr lang="tr-TR" dirty="0"/>
              <a:t>Sepsis Modeli Oluşturulmuş Sıçanlarda </a:t>
            </a:r>
            <a:r>
              <a:rPr lang="tr-TR" dirty="0" err="1"/>
              <a:t>Kurkumin</a:t>
            </a:r>
            <a:r>
              <a:rPr lang="tr-TR" dirty="0"/>
              <a:t> ve </a:t>
            </a:r>
            <a:r>
              <a:rPr lang="tr-TR" dirty="0" err="1"/>
              <a:t>Kuersetin</a:t>
            </a:r>
            <a:r>
              <a:rPr lang="tr-TR" dirty="0"/>
              <a:t> Polifenol Kombinasyonunun </a:t>
            </a:r>
            <a:r>
              <a:rPr lang="tr-TR" dirty="0" err="1"/>
              <a:t>Nöroinflamasyon</a:t>
            </a:r>
            <a:r>
              <a:rPr lang="tr-TR" dirty="0"/>
              <a:t> </a:t>
            </a:r>
          </a:p>
          <a:p>
            <a:r>
              <a:rPr lang="tr-TR" dirty="0"/>
              <a:t>ve Kan Beyin Bariyeri Üzerine Önleyici Etkisinin İncelenmesi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9676374E-A93C-4435-4DBA-B20F703FACC0}"/>
              </a:ext>
            </a:extLst>
          </p:cNvPr>
          <p:cNvSpPr txBox="1"/>
          <p:nvPr/>
        </p:nvSpPr>
        <p:spPr>
          <a:xfrm>
            <a:off x="685621" y="1442592"/>
            <a:ext cx="101652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TUSEB- 2023-2025</a:t>
            </a:r>
          </a:p>
          <a:p>
            <a:r>
              <a:rPr lang="tr-TR" dirty="0" err="1"/>
              <a:t>Sirkadiyen</a:t>
            </a:r>
            <a:r>
              <a:rPr lang="tr-TR" dirty="0"/>
              <a:t> </a:t>
            </a:r>
            <a:r>
              <a:rPr lang="tr-TR" dirty="0" err="1"/>
              <a:t>Ritm</a:t>
            </a:r>
            <a:r>
              <a:rPr lang="tr-TR" dirty="0"/>
              <a:t> İlişkili CRY1’e Spesifik Olan M47 Molekülünün, Prostat Kanserinde Normal ve Uzatılmış Aydınlatma Koşullarında Potansiyel Anti-</a:t>
            </a:r>
            <a:r>
              <a:rPr lang="tr-TR" dirty="0" err="1"/>
              <a:t>tümoral</a:t>
            </a:r>
            <a:r>
              <a:rPr lang="tr-TR" dirty="0"/>
              <a:t> Etkisinin İncelenmesi </a:t>
            </a:r>
          </a:p>
        </p:txBody>
      </p:sp>
    </p:spTree>
    <p:extLst>
      <p:ext uri="{BB962C8B-B14F-4D97-AF65-F5344CB8AC3E}">
        <p14:creationId xmlns:p14="http://schemas.microsoft.com/office/powerpoint/2010/main" val="398300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C862DFC-4300-4C04-96FF-D76DC07A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47" y="1187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Tamamlanmış Güncel Yüksek Lisans Tez projeleri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B587A151-7AB7-4956-9D3D-ABF19A245F8E}"/>
              </a:ext>
            </a:extLst>
          </p:cNvPr>
          <p:cNvSpPr/>
          <p:nvPr/>
        </p:nvSpPr>
        <p:spPr>
          <a:xfrm>
            <a:off x="743198" y="1444350"/>
            <a:ext cx="110014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DEÜ-BAP 2022-2023</a:t>
            </a:r>
          </a:p>
          <a:p>
            <a:r>
              <a:rPr lang="tr-TR" dirty="0"/>
              <a:t>Metformin yüklü PLGA-PEG (</a:t>
            </a:r>
            <a:r>
              <a:rPr lang="tr-TR" dirty="0" err="1"/>
              <a:t>Poli</a:t>
            </a:r>
            <a:r>
              <a:rPr lang="tr-TR" dirty="0"/>
              <a:t>-D,L-laktik-</a:t>
            </a:r>
            <a:r>
              <a:rPr lang="tr-TR" dirty="0" err="1"/>
              <a:t>Ko</a:t>
            </a:r>
            <a:r>
              <a:rPr lang="tr-TR" dirty="0"/>
              <a:t>-Glikolik Asit-</a:t>
            </a:r>
            <a:r>
              <a:rPr lang="tr-TR" dirty="0" err="1"/>
              <a:t>Poli</a:t>
            </a:r>
            <a:r>
              <a:rPr lang="tr-TR" dirty="0"/>
              <a:t> Etilen Glikolik Asit) Nanopartiküllerinin Sentezlenmesi ve Antikanser Etkilerinin Foliküler </a:t>
            </a:r>
            <a:r>
              <a:rPr lang="tr-TR" dirty="0" err="1"/>
              <a:t>Tiroid</a:t>
            </a:r>
            <a:r>
              <a:rPr lang="tr-TR" dirty="0"/>
              <a:t> Kanseri (FTC-133) Hücre Hattı Üzerinde in vitro İncelenmesi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A9FBE510-DC66-48BC-BDAF-1E0374D21B5E}"/>
              </a:ext>
            </a:extLst>
          </p:cNvPr>
          <p:cNvSpPr/>
          <p:nvPr/>
        </p:nvSpPr>
        <p:spPr>
          <a:xfrm>
            <a:off x="743198" y="2504767"/>
            <a:ext cx="111677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DEÜ-BAP 2021-2022</a:t>
            </a:r>
          </a:p>
          <a:p>
            <a:r>
              <a:rPr lang="tr-TR" dirty="0" err="1"/>
              <a:t>Tiroid</a:t>
            </a:r>
            <a:r>
              <a:rPr lang="tr-TR" dirty="0"/>
              <a:t> kanser hücre hattında </a:t>
            </a:r>
            <a:r>
              <a:rPr lang="tr-TR" dirty="0" err="1"/>
              <a:t>kollajenazların</a:t>
            </a:r>
            <a:r>
              <a:rPr lang="tr-TR" dirty="0"/>
              <a:t> lokalizasyonunu n ve aktivitesinin belirlenmesi amacıyla in </a:t>
            </a:r>
            <a:r>
              <a:rPr lang="tr-TR" dirty="0" err="1"/>
              <a:t>situ</a:t>
            </a:r>
            <a:r>
              <a:rPr lang="tr-TR" dirty="0"/>
              <a:t> </a:t>
            </a:r>
            <a:r>
              <a:rPr lang="tr-TR" dirty="0" err="1"/>
              <a:t>kollajen</a:t>
            </a:r>
            <a:r>
              <a:rPr lang="tr-TR" dirty="0"/>
              <a:t> </a:t>
            </a:r>
            <a:r>
              <a:rPr lang="tr-TR" dirty="0" err="1"/>
              <a:t>zimografi</a:t>
            </a:r>
            <a:r>
              <a:rPr lang="tr-TR" dirty="0"/>
              <a:t> yönteminin geliştirilmesi 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54CF309-F919-834D-891A-85D6A7D1E048}"/>
              </a:ext>
            </a:extLst>
          </p:cNvPr>
          <p:cNvSpPr txBox="1"/>
          <p:nvPr/>
        </p:nvSpPr>
        <p:spPr>
          <a:xfrm>
            <a:off x="743198" y="3565184"/>
            <a:ext cx="97378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DEÜ-BAP 2017 2019</a:t>
            </a:r>
          </a:p>
          <a:p>
            <a:r>
              <a:rPr lang="tr-TR" dirty="0"/>
              <a:t>Yaşlı sıçanlarda yüksek </a:t>
            </a:r>
            <a:r>
              <a:rPr lang="tr-TR" dirty="0" err="1"/>
              <a:t>polifenollü</a:t>
            </a:r>
            <a:r>
              <a:rPr lang="tr-TR" dirty="0"/>
              <a:t> zeytinyağının beyin dokusunda </a:t>
            </a:r>
            <a:r>
              <a:rPr lang="tr-TR" dirty="0" err="1"/>
              <a:t>nörojeneze</a:t>
            </a:r>
            <a:r>
              <a:rPr lang="tr-TR" dirty="0"/>
              <a:t> etkisinin moleküler ve </a:t>
            </a:r>
          </a:p>
          <a:p>
            <a:r>
              <a:rPr lang="tr-TR" dirty="0"/>
              <a:t>davranışsal olarak incelenmesi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0907F4B-D227-3040-A821-DCA825EF4EAC}"/>
              </a:ext>
            </a:extLst>
          </p:cNvPr>
          <p:cNvSpPr txBox="1"/>
          <p:nvPr/>
        </p:nvSpPr>
        <p:spPr>
          <a:xfrm>
            <a:off x="743198" y="4767319"/>
            <a:ext cx="9959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DEÜ BAP 2013-2015</a:t>
            </a:r>
          </a:p>
          <a:p>
            <a:r>
              <a:rPr lang="tr-TR" dirty="0" err="1"/>
              <a:t>Resveratrol</a:t>
            </a:r>
            <a:r>
              <a:rPr lang="tr-TR" dirty="0"/>
              <a:t> ve Sirtuin1'in p53(+/+) ve p53(-/-) kolon kanser hücreleri üzerindeki etkilerinin incelenmesi</a:t>
            </a:r>
          </a:p>
        </p:txBody>
      </p:sp>
    </p:spTree>
    <p:extLst>
      <p:ext uri="{BB962C8B-B14F-4D97-AF65-F5344CB8AC3E}">
        <p14:creationId xmlns:p14="http://schemas.microsoft.com/office/powerpoint/2010/main" val="679678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00B707-E0F8-4F5B-9D6A-022F57493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830" y="145409"/>
            <a:ext cx="10515600" cy="1053973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Tamamlanmış Güncel Doktora Tez projeleri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06FBD2A-6902-483A-A39F-274E3A005B92}"/>
              </a:ext>
            </a:extLst>
          </p:cNvPr>
          <p:cNvSpPr/>
          <p:nvPr/>
        </p:nvSpPr>
        <p:spPr>
          <a:xfrm>
            <a:off x="650390" y="1176804"/>
            <a:ext cx="11202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DEÜ-BAP 2018-2021</a:t>
            </a:r>
          </a:p>
          <a:p>
            <a:r>
              <a:rPr lang="tr-TR" dirty="0"/>
              <a:t>N-MYC </a:t>
            </a:r>
            <a:r>
              <a:rPr lang="tr-TR" dirty="0" err="1"/>
              <a:t>Downstream</a:t>
            </a:r>
            <a:r>
              <a:rPr lang="tr-TR" dirty="0"/>
              <a:t> </a:t>
            </a:r>
            <a:r>
              <a:rPr lang="tr-TR" dirty="0" err="1"/>
              <a:t>Regulated</a:t>
            </a:r>
            <a:r>
              <a:rPr lang="tr-TR" dirty="0"/>
              <a:t> Gene-2 Ekspresyonunun </a:t>
            </a:r>
            <a:r>
              <a:rPr lang="tr-TR" dirty="0" err="1"/>
              <a:t>Tiroid</a:t>
            </a:r>
            <a:r>
              <a:rPr lang="tr-TR" dirty="0"/>
              <a:t> Kanserinde Epitelyal Mezenkimal Dönüşüm Üzerine Etkisi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493E23B6-D391-4D18-9847-9011588A09FD}"/>
              </a:ext>
            </a:extLst>
          </p:cNvPr>
          <p:cNvSpPr/>
          <p:nvPr/>
        </p:nvSpPr>
        <p:spPr>
          <a:xfrm>
            <a:off x="650390" y="2082755"/>
            <a:ext cx="11202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DEÜ-BAP 2017-2019</a:t>
            </a:r>
          </a:p>
          <a:p>
            <a:r>
              <a:rPr lang="tr-TR" dirty="0"/>
              <a:t>Baş ve Boyun Kanser Hücrelerinin </a:t>
            </a:r>
            <a:r>
              <a:rPr lang="tr-TR" dirty="0" err="1"/>
              <a:t>Hipoksik</a:t>
            </a:r>
            <a:r>
              <a:rPr lang="tr-TR" dirty="0"/>
              <a:t> </a:t>
            </a:r>
            <a:r>
              <a:rPr lang="tr-TR" dirty="0" err="1"/>
              <a:t>Mikroçevresinde</a:t>
            </a:r>
            <a:r>
              <a:rPr lang="tr-TR" dirty="0"/>
              <a:t> HIF-1alfa ile İlişkili </a:t>
            </a:r>
            <a:r>
              <a:rPr lang="tr-TR" dirty="0" err="1"/>
              <a:t>Mitokondriyal</a:t>
            </a:r>
            <a:r>
              <a:rPr lang="tr-TR" dirty="0"/>
              <a:t> </a:t>
            </a:r>
            <a:r>
              <a:rPr lang="tr-TR" dirty="0" err="1"/>
              <a:t>Glukoz</a:t>
            </a:r>
            <a:r>
              <a:rPr lang="tr-TR" dirty="0"/>
              <a:t> Metabolizmasının Rolü nün İncelenmesi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D9FB80D-AA4C-4A4B-AB8C-A3F0B7BE7239}"/>
              </a:ext>
            </a:extLst>
          </p:cNvPr>
          <p:cNvSpPr/>
          <p:nvPr/>
        </p:nvSpPr>
        <p:spPr>
          <a:xfrm>
            <a:off x="650390" y="3274395"/>
            <a:ext cx="10892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DEÜ-BAP 2012-2015</a:t>
            </a:r>
          </a:p>
          <a:p>
            <a:r>
              <a:rPr lang="tr-TR" dirty="0"/>
              <a:t>Kolon kanser hücrelerinde </a:t>
            </a:r>
            <a:r>
              <a:rPr lang="tr-TR" dirty="0" err="1"/>
              <a:t>RhoC-GTPaz</a:t>
            </a:r>
            <a:r>
              <a:rPr lang="tr-TR" dirty="0"/>
              <a:t> ile </a:t>
            </a:r>
            <a:r>
              <a:rPr lang="tr-TR" dirty="0" err="1"/>
              <a:t>ekstrasellüler</a:t>
            </a:r>
            <a:r>
              <a:rPr lang="tr-TR" dirty="0"/>
              <a:t> </a:t>
            </a:r>
            <a:r>
              <a:rPr lang="tr-TR" dirty="0" err="1"/>
              <a:t>proteoliz</a:t>
            </a:r>
            <a:r>
              <a:rPr lang="tr-TR" dirty="0"/>
              <a:t> arasındaki olası ilişkinin belirlenmesi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B4681CB0-A9A8-2444-AD7C-8FF9819FD68C}"/>
              </a:ext>
            </a:extLst>
          </p:cNvPr>
          <p:cNvSpPr txBox="1"/>
          <p:nvPr/>
        </p:nvSpPr>
        <p:spPr>
          <a:xfrm>
            <a:off x="650390" y="4111536"/>
            <a:ext cx="11541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DEÜ-BAP 2016-2019 </a:t>
            </a:r>
          </a:p>
          <a:p>
            <a:r>
              <a:rPr lang="tr-TR" dirty="0" err="1"/>
              <a:t>Polifenolik</a:t>
            </a:r>
            <a:r>
              <a:rPr lang="tr-TR" dirty="0"/>
              <a:t> bileşiklerin </a:t>
            </a:r>
            <a:r>
              <a:rPr lang="tr-TR" dirty="0" err="1"/>
              <a:t>amiloid</a:t>
            </a:r>
            <a:r>
              <a:rPr lang="tr-TR" dirty="0"/>
              <a:t> beta plak çözündürme etkinliklerinin diferansiye-SH-SY5Y hücrelerinde araştırılması ve </a:t>
            </a:r>
            <a:r>
              <a:rPr lang="tr-TR" dirty="0" err="1"/>
              <a:t>diferansiye</a:t>
            </a:r>
            <a:r>
              <a:rPr lang="tr-TR" dirty="0"/>
              <a:t> hücrelerin kan-beyin bariyer bütünlüğüne etkisinin in </a:t>
            </a:r>
            <a:r>
              <a:rPr lang="tr-TR" dirty="0" err="1"/>
              <a:t>vitro</a:t>
            </a:r>
            <a:r>
              <a:rPr lang="tr-TR" dirty="0"/>
              <a:t> olarak incelenmesi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F8A7EA97-3606-3547-8F74-587DEA8D9E2A}"/>
              </a:ext>
            </a:extLst>
          </p:cNvPr>
          <p:cNvSpPr txBox="1"/>
          <p:nvPr/>
        </p:nvSpPr>
        <p:spPr>
          <a:xfrm>
            <a:off x="650390" y="5235198"/>
            <a:ext cx="115416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DEÜ BAP ve TÜBİTAK 2017-2019 </a:t>
            </a:r>
          </a:p>
          <a:p>
            <a:r>
              <a:rPr lang="tr-TR" dirty="0" err="1"/>
              <a:t>Casticin'in</a:t>
            </a:r>
            <a:r>
              <a:rPr lang="tr-TR" dirty="0"/>
              <a:t> Kök Hücre Benzeri ve Olgun Akut </a:t>
            </a:r>
            <a:r>
              <a:rPr lang="tr-TR" dirty="0" err="1"/>
              <a:t>Miyeloid</a:t>
            </a:r>
            <a:r>
              <a:rPr lang="tr-TR" dirty="0"/>
              <a:t> Lösemi Hücre Hatlarında </a:t>
            </a:r>
            <a:r>
              <a:rPr lang="tr-TR" dirty="0" err="1"/>
              <a:t>Sağkalım</a:t>
            </a:r>
            <a:r>
              <a:rPr lang="tr-TR" dirty="0"/>
              <a:t> ve </a:t>
            </a:r>
          </a:p>
          <a:p>
            <a:r>
              <a:rPr lang="tr-TR" dirty="0"/>
              <a:t>Ölüm Yolakları Üzerine Etkisinin Araştırılması</a:t>
            </a:r>
          </a:p>
        </p:txBody>
      </p:sp>
    </p:spTree>
    <p:extLst>
      <p:ext uri="{BB962C8B-B14F-4D97-AF65-F5344CB8AC3E}">
        <p14:creationId xmlns:p14="http://schemas.microsoft.com/office/powerpoint/2010/main" val="1579394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490</Words>
  <Application>Microsoft Office PowerPoint</Application>
  <PresentationFormat>Geniş ekran</PresentationFormat>
  <Paragraphs>47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Dokuz Eylül Üniversitesi Sağlık Bilimleri Enstitüsü Tıbbi Biyokimya Anabilim Dalı</vt:lpstr>
      <vt:lpstr>PowerPoint Sunusu</vt:lpstr>
      <vt:lpstr>PowerPoint Sunusu</vt:lpstr>
      <vt:lpstr> Tamamlanmış Güncel Tübitak Projeleri</vt:lpstr>
      <vt:lpstr>Yürümekte olan Projeler</vt:lpstr>
      <vt:lpstr>Tamamlanmış Güncel Yüksek Lisans Tez projeleri</vt:lpstr>
      <vt:lpstr>Tamamlanmış Güncel Doktora Tez projeleri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Gülgün Oktay</dc:creator>
  <cp:lastModifiedBy>Sezer Uysal</cp:lastModifiedBy>
  <cp:revision>29</cp:revision>
  <dcterms:created xsi:type="dcterms:W3CDTF">2023-10-18T08:59:29Z</dcterms:created>
  <dcterms:modified xsi:type="dcterms:W3CDTF">2025-07-04T12:56:19Z</dcterms:modified>
</cp:coreProperties>
</file>