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64" r:id="rId6"/>
    <p:sldId id="266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613B-E156-3D46-D710-C41593B15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8BE17-FE08-4055-3B1F-66A67D86A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169FB-2E36-1F21-23AA-3850206D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30.06.2025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A697-8133-F0F8-29F1-A0197CF4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E633-7ABD-346A-1406-50FAAB27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5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6B9E-2E3F-96E5-915E-2A5BC9C5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A6F6A-F363-98AA-5B26-9AA54B0E6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39001-34DE-41D9-1330-1465273E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30.06.2025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5C6F9-404D-98FF-024B-50E922C4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16274-534A-6199-E15E-C33685DC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86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A4DC2-477B-788E-C6B4-942D46F7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1CE23-E846-10D7-50B3-6544D0AC2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955C-EC80-200F-A71C-5797D265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30.06.2025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E4872-9DE1-E3A7-AD44-09597CD4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C0CD1-78F4-699B-3C68-9C445BE3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2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B35F-7FD0-8438-4E96-B7978440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32716-9277-B576-676C-526C7C887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CDD91-B91D-E067-CD5D-BA9881AF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30.06.2025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B8DF7-DBB9-0EC4-A220-E6CBCA3C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FA97A-32C9-5A39-FF68-4A7A1791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95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E84A-AE63-DB0B-58F4-4D3FE0F6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B7D1B-632B-6175-8BB2-5FC7C048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CACFB-F58E-73EA-C63B-B9B6033A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30.06.2025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D08B-0874-B147-CC5B-8DC34659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98E1A-5B8D-8302-D46C-DE7C8F0A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17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8FC6-70BF-6C41-1A3F-6410CEF5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6C33-3AD6-7699-8766-8E3BF561E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CF06C-21C8-F6E6-CFA6-5D8C8A6FA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3E416-4AEF-6051-BB91-913F6917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30.06.2025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26BC4-4145-C6D9-B7DA-4D097495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AA60A-941C-2FF5-6DA1-F6F8765D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43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526F-0EFC-AB75-E6C9-8ED9EC49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02D01-6F0A-FD4F-2E00-9D03D039A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36C2E-F1E2-46DE-7D42-99C1BC5E9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E6756-A0FB-5091-11B2-B1F1337F4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AE633-8162-F1AA-4817-8D8D03F24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F92B8-E963-3B0E-9F9F-5DB90DF4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30.06.2025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CFCCC-1A68-5C4B-9F66-CEF6CEB9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91C796-1634-917A-9554-CCA081B5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73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BBBF-63FE-D4FA-882C-B2D57E81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91E42-F249-5CC2-2571-9F497F65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30.06.2025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D3A51-D6E9-AE1A-F332-FD4DBBB2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54CC8-5CAA-AD7F-6EF0-5B7BD687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32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E5F61-C476-88C7-618C-F2FE56E7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30.06.2025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4F904-63FD-186C-49E2-AA28AF73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C313F-CA0A-6EE8-58EA-D921C8F6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88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3EBE-4768-8F04-EBC1-F7939FA8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3B96-1CF5-47B5-5258-16CEB6C62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B718-F7A5-73E4-6747-B653A40C8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6C723-15B3-81E4-0919-36A21F5D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30.06.2025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FECE8-CB58-9C7F-AD4B-F50E29C3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FE1D-CE38-89DB-45E5-E004AAE7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12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4BA0-833A-87BD-BFD5-47D9F857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D746C-724F-F268-9E54-BD9386FB5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2EC25-8E54-D80F-93E0-59225BB53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3571A-3576-9947-AD97-67C96BE5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30.06.2025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7AC8F-ABCD-0156-B18F-D187772D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42900-448E-7FB1-207E-74F41805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51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059B9-648C-56DA-3DDA-1783B8E7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9FABA-8360-A16F-A1D8-45F5B0D71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F0AD0-3750-872C-95BE-672B15FA7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4777-5078-4D0F-914E-D0532E4DE966}" type="datetimeFigureOut">
              <a:rPr lang="tr-TR" smtClean="0"/>
              <a:t>30.06.2025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1678D-8774-B109-C72D-E691FFFCD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F90F-26EC-C50F-DA15-FB23BD42B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90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D87-BCD3-79E1-8A08-F80A87C4C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Tıbbi Farmakoloji Anabilim Dalı Lisansüstü Programları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01502-BC79-21BC-498D-9956089E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3518"/>
            <a:ext cx="9144000" cy="1655762"/>
          </a:xfrm>
        </p:spPr>
        <p:txBody>
          <a:bodyPr/>
          <a:lstStyle/>
          <a:p>
            <a:r>
              <a:rPr lang="tr-TR" dirty="0"/>
              <a:t>Dokuz Eylül Üniversitesi </a:t>
            </a:r>
            <a:br>
              <a:rPr lang="tr-TR" dirty="0"/>
            </a:br>
            <a:r>
              <a:rPr lang="tr-TR" dirty="0"/>
              <a:t>Sağlık Bilimleri Enstitüsü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E9523-A550-3D84-E028-86CB4F58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889" y="41223"/>
            <a:ext cx="2159111" cy="2070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1BF82-348E-F796-EEBC-6146DE1EF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4805" cy="19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3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376B-9745-01E2-4E15-F0E8E770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/>
              <a:t>Tıbbi Farmakoloji Anabilim Dalı Öğretim Üyeleri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5B5C4-8F49-B091-05A3-4D3492128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768"/>
            <a:ext cx="10515600" cy="3440112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/>
              <a:t>Prof. Dr. Mukaddes Gümüştekin- Tıbbi Farmakoloji Anabilim Dalı Klinik Farmakoloji Bilim Dalı- Anabilim Dalı Başkanı</a:t>
            </a:r>
          </a:p>
          <a:p>
            <a:r>
              <a:rPr lang="tr-TR" sz="2000" dirty="0"/>
              <a:t>Prof. Dr. Yeşim </a:t>
            </a:r>
            <a:r>
              <a:rPr lang="tr-TR" sz="2000" dirty="0" err="1"/>
              <a:t>Tunçok</a:t>
            </a:r>
            <a:r>
              <a:rPr lang="tr-TR" sz="2000" dirty="0"/>
              <a:t>- Tıbbi Farmakoloji Anabilim Dalı Klinik Farmakoloji Bilim Dalı, Klinik Toksikoloji Bilim Dalı</a:t>
            </a:r>
          </a:p>
          <a:p>
            <a:r>
              <a:rPr lang="tr-TR" sz="2000" dirty="0"/>
              <a:t>Prof. Dr. Ayşe </a:t>
            </a:r>
            <a:r>
              <a:rPr lang="tr-TR" sz="2000" dirty="0" err="1"/>
              <a:t>Gelal</a:t>
            </a:r>
            <a:r>
              <a:rPr lang="tr-TR" sz="2000" dirty="0"/>
              <a:t>- Tıbbi Farmakoloji Anabilim Dalı Klinik Farmakoloji Bilim Dalı</a:t>
            </a:r>
          </a:p>
          <a:p>
            <a:r>
              <a:rPr lang="tr-TR" sz="2000" dirty="0"/>
              <a:t>Prof. Dr. Şule Kalkan- Tıbbi Farmakoloji Anabilim Dalı Klinik Toksikoloji Bilim Dalı</a:t>
            </a:r>
          </a:p>
          <a:p>
            <a:r>
              <a:rPr lang="tr-TR" sz="2000" dirty="0"/>
              <a:t>Prof. Dr. Nergiz Durmuş </a:t>
            </a:r>
            <a:r>
              <a:rPr lang="tr-TR" sz="2000" dirty="0" err="1"/>
              <a:t>Sütpideler</a:t>
            </a:r>
            <a:r>
              <a:rPr lang="tr-TR" sz="2000" dirty="0"/>
              <a:t>- Tıbbi Farmakoloji Anabilim Dalı </a:t>
            </a:r>
          </a:p>
          <a:p>
            <a:r>
              <a:rPr lang="tr-TR" sz="2000" dirty="0"/>
              <a:t>Prof. Dr. M. Aylin Arıcı- Tıbbi Farmakoloji Anabilim Dalı Klinik Farmakoloji Bilim Dalı</a:t>
            </a:r>
          </a:p>
          <a:p>
            <a:r>
              <a:rPr lang="tr-TR" sz="2000" dirty="0"/>
              <a:t>Prof. Dr. Nil Hocaoğlu Aksay- Tıbbi Farmakoloji Anabilim Dalı Klinik Toksikoloji Bilim Dalı</a:t>
            </a:r>
          </a:p>
          <a:p>
            <a:r>
              <a:rPr lang="tr-TR" sz="2000" dirty="0"/>
              <a:t>Prof. Dr. Engin </a:t>
            </a:r>
            <a:r>
              <a:rPr lang="tr-TR" sz="2000" dirty="0" err="1"/>
              <a:t>Şahna</a:t>
            </a:r>
            <a:r>
              <a:rPr lang="tr-TR" sz="2000" dirty="0"/>
              <a:t>- Tıbbi Farmakoloji Anabilim Dalı </a:t>
            </a:r>
          </a:p>
          <a:p>
            <a:r>
              <a:rPr lang="tr-TR" sz="2000" dirty="0"/>
              <a:t>Doç. Dr. </a:t>
            </a:r>
            <a:r>
              <a:rPr lang="tr-TR" sz="2000" dirty="0" err="1"/>
              <a:t>Zülfiye</a:t>
            </a:r>
            <a:r>
              <a:rPr lang="tr-TR" sz="2000" dirty="0"/>
              <a:t> Gül- Tıbbi Farmakoloji Anabilim Dalı </a:t>
            </a:r>
          </a:p>
        </p:txBody>
      </p:sp>
    </p:spTree>
    <p:extLst>
      <p:ext uri="{BB962C8B-B14F-4D97-AF65-F5344CB8AC3E}">
        <p14:creationId xmlns:p14="http://schemas.microsoft.com/office/powerpoint/2010/main" val="19636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347D-CE58-9F88-E677-A09B2581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Lisansüstü Programları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0AE5-9A82-7A51-288C-A990B808D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080" y="1758156"/>
            <a:ext cx="5491480" cy="4351338"/>
          </a:xfrm>
        </p:spPr>
        <p:txBody>
          <a:bodyPr/>
          <a:lstStyle/>
          <a:p>
            <a:r>
              <a:rPr lang="tr-TR" dirty="0"/>
              <a:t>Yüksek Lisans Programları</a:t>
            </a:r>
          </a:p>
          <a:p>
            <a:pPr lvl="1"/>
            <a:r>
              <a:rPr lang="tr-TR" dirty="0"/>
              <a:t>Farmakoloji Yüksek Lisans</a:t>
            </a:r>
          </a:p>
          <a:p>
            <a:pPr lvl="1"/>
            <a:r>
              <a:rPr lang="tr-TR" dirty="0"/>
              <a:t>Toksikoloji Yüksek Lisans</a:t>
            </a:r>
          </a:p>
          <a:p>
            <a:pPr lvl="1"/>
            <a:r>
              <a:rPr lang="tr-TR" dirty="0"/>
              <a:t>Klinik Farmakoloji Yüksek Lisans</a:t>
            </a:r>
          </a:p>
          <a:p>
            <a:r>
              <a:rPr lang="tr-TR" dirty="0"/>
              <a:t>Doktora Programları</a:t>
            </a:r>
          </a:p>
          <a:p>
            <a:pPr lvl="1"/>
            <a:r>
              <a:rPr lang="tr-TR" dirty="0"/>
              <a:t>Farmakoloji Doktora</a:t>
            </a:r>
          </a:p>
          <a:p>
            <a:pPr lvl="1"/>
            <a:r>
              <a:rPr lang="tr-TR" dirty="0"/>
              <a:t>Toksikoloji Doktora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3F43C-5E54-A4CE-9415-02D7399E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9040"/>
            <a:ext cx="1301763" cy="874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777F65-6A1C-FAF1-EAFD-92458C94C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1" y="3347140"/>
            <a:ext cx="1551498" cy="1173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42167-8677-1288-B9DD-04ED349E0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73" y="2448230"/>
            <a:ext cx="1456415" cy="8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0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7570-8224-7766-B7DD-AAAD9423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2" y="154486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Araştırma Alanları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2096-5B68-E346-D90D-408CE6DF0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535" y="1570903"/>
            <a:ext cx="5635028" cy="4295180"/>
          </a:xfrm>
        </p:spPr>
        <p:txBody>
          <a:bodyPr>
            <a:normAutofit/>
          </a:bodyPr>
          <a:lstStyle/>
          <a:p>
            <a:r>
              <a:rPr lang="tr-TR" sz="2400" dirty="0">
                <a:ea typeface="Calibri" panose="020F0502020204030204" pitchFamily="34" charset="0"/>
              </a:rPr>
              <a:t>K</a:t>
            </a:r>
            <a:r>
              <a:rPr lang="tr-TR" sz="2400" dirty="0">
                <a:effectLst/>
                <a:ea typeface="Calibri" panose="020F0502020204030204" pitchFamily="34" charset="0"/>
              </a:rPr>
              <a:t>linik farmakoloji</a:t>
            </a:r>
          </a:p>
          <a:p>
            <a:r>
              <a:rPr lang="tr-TR" sz="2400" dirty="0">
                <a:ea typeface="Calibri" panose="020F0502020204030204" pitchFamily="34" charset="0"/>
              </a:rPr>
              <a:t>K</a:t>
            </a:r>
            <a:r>
              <a:rPr lang="tr-TR" sz="2400" dirty="0">
                <a:effectLst/>
                <a:ea typeface="Calibri" panose="020F0502020204030204" pitchFamily="34" charset="0"/>
              </a:rPr>
              <a:t>linik ilaç araştırmaları</a:t>
            </a:r>
          </a:p>
          <a:p>
            <a:r>
              <a:rPr lang="tr-TR" sz="2400" dirty="0">
                <a:ea typeface="Calibri" panose="020F0502020204030204" pitchFamily="34" charset="0"/>
              </a:rPr>
              <a:t>K</a:t>
            </a:r>
            <a:r>
              <a:rPr lang="tr-TR" sz="2400" dirty="0">
                <a:effectLst/>
                <a:ea typeface="Calibri" panose="020F0502020204030204" pitchFamily="34" charset="0"/>
              </a:rPr>
              <a:t>linik toksikoloji</a:t>
            </a:r>
          </a:p>
          <a:p>
            <a:r>
              <a:rPr lang="tr-TR" sz="2400" dirty="0">
                <a:effectLst/>
                <a:ea typeface="Calibri" panose="020F0502020204030204" pitchFamily="34" charset="0"/>
              </a:rPr>
              <a:t>Kardiyovasküler farmakoloji ve toksikoloji </a:t>
            </a:r>
          </a:p>
          <a:p>
            <a:r>
              <a:rPr lang="tr-TR" sz="2400" dirty="0">
                <a:ea typeface="Calibri" panose="020F0502020204030204" pitchFamily="34" charset="0"/>
              </a:rPr>
              <a:t>K</a:t>
            </a:r>
            <a:r>
              <a:rPr lang="tr-TR" sz="2400" dirty="0">
                <a:effectLst/>
                <a:ea typeface="Calibri" panose="020F0502020204030204" pitchFamily="34" charset="0"/>
              </a:rPr>
              <a:t>anserde sinyal yolakları  </a:t>
            </a:r>
          </a:p>
          <a:p>
            <a:r>
              <a:rPr lang="tr-TR" sz="2400" dirty="0">
                <a:ea typeface="Calibri" panose="020F0502020204030204" pitchFamily="34" charset="0"/>
              </a:rPr>
              <a:t>E</a:t>
            </a:r>
            <a:r>
              <a:rPr lang="tr-TR" sz="2400" dirty="0">
                <a:effectLst/>
                <a:ea typeface="Calibri" panose="020F0502020204030204" pitchFamily="34" charset="0"/>
              </a:rPr>
              <a:t>ndokrin sistem farmakolojisi </a:t>
            </a:r>
            <a:endParaRPr lang="tr-TR" sz="2400" dirty="0">
              <a:ea typeface="Calibri" panose="020F0502020204030204" pitchFamily="34" charset="0"/>
            </a:endParaRPr>
          </a:p>
          <a:p>
            <a:r>
              <a:rPr lang="tr-TR" sz="2400" dirty="0" err="1">
                <a:ea typeface="Calibri" panose="020F0502020204030204" pitchFamily="34" charset="0"/>
              </a:rPr>
              <a:t>S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irkadiyan</a:t>
            </a:r>
            <a:r>
              <a:rPr lang="tr-TR" sz="2400" dirty="0">
                <a:effectLst/>
                <a:ea typeface="Calibri" panose="020F0502020204030204" pitchFamily="34" charset="0"/>
              </a:rPr>
              <a:t> ritim</a:t>
            </a:r>
          </a:p>
          <a:p>
            <a:r>
              <a:rPr lang="tr-TR" sz="2400" dirty="0" err="1">
                <a:ea typeface="Calibri" panose="020F0502020204030204" pitchFamily="34" charset="0"/>
              </a:rPr>
              <a:t>Ü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rogenital</a:t>
            </a:r>
            <a:r>
              <a:rPr lang="tr-TR" sz="2400" dirty="0">
                <a:effectLst/>
                <a:ea typeface="Calibri" panose="020F0502020204030204" pitchFamily="34" charset="0"/>
              </a:rPr>
              <a:t> sistem farmakolojisi</a:t>
            </a:r>
          </a:p>
          <a:p>
            <a:r>
              <a:rPr lang="tr-TR" sz="2400" dirty="0" err="1"/>
              <a:t>Nörofarmakoloji</a:t>
            </a:r>
            <a:endParaRPr lang="tr-T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CCB0-94A7-48E0-7EDB-71F625CB9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292" y="1551876"/>
            <a:ext cx="1225108" cy="1120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BBDE8-BB1E-F3EF-AA48-3864822CC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4" y="2570707"/>
            <a:ext cx="1384371" cy="704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55CDBC-ABFE-3B3B-7510-C2F471442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6995"/>
            <a:ext cx="1622693" cy="1120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FADD60-54C1-CC80-ABCA-2E71D987F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811" y="4268207"/>
            <a:ext cx="1790776" cy="1029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4EB771-C8C6-FC59-C2E8-9E2711203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7230" y="3530533"/>
            <a:ext cx="1542516" cy="1145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ED1686-2938-28E7-303E-CCCA6669A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3236" y="5681015"/>
            <a:ext cx="1305092" cy="11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9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947898"/>
              </p:ext>
            </p:extLst>
          </p:nvPr>
        </p:nvGraphicFramePr>
        <p:xfrm>
          <a:off x="726440" y="233680"/>
          <a:ext cx="105156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1231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FARMAKOLOJİ YÜKSEK LİSANS PROGRAMI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2000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Temel farmakoloji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42725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Farmakokinetik, farmakodinamik ile ilgili temel tanımları bilme 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 ile ilgili laboratuvar  ilkeleri ile ilgili bilgi sahibi olma, deney planlayabilme, yapabilme ve yorumlayabilme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okuma, yorumlama, bilimdeki değişikliklere adapte olabilme  yeteneği kazanma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Hastanelerde, ilaçlar ve yan etkilerinin bildirimi ile ilgili merkezlerde çalışabilme yeteneği kazanma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poster sunabilme ve makale yazabilme becerisi kazanma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içinde çalışabilme, etik sorumluluk sahibi olma yeteneği kazanma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yarıyıl ders ve 2 yarıyıl tez olmak üzere toplam 4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5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Kamu ve özel sektörde Farmakoloji alanında çalışabilir</a:t>
                      </a:r>
                    </a:p>
                    <a:p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Doktora programlarına başvuru yapabilir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47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955333"/>
              </p:ext>
            </p:extLst>
          </p:nvPr>
        </p:nvGraphicFramePr>
        <p:xfrm>
          <a:off x="726440" y="233681"/>
          <a:ext cx="10515600" cy="571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7668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TOKSİKOLOJİ YÜKSEK LİSANS PROGRAMI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2006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Toksikoloji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8210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 ve Klinik Toksikoloji ile ilgili temel tanımları bilme 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 ile ilgili laboratuvar  ilkeleri ile ilgili bilgi sahibi olma, deney planlayabilme, yapabilme ve yorumlayabilme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Toksikolojide Laboratuvar Analizi konusunda bilgi sahibi olma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Zehirlenen Hastaya Acil Yaklaşım İlkeleri konusunda bilgi sahibi olma 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Toksikolojide</a:t>
                      </a:r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konular ile ilgili bilgi sahibi olma 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okuma, yorumlama, bilimdeki değişikliklere adapte olabilme  yeteneği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poster sunabilme ve makale yazabilme becerisi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içinde çalışabilme, etik sorumluluk sahibi olma yeteneği kazanma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yarıyıl ders ve 2 yarıyıl tez olmak üzere toplam 4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15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Toksikoloji alanında  çalışabilir</a:t>
                      </a:r>
                    </a:p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Doktora programlarına başvuru yapabilir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12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131028"/>
              </p:ext>
            </p:extLst>
          </p:nvPr>
        </p:nvGraphicFramePr>
        <p:xfrm>
          <a:off x="645160" y="274320"/>
          <a:ext cx="10515600" cy="5502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544439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KLİNİK İLAÇ ARAŞTIRMALARI YÜKSEK LİSANS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2014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Klinik ilaç araştırmaları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45562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farmakoloji ile ilgili temel kavramları bilme ve meslek yaşantısında kullanabilme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ilaç araştırmaları için yürürlükte olan ulusal ve uluslararası düzenlemeleri bilme</a:t>
                      </a:r>
                      <a:endParaRPr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ilaç araştırmalarının temel özelliklerini anlayabilme</a:t>
                      </a:r>
                      <a:endParaRPr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gruplarda  klinik ilaç araştırmaları ile ilgili bilgi sahibi olma 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okuma, yorumlama, bilimdeki değişikliklere adapte olabilme  yeteneği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poster sunabilme ve makale yazabilme becerisi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içinde çalışabilme, etik sorumluluk sahibi olma yeteneği kazanma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yarıyıl ders ve 2 yarıyıl tez olmak üzere toplam 4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64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Üniversitelerde ya da ilaç firmalarında klinik ilaç araştırmalarında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çalışabilir.</a:t>
                      </a:r>
                    </a:p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Doktora programlarına başvuru yapabilir.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27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359129"/>
              </p:ext>
            </p:extLst>
          </p:nvPr>
        </p:nvGraphicFramePr>
        <p:xfrm>
          <a:off x="726440" y="101601"/>
          <a:ext cx="105156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4523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FARMAKOLOJİ DOKTORA PROGRAMI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1998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Temel farmakoloji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3616808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Farmakolojik verilerin analizi konusunda bilgi sahibi olma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Farmakolojide deneysel yöntemler</a:t>
                      </a:r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konusunda bilgi sahibi olma ve bu konularda danışmanlık verebilme yeteneği kazanma 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Farmakolojideki deneysel yöntemlerin, diğer deneysel yöntemlerle ( moleküler biyoloji, histoloji ve patoloji gibi)  birlikte kullanılabileceği araştırmalar planlayabilme ve yapabilme becerisi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Farmakolojideki </a:t>
                      </a:r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deneysel yöntemler  ile ilgili bilgi sahibi olma ve gerektiği yerde bu bilgileri kullanarak sorunlara çözüm getirebilme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okuma, yorumlama, bilimdeki değişikliklere adapte olabilme  yeteneği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Hastanelerde, ilaçlar ve yan etkilerinin bildirimi ile ilgili merkezlerde çalışabilme yeteneği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poster sunabilme ve makale yazabilme becerisi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içinde çalışabilme, etik sorumluluk sahibi olma yeteneği kazanma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yarıyıl ders ve 4 yarıyıl tez olmak üzere toplam 8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880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Kamu ve özel sektörde Farmakoloji alanında uzman olarak çalışabilir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20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516344"/>
              </p:ext>
            </p:extLst>
          </p:nvPr>
        </p:nvGraphicFramePr>
        <p:xfrm>
          <a:off x="726440" y="30481"/>
          <a:ext cx="10515600" cy="652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5348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TOKSİKOLOJİ DOKTORA PROGRAMI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2008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Toksikoloji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3622842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 ve Klinik Toksikoloji ile ilgili temel tanımları bilme ve meslek yaşantısında kullanabilme. 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 ile ilgili laboratuvar  ilkeleri ile ilgili bilgi sahibi olma, deney planlayabilme, yapabilme ve yorumlayabilme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Toksikolojide Laboratuvar Analizi konusunda bilgi sahibi olma ve yorumlayabilme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okuma, yorumlama, bilimdeki değişikliklere adapte olabilme  yeteneği kazanma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Zehirlenen Hastaya Acil Yaklaşım İlkeleri konusunda bilgi sahibi olma, hastanelerde, toksikoloji ile ilgili birimler kurabilme yeteneği kazanma.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Zehirlenmelerin epidemiyolojik özellikleri ile ilgili araştırmalar planlayabilme ve yapabilme becerisi kazanma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İlaç ve madde bağımlılığı konusunda bilgi sahibi olma ve bu konuda danışmanlık verebilme 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sözlü sunum yapabilme, poster sunabilme ve makale yazabilme.  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Toksikolojide özel konular ile ilgili bilgi sahibi olma ve gerektiği yerde bu bilgileri kullanarak sorunlara çözüm getirebilme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yarıyıl ders ve 4 yarıyıl tez olmak üzere toplam 8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882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Kamu ve özel sektörde Toksikoloji alanında uzman olarak çalışabilir.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91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909</Words>
  <Application>Microsoft Office PowerPoint</Application>
  <PresentationFormat>Geniş ekran</PresentationFormat>
  <Paragraphs>131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Tıbbi Farmakoloji Anabilim Dalı Lisansüstü Programları</vt:lpstr>
      <vt:lpstr>Tıbbi Farmakoloji Anabilim Dalı Öğretim Üyeleri</vt:lpstr>
      <vt:lpstr>Lisansüstü Programları</vt:lpstr>
      <vt:lpstr>Araştırma Alanları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Tıbbi Farmakoloji Anabilim Dalı Lisansüstü Programları</dc:title>
  <dc:creator>draylinarici@gmail.com</dc:creator>
  <cp:lastModifiedBy>Nergiz Durmuş Sütpideler</cp:lastModifiedBy>
  <cp:revision>6</cp:revision>
  <dcterms:created xsi:type="dcterms:W3CDTF">2024-01-03T15:15:20Z</dcterms:created>
  <dcterms:modified xsi:type="dcterms:W3CDTF">2025-06-30T07:11:45Z</dcterms:modified>
</cp:coreProperties>
</file>