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2 Bold" panose="020B0803030501040103" pitchFamily="34" charset="0"/>
      <p:regular r:id="rId12"/>
      <p:bold r:id="rId13"/>
    </p:embeddedFont>
    <p:embeddedFont>
      <p:font typeface="Canva Sans 2 Italics" panose="020B0503030501040103" pitchFamily="34" charset="0"/>
      <p:regular r:id="rId14"/>
      <p:italic r:id="rId15"/>
    </p:embeddedFont>
    <p:embeddedFont>
      <p:font typeface="DM Sans" pitchFamily="2" charset="77"/>
      <p:regular r:id="rId16"/>
      <p:bold r:id="rId17"/>
      <p:italic r:id="rId18"/>
      <p:boldItalic r:id="rId19"/>
    </p:embeddedFont>
    <p:embeddedFont>
      <p:font typeface="DM Sans Bold" pitchFamily="2" charset="77"/>
      <p:regular r:id="rId20"/>
      <p:bold r:id="rId21"/>
    </p:embeddedFont>
    <p:embeddedFont>
      <p:font typeface="DM Sans Italics" pitchFamily="2" charset="77"/>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0" autoAdjust="0"/>
    <p:restoredTop sz="94589" autoAdjust="0"/>
  </p:normalViewPr>
  <p:slideViewPr>
    <p:cSldViewPr>
      <p:cViewPr varScale="1">
        <p:scale>
          <a:sx n="56" d="100"/>
          <a:sy n="56" d="100"/>
        </p:scale>
        <p:origin x="224"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772099"/>
            <a:ext cx="18288000" cy="5196499"/>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en-TR"/>
            </a:p>
          </p:txBody>
        </p:sp>
        <p:sp>
          <p:nvSpPr>
            <p:cNvPr id="5" name="TextBox 5"/>
            <p:cNvSpPr txBox="1"/>
            <p:nvPr/>
          </p:nvSpPr>
          <p:spPr>
            <a:xfrm>
              <a:off x="0" y="-38100"/>
              <a:ext cx="12293196" cy="35311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104979" y="6697374"/>
            <a:ext cx="3154321" cy="3154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
        <p:nvSpPr>
          <p:cNvPr id="8" name="Freeform 8"/>
          <p:cNvSpPr/>
          <p:nvPr/>
        </p:nvSpPr>
        <p:spPr>
          <a:xfrm>
            <a:off x="0" y="772099"/>
            <a:ext cx="18288000" cy="5196499"/>
          </a:xfrm>
          <a:custGeom>
            <a:avLst/>
            <a:gdLst/>
            <a:ahLst/>
            <a:cxnLst/>
            <a:rect l="l" t="t" r="r" b="b"/>
            <a:pathLst>
              <a:path w="18288000" h="5196499">
                <a:moveTo>
                  <a:pt x="0" y="0"/>
                </a:moveTo>
                <a:lnTo>
                  <a:pt x="18288000" y="0"/>
                </a:lnTo>
                <a:lnTo>
                  <a:pt x="18288000" y="5196499"/>
                </a:lnTo>
                <a:lnTo>
                  <a:pt x="0" y="5196499"/>
                </a:lnTo>
                <a:lnTo>
                  <a:pt x="0" y="0"/>
                </a:lnTo>
                <a:close/>
              </a:path>
            </a:pathLst>
          </a:custGeom>
          <a:blipFill>
            <a:blip r:embed="rId4">
              <a:alphaModFix amt="19999"/>
            </a:blip>
            <a:stretch>
              <a:fillRect t="-39592" b="-58368"/>
            </a:stretch>
          </a:blipFill>
        </p:spPr>
        <p:txBody>
          <a:bodyPr/>
          <a:lstStyle/>
          <a:p>
            <a:endParaRPr lang="en-TR"/>
          </a:p>
        </p:txBody>
      </p:sp>
      <p:sp>
        <p:nvSpPr>
          <p:cNvPr id="9" name="Freeform 9"/>
          <p:cNvSpPr/>
          <p:nvPr/>
        </p:nvSpPr>
        <p:spPr>
          <a:xfrm>
            <a:off x="1028700" y="7687835"/>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R"/>
          </a:p>
        </p:txBody>
      </p:sp>
      <p:sp>
        <p:nvSpPr>
          <p:cNvPr id="10" name="TextBox 10"/>
          <p:cNvSpPr txBox="1"/>
          <p:nvPr/>
        </p:nvSpPr>
        <p:spPr>
          <a:xfrm>
            <a:off x="1439390" y="2442152"/>
            <a:ext cx="13614262" cy="1330324"/>
          </a:xfrm>
          <a:prstGeom prst="rect">
            <a:avLst/>
          </a:prstGeom>
        </p:spPr>
        <p:txBody>
          <a:bodyPr lIns="0" tIns="0" rIns="0" bIns="0" rtlCol="0" anchor="t">
            <a:spAutoFit/>
          </a:bodyPr>
          <a:lstStyle/>
          <a:p>
            <a:pPr>
              <a:lnSpc>
                <a:spcPts val="9999"/>
              </a:lnSpc>
            </a:pPr>
            <a:r>
              <a:rPr lang="en-US" sz="9999">
                <a:solidFill>
                  <a:srgbClr val="FFFFFF"/>
                </a:solidFill>
                <a:latin typeface="DM Sans Bold"/>
              </a:rPr>
              <a:t>Biyofizik Anabilim Dalı</a:t>
            </a:r>
          </a:p>
        </p:txBody>
      </p:sp>
      <p:sp>
        <p:nvSpPr>
          <p:cNvPr id="11" name="TextBox 11"/>
          <p:cNvSpPr txBox="1"/>
          <p:nvPr/>
        </p:nvSpPr>
        <p:spPr>
          <a:xfrm>
            <a:off x="1439390" y="4093555"/>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Yüksek Lisans ve Doktora Programları</a:t>
            </a:r>
          </a:p>
          <a:p>
            <a:pPr>
              <a:lnSpc>
                <a:spcPts val="4800"/>
              </a:lnSpc>
            </a:pPr>
            <a:r>
              <a:rPr lang="en-US" sz="4000">
                <a:solidFill>
                  <a:srgbClr val="FFFFFF"/>
                </a:solidFill>
                <a:latin typeface="DM Sans"/>
              </a:rPr>
              <a:t>Genel Yapısı ve Dersler</a:t>
            </a:r>
          </a:p>
        </p:txBody>
      </p:sp>
      <p:sp>
        <p:nvSpPr>
          <p:cNvPr id="12" name="TextBox 12"/>
          <p:cNvSpPr txBox="1"/>
          <p:nvPr/>
        </p:nvSpPr>
        <p:spPr>
          <a:xfrm>
            <a:off x="1439390" y="1422977"/>
            <a:ext cx="10065811" cy="495300"/>
          </a:xfrm>
          <a:prstGeom prst="rect">
            <a:avLst/>
          </a:prstGeom>
        </p:spPr>
        <p:txBody>
          <a:bodyPr lIns="0" tIns="0" rIns="0" bIns="0" rtlCol="0" anchor="t">
            <a:spAutoFit/>
          </a:bodyPr>
          <a:lstStyle/>
          <a:p>
            <a:pPr>
              <a:lnSpc>
                <a:spcPts val="3840"/>
              </a:lnSpc>
            </a:pPr>
            <a:r>
              <a:rPr lang="en-US" sz="3200">
                <a:solidFill>
                  <a:srgbClr val="FFFFFF"/>
                </a:solidFill>
                <a:latin typeface="DM Sans"/>
              </a:rPr>
              <a:t>Dokuz Eylül Üniversitesi Sağlık Bilimleri Enstitüsü</a:t>
            </a:r>
          </a:p>
        </p:txBody>
      </p:sp>
      <p:sp>
        <p:nvSpPr>
          <p:cNvPr id="13" name="TextBox 13"/>
          <p:cNvSpPr txBox="1"/>
          <p:nvPr/>
        </p:nvSpPr>
        <p:spPr>
          <a:xfrm>
            <a:off x="2049186" y="7716410"/>
            <a:ext cx="5484919" cy="723900"/>
          </a:xfrm>
          <a:prstGeom prst="rect">
            <a:avLst/>
          </a:prstGeom>
        </p:spPr>
        <p:txBody>
          <a:bodyPr lIns="0" tIns="0" rIns="0" bIns="0" rtlCol="0" anchor="t">
            <a:spAutoFit/>
          </a:bodyPr>
          <a:lstStyle/>
          <a:p>
            <a:pPr>
              <a:lnSpc>
                <a:spcPts val="2879"/>
              </a:lnSpc>
            </a:pPr>
            <a:r>
              <a:rPr lang="en-US" sz="2400">
                <a:solidFill>
                  <a:srgbClr val="030303"/>
                </a:solidFill>
                <a:latin typeface="DM Sans"/>
              </a:rPr>
              <a:t>Dokuz Eylül Üniversitesi Tıp Fakültesi Yerleşkesi, 35340 Balçova/İzmir</a:t>
            </a:r>
          </a:p>
        </p:txBody>
      </p:sp>
      <p:sp>
        <p:nvSpPr>
          <p:cNvPr id="14" name="TextBox 14"/>
          <p:cNvSpPr txBox="1"/>
          <p:nvPr/>
        </p:nvSpPr>
        <p:spPr>
          <a:xfrm>
            <a:off x="2049186" y="8520259"/>
            <a:ext cx="2742460" cy="361950"/>
          </a:xfrm>
          <a:prstGeom prst="rect">
            <a:avLst/>
          </a:prstGeom>
        </p:spPr>
        <p:txBody>
          <a:bodyPr lIns="0" tIns="0" rIns="0" bIns="0" rtlCol="0" anchor="t">
            <a:spAutoFit/>
          </a:bodyPr>
          <a:lstStyle/>
          <a:p>
            <a:pPr>
              <a:lnSpc>
                <a:spcPts val="2879"/>
              </a:lnSpc>
            </a:pPr>
            <a:r>
              <a:rPr lang="en-US" sz="2400">
                <a:solidFill>
                  <a:srgbClr val="030303"/>
                </a:solidFill>
                <a:latin typeface="DM Sans Italics"/>
              </a:rPr>
              <a:t>0 232 412 44 81</a:t>
            </a:r>
          </a:p>
        </p:txBody>
      </p:sp>
      <p:grpSp>
        <p:nvGrpSpPr>
          <p:cNvPr id="15" name="Group 15"/>
          <p:cNvGrpSpPr/>
          <p:nvPr/>
        </p:nvGrpSpPr>
        <p:grpSpPr>
          <a:xfrm>
            <a:off x="10678416" y="6697374"/>
            <a:ext cx="3154321" cy="3154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9230" t="-9841" r="-14745"/>
              </a:stretch>
            </a:blipFill>
          </p:spPr>
          <p:txBody>
            <a:bodyPr/>
            <a:lstStyle/>
            <a:p>
              <a:endParaRPr lang="en-T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E3140"/>
            </a:solidFill>
          </p:spPr>
          <p:txBody>
            <a:bodyPr/>
            <a:lstStyle/>
            <a:p>
              <a:endParaRPr lang="en-TR"/>
            </a:p>
          </p:txBody>
        </p:sp>
        <p:sp>
          <p:nvSpPr>
            <p:cNvPr id="5" name="TextBox 5"/>
            <p:cNvSpPr txBox="1"/>
            <p:nvPr/>
          </p:nvSpPr>
          <p:spPr>
            <a:xfrm>
              <a:off x="0" y="-38100"/>
              <a:ext cx="12293196" cy="55700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1028700"/>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blipFill>
            <a:blip r:embed="rId3">
              <a:alphaModFix amt="19999"/>
            </a:blip>
            <a:stretch>
              <a:fillRect l="-1559" t="-28897" r="-1559"/>
            </a:stretch>
          </a:blipFill>
        </p:spPr>
        <p:txBody>
          <a:bodyPr/>
          <a:lstStyle/>
          <a:p>
            <a:endParaRPr lang="en-TR" dirty="0"/>
          </a:p>
        </p:txBody>
      </p:sp>
      <p:sp>
        <p:nvSpPr>
          <p:cNvPr id="7" name="TextBox 7"/>
          <p:cNvSpPr txBox="1"/>
          <p:nvPr/>
        </p:nvSpPr>
        <p:spPr>
          <a:xfrm>
            <a:off x="3619108" y="1950779"/>
            <a:ext cx="9606720" cy="2843530"/>
          </a:xfrm>
          <a:prstGeom prst="rect">
            <a:avLst/>
          </a:prstGeom>
        </p:spPr>
        <p:txBody>
          <a:bodyPr lIns="0" tIns="0" rIns="0" bIns="0" rtlCol="0" anchor="t">
            <a:spAutoFit/>
          </a:bodyPr>
          <a:lstStyle/>
          <a:p>
            <a:pPr>
              <a:lnSpc>
                <a:spcPts val="3919"/>
              </a:lnSpc>
            </a:pPr>
            <a:r>
              <a:rPr lang="en-US" sz="2799" dirty="0" err="1">
                <a:solidFill>
                  <a:srgbClr val="FFFFFF"/>
                </a:solidFill>
                <a:latin typeface="Canva Sans 2 Bold"/>
              </a:rPr>
              <a:t>Biyofizik</a:t>
            </a:r>
            <a:r>
              <a:rPr lang="en-US" sz="2799" dirty="0">
                <a:solidFill>
                  <a:srgbClr val="FFFFFF"/>
                </a:solidFill>
                <a:latin typeface="Canva Sans 2 Bold"/>
              </a:rPr>
              <a:t> </a:t>
            </a:r>
            <a:r>
              <a:rPr lang="en-US" sz="2799" dirty="0" err="1">
                <a:solidFill>
                  <a:srgbClr val="FFFFFF"/>
                </a:solidFill>
                <a:latin typeface="Canva Sans 2 Bold"/>
              </a:rPr>
              <a:t>Anabilim</a:t>
            </a:r>
            <a:r>
              <a:rPr lang="en-US" sz="2799" dirty="0">
                <a:solidFill>
                  <a:srgbClr val="FFFFFF"/>
                </a:solidFill>
                <a:latin typeface="Canva Sans 2 Bold"/>
              </a:rPr>
              <a:t> </a:t>
            </a:r>
            <a:r>
              <a:rPr lang="en-US" sz="2799" dirty="0" err="1">
                <a:solidFill>
                  <a:srgbClr val="FFFFFF"/>
                </a:solidFill>
                <a:latin typeface="Canva Sans 2 Bold"/>
              </a:rPr>
              <a:t>Dalı</a:t>
            </a:r>
            <a:r>
              <a:rPr lang="en-US" sz="2799" dirty="0">
                <a:solidFill>
                  <a:srgbClr val="FFFFFF"/>
                </a:solidFill>
                <a:latin typeface="Canva Sans 2 Bold"/>
              </a:rPr>
              <a:t> </a:t>
            </a:r>
            <a:r>
              <a:rPr lang="en-US" sz="2799" dirty="0" err="1">
                <a:solidFill>
                  <a:srgbClr val="FFFFFF"/>
                </a:solidFill>
                <a:latin typeface="Canva Sans 2 Bold"/>
              </a:rPr>
              <a:t>Başkanı</a:t>
            </a:r>
            <a:endParaRPr lang="en-US" sz="2799" dirty="0">
              <a:solidFill>
                <a:srgbClr val="FFFFFF"/>
              </a:solidFill>
              <a:latin typeface="Canva Sans 2 Bold"/>
            </a:endParaRPr>
          </a:p>
          <a:p>
            <a:pPr>
              <a:lnSpc>
                <a:spcPts val="3919"/>
              </a:lnSpc>
            </a:pPr>
            <a:r>
              <a:rPr lang="en-US" sz="2799" dirty="0" err="1">
                <a:solidFill>
                  <a:srgbClr val="FFFFFF"/>
                </a:solidFill>
                <a:latin typeface="Canva Sans 2 Bold"/>
              </a:rPr>
              <a:t>Doç</a:t>
            </a:r>
            <a:r>
              <a:rPr lang="en-US" sz="2799" dirty="0">
                <a:solidFill>
                  <a:srgbClr val="FFFFFF"/>
                </a:solidFill>
                <a:latin typeface="Canva Sans 2 Bold"/>
              </a:rPr>
              <a:t>. Dr. </a:t>
            </a:r>
            <a:r>
              <a:rPr lang="en-US" sz="2799" dirty="0" err="1">
                <a:solidFill>
                  <a:srgbClr val="FFFFFF"/>
                </a:solidFill>
                <a:latin typeface="Canva Sans 2 Bold"/>
              </a:rPr>
              <a:t>Çağdaş</a:t>
            </a:r>
            <a:r>
              <a:rPr lang="en-US" sz="2799" dirty="0">
                <a:solidFill>
                  <a:srgbClr val="FFFFFF"/>
                </a:solidFill>
                <a:latin typeface="Canva Sans 2 Bold"/>
              </a:rPr>
              <a:t> </a:t>
            </a:r>
            <a:r>
              <a:rPr lang="en-US" sz="2799" dirty="0" err="1">
                <a:solidFill>
                  <a:srgbClr val="FFFFFF"/>
                </a:solidFill>
                <a:latin typeface="Canva Sans 2 Bold"/>
              </a:rPr>
              <a:t>Güdücü</a:t>
            </a:r>
            <a:r>
              <a:rPr lang="en-US" sz="2799" dirty="0">
                <a:solidFill>
                  <a:srgbClr val="FFFFFF"/>
                </a:solidFill>
                <a:latin typeface="Canva Sans 2 Bold"/>
              </a:rPr>
              <a:t> </a:t>
            </a:r>
          </a:p>
          <a:p>
            <a:pPr>
              <a:lnSpc>
                <a:spcPts val="3919"/>
              </a:lnSpc>
            </a:pPr>
            <a:endParaRPr lang="en-US" sz="2799" dirty="0">
              <a:solidFill>
                <a:srgbClr val="FFFFFF"/>
              </a:solidFill>
              <a:latin typeface="Canva Sans 2 Bold"/>
            </a:endParaRPr>
          </a:p>
          <a:p>
            <a:pPr>
              <a:lnSpc>
                <a:spcPts val="3500"/>
              </a:lnSpc>
            </a:pPr>
            <a:r>
              <a:rPr lang="en-US" sz="2500" dirty="0" err="1">
                <a:solidFill>
                  <a:srgbClr val="FFFFFF"/>
                </a:solidFill>
                <a:latin typeface="Canva Sans 2 Italics"/>
              </a:rPr>
              <a:t>cagdas.guducu@deu.edu.tr</a:t>
            </a:r>
            <a:endParaRPr lang="en-US" sz="2500" dirty="0">
              <a:solidFill>
                <a:srgbClr val="FFFFFF"/>
              </a:solidFill>
              <a:latin typeface="Canva Sans 2 Italics"/>
            </a:endParaRPr>
          </a:p>
          <a:p>
            <a:pPr>
              <a:lnSpc>
                <a:spcPts val="3500"/>
              </a:lnSpc>
            </a:pPr>
            <a:r>
              <a:rPr lang="en-US" sz="2500" dirty="0">
                <a:solidFill>
                  <a:srgbClr val="FFFFFF"/>
                </a:solidFill>
                <a:latin typeface="Canva Sans 2 Italics"/>
              </a:rPr>
              <a:t>0232 412 44 81</a:t>
            </a:r>
          </a:p>
          <a:p>
            <a:pPr>
              <a:lnSpc>
                <a:spcPts val="3919"/>
              </a:lnSpc>
            </a:pPr>
            <a:endParaRPr lang="en-US" sz="2500" dirty="0">
              <a:solidFill>
                <a:srgbClr val="FFFFFF"/>
              </a:solidFill>
              <a:latin typeface="Canva Sans 2 Italics"/>
            </a:endParaRPr>
          </a:p>
        </p:txBody>
      </p:sp>
      <p:sp>
        <p:nvSpPr>
          <p:cNvPr id="8" name="Freeform 8"/>
          <p:cNvSpPr/>
          <p:nvPr/>
        </p:nvSpPr>
        <p:spPr>
          <a:xfrm>
            <a:off x="11143435" y="3698983"/>
            <a:ext cx="4914900" cy="3096538"/>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4"/>
            <a:stretch>
              <a:fillRect/>
            </a:stretch>
          </a:blipFill>
        </p:spPr>
        <p:txBody>
          <a:bodyPr/>
          <a:lstStyle/>
          <a:p>
            <a:endParaRPr lang="en-TR"/>
          </a:p>
        </p:txBody>
      </p:sp>
      <p:grpSp>
        <p:nvGrpSpPr>
          <p:cNvPr id="9" name="Group 9"/>
          <p:cNvGrpSpPr/>
          <p:nvPr/>
        </p:nvGrpSpPr>
        <p:grpSpPr>
          <a:xfrm>
            <a:off x="687634" y="1950779"/>
            <a:ext cx="2473161" cy="2496717"/>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8036" t="-7048" r="-9811" b="-34213"/>
              </a:stretch>
            </a:blipFill>
          </p:spPr>
          <p:txBody>
            <a:bodyPr/>
            <a:lstStyle/>
            <a:p>
              <a:endParaRPr lang="en-TR"/>
            </a:p>
          </p:txBody>
        </p:sp>
      </p:grpSp>
      <p:sp>
        <p:nvSpPr>
          <p:cNvPr id="11" name="Freeform 11"/>
          <p:cNvSpPr/>
          <p:nvPr/>
        </p:nvSpPr>
        <p:spPr>
          <a:xfrm>
            <a:off x="12690939" y="1494989"/>
            <a:ext cx="1819891" cy="1877555"/>
          </a:xfrm>
          <a:custGeom>
            <a:avLst/>
            <a:gdLst/>
            <a:ahLst/>
            <a:cxnLst/>
            <a:rect l="l" t="t" r="r" b="b"/>
            <a:pathLst>
              <a:path w="3096538" h="3096538">
                <a:moveTo>
                  <a:pt x="0" y="0"/>
                </a:moveTo>
                <a:lnTo>
                  <a:pt x="3096539" y="0"/>
                </a:lnTo>
                <a:lnTo>
                  <a:pt x="3096539" y="3096538"/>
                </a:lnTo>
                <a:lnTo>
                  <a:pt x="0" y="3096538"/>
                </a:lnTo>
                <a:lnTo>
                  <a:pt x="0" y="0"/>
                </a:lnTo>
                <a:close/>
              </a:path>
            </a:pathLst>
          </a:custGeom>
          <a:blipFill>
            <a:blip r:embed="rId6"/>
            <a:stretch>
              <a:fillRect/>
            </a:stretch>
          </a:blipFill>
        </p:spPr>
        <p:txBody>
          <a:bodyPr/>
          <a:lstStyle/>
          <a:p>
            <a:endParaRPr lang="en-TR"/>
          </a:p>
        </p:txBody>
      </p:sp>
      <p:sp>
        <p:nvSpPr>
          <p:cNvPr id="12" name="Freeform 12"/>
          <p:cNvSpPr/>
          <p:nvPr/>
        </p:nvSpPr>
        <p:spPr>
          <a:xfrm>
            <a:off x="10380469" y="6914456"/>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R"/>
          </a:p>
        </p:txBody>
      </p:sp>
      <p:sp>
        <p:nvSpPr>
          <p:cNvPr id="13" name="TextBox 13"/>
          <p:cNvSpPr txBox="1"/>
          <p:nvPr/>
        </p:nvSpPr>
        <p:spPr>
          <a:xfrm>
            <a:off x="11347709" y="6916534"/>
            <a:ext cx="5484919" cy="723900"/>
          </a:xfrm>
          <a:prstGeom prst="rect">
            <a:avLst/>
          </a:prstGeom>
        </p:spPr>
        <p:txBody>
          <a:bodyPr lIns="0" tIns="0" rIns="0" bIns="0" rtlCol="0" anchor="t">
            <a:spAutoFit/>
          </a:bodyPr>
          <a:lstStyle/>
          <a:p>
            <a:pPr>
              <a:lnSpc>
                <a:spcPts val="2879"/>
              </a:lnSpc>
            </a:pPr>
            <a:r>
              <a:rPr lang="en-US" sz="2400" dirty="0" err="1">
                <a:solidFill>
                  <a:srgbClr val="FFFFFF"/>
                </a:solidFill>
                <a:latin typeface="DM Sans"/>
              </a:rPr>
              <a:t>Dokuz</a:t>
            </a:r>
            <a:r>
              <a:rPr lang="en-US" sz="2400" dirty="0">
                <a:solidFill>
                  <a:srgbClr val="FFFFFF"/>
                </a:solidFill>
                <a:latin typeface="DM Sans"/>
              </a:rPr>
              <a:t> Eylül </a:t>
            </a:r>
            <a:r>
              <a:rPr lang="en-US" sz="2400" dirty="0" err="1">
                <a:solidFill>
                  <a:srgbClr val="FFFFFF"/>
                </a:solidFill>
                <a:latin typeface="DM Sans"/>
              </a:rPr>
              <a:t>Üniversitesi</a:t>
            </a:r>
            <a:r>
              <a:rPr lang="en-US" sz="2400" dirty="0">
                <a:solidFill>
                  <a:srgbClr val="FFFFFF"/>
                </a:solidFill>
                <a:latin typeface="DM Sans"/>
              </a:rPr>
              <a:t> </a:t>
            </a:r>
            <a:r>
              <a:rPr lang="en-US" sz="2400" dirty="0" err="1">
                <a:solidFill>
                  <a:srgbClr val="FFFFFF"/>
                </a:solidFill>
                <a:latin typeface="DM Sans"/>
              </a:rPr>
              <a:t>Tıp</a:t>
            </a:r>
            <a:r>
              <a:rPr lang="en-US" sz="2400" dirty="0">
                <a:solidFill>
                  <a:srgbClr val="FFFFFF"/>
                </a:solidFill>
                <a:latin typeface="DM Sans"/>
              </a:rPr>
              <a:t> </a:t>
            </a:r>
            <a:r>
              <a:rPr lang="en-US" sz="2400" dirty="0" err="1">
                <a:solidFill>
                  <a:srgbClr val="FFFFFF"/>
                </a:solidFill>
                <a:latin typeface="DM Sans"/>
              </a:rPr>
              <a:t>Fakültesi</a:t>
            </a:r>
            <a:r>
              <a:rPr lang="en-US" sz="2400" dirty="0">
                <a:solidFill>
                  <a:srgbClr val="FFFFFF"/>
                </a:solidFill>
                <a:latin typeface="DM Sans"/>
              </a:rPr>
              <a:t> </a:t>
            </a:r>
            <a:r>
              <a:rPr lang="en-US" sz="2400" dirty="0" err="1">
                <a:solidFill>
                  <a:srgbClr val="FFFFFF"/>
                </a:solidFill>
                <a:latin typeface="DM Sans"/>
              </a:rPr>
              <a:t>Yerleşkesi</a:t>
            </a:r>
            <a:r>
              <a:rPr lang="en-US" sz="2400" dirty="0">
                <a:solidFill>
                  <a:srgbClr val="FFFFFF"/>
                </a:solidFill>
                <a:latin typeface="DM Sans"/>
              </a:rPr>
              <a:t>, 35340 </a:t>
            </a:r>
            <a:r>
              <a:rPr lang="en-US" sz="2400" dirty="0" err="1">
                <a:solidFill>
                  <a:srgbClr val="FFFFFF"/>
                </a:solidFill>
                <a:latin typeface="DM Sans"/>
              </a:rPr>
              <a:t>Balçova</a:t>
            </a:r>
            <a:r>
              <a:rPr lang="en-US" sz="2400" dirty="0">
                <a:solidFill>
                  <a:srgbClr val="FFFFFF"/>
                </a:solidFill>
                <a:latin typeface="DM Sans"/>
              </a:rPr>
              <a:t>/İzmir</a:t>
            </a:r>
          </a:p>
        </p:txBody>
      </p:sp>
      <p:sp>
        <p:nvSpPr>
          <p:cNvPr id="14" name="TextBox 14"/>
          <p:cNvSpPr txBox="1"/>
          <p:nvPr/>
        </p:nvSpPr>
        <p:spPr>
          <a:xfrm>
            <a:off x="11457510" y="7878305"/>
            <a:ext cx="2742460" cy="361950"/>
          </a:xfrm>
          <a:prstGeom prst="rect">
            <a:avLst/>
          </a:prstGeom>
        </p:spPr>
        <p:txBody>
          <a:bodyPr lIns="0" tIns="0" rIns="0" bIns="0" rtlCol="0" anchor="t">
            <a:spAutoFit/>
          </a:bodyPr>
          <a:lstStyle/>
          <a:p>
            <a:pPr>
              <a:lnSpc>
                <a:spcPts val="2879"/>
              </a:lnSpc>
            </a:pPr>
            <a:r>
              <a:rPr lang="en-US" sz="2400">
                <a:solidFill>
                  <a:srgbClr val="FFFFFF"/>
                </a:solidFill>
                <a:latin typeface="DM Sans"/>
              </a:rPr>
              <a:t>0 232 412 44 81</a:t>
            </a:r>
          </a:p>
        </p:txBody>
      </p:sp>
      <p:sp>
        <p:nvSpPr>
          <p:cNvPr id="15" name="TextBox 14">
            <a:extLst>
              <a:ext uri="{FF2B5EF4-FFF2-40B4-BE49-F238E27FC236}">
                <a16:creationId xmlns:a16="http://schemas.microsoft.com/office/drawing/2014/main" id="{F3D1106B-B36C-0605-77EB-212041458129}"/>
              </a:ext>
            </a:extLst>
          </p:cNvPr>
          <p:cNvSpPr txBox="1"/>
          <p:nvPr/>
        </p:nvSpPr>
        <p:spPr>
          <a:xfrm>
            <a:off x="993256" y="5502561"/>
            <a:ext cx="7127068" cy="2554545"/>
          </a:xfrm>
          <a:prstGeom prst="rect">
            <a:avLst/>
          </a:prstGeom>
          <a:noFill/>
        </p:spPr>
        <p:txBody>
          <a:bodyPr wrap="square" rtlCol="0">
            <a:spAutoFit/>
          </a:bodyPr>
          <a:lstStyle/>
          <a:p>
            <a:r>
              <a:rPr lang="en-TR" sz="3200" dirty="0">
                <a:solidFill>
                  <a:schemeClr val="bg1"/>
                </a:solidFill>
                <a:latin typeface=""/>
              </a:rPr>
              <a:t>Anabilim Dalı Öğretim Üyelerimiz</a:t>
            </a:r>
          </a:p>
          <a:p>
            <a:endParaRPr lang="en-TR" sz="3200" dirty="0">
              <a:solidFill>
                <a:schemeClr val="bg1"/>
              </a:solidFill>
              <a:latin typeface=""/>
            </a:endParaRPr>
          </a:p>
          <a:p>
            <a:r>
              <a:rPr lang="en-TR" sz="3200" dirty="0">
                <a:solidFill>
                  <a:schemeClr val="bg1"/>
                </a:solidFill>
                <a:latin typeface=""/>
              </a:rPr>
              <a:t>Doç. </a:t>
            </a:r>
            <a:r>
              <a:rPr lang="en-US" sz="3200" dirty="0">
                <a:solidFill>
                  <a:schemeClr val="bg1"/>
                </a:solidFill>
                <a:latin typeface=""/>
              </a:rPr>
              <a:t>D</a:t>
            </a:r>
            <a:r>
              <a:rPr lang="en-TR" sz="3200" dirty="0">
                <a:solidFill>
                  <a:schemeClr val="bg1"/>
                </a:solidFill>
                <a:latin typeface=""/>
              </a:rPr>
              <a:t>r. Serhat Tozburun</a:t>
            </a:r>
          </a:p>
          <a:p>
            <a:r>
              <a:rPr lang="en-TR" sz="3200" dirty="0">
                <a:solidFill>
                  <a:schemeClr val="bg1"/>
                </a:solidFill>
                <a:latin typeface=""/>
              </a:rPr>
              <a:t>Doç. Dr. Arif Engin Çetin</a:t>
            </a:r>
          </a:p>
          <a:p>
            <a:r>
              <a:rPr lang="en-TR" sz="3200" dirty="0">
                <a:solidFill>
                  <a:schemeClr val="bg1"/>
                </a:solidFill>
                <a:latin typeface=""/>
              </a:rPr>
              <a:t>Dr. Öğr. Üye. Emre Eskicioğlu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Biyofizik Lisansüstü </a:t>
            </a:r>
          </a:p>
          <a:p>
            <a:pPr>
              <a:lnSpc>
                <a:spcPts val="4800"/>
              </a:lnSpc>
            </a:pPr>
            <a:r>
              <a:rPr lang="en-US" sz="4000">
                <a:solidFill>
                  <a:srgbClr val="030303"/>
                </a:solidFill>
                <a:latin typeface="DM Sans Bold"/>
              </a:rPr>
              <a:t>Programların Genel Yapısı</a:t>
            </a: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9" name="TextBox 9"/>
            <p:cNvSpPr txBox="1"/>
            <p:nvPr/>
          </p:nvSpPr>
          <p:spPr>
            <a:xfrm>
              <a:off x="0" y="-38100"/>
              <a:ext cx="5801747" cy="434414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82253" y="3517233"/>
            <a:ext cx="7397399" cy="4225290"/>
          </a:xfrm>
          <a:prstGeom prst="rect">
            <a:avLst/>
          </a:prstGeom>
        </p:spPr>
        <p:txBody>
          <a:bodyPr lIns="0" tIns="0" rIns="0" bIns="0" rtlCol="0" anchor="t">
            <a:spAutoFit/>
          </a:bodyPr>
          <a:lstStyle/>
          <a:p>
            <a:pPr algn="just">
              <a:lnSpc>
                <a:spcPts val="4200"/>
              </a:lnSpc>
            </a:pPr>
            <a:r>
              <a:rPr lang="en-US" sz="2100">
                <a:solidFill>
                  <a:srgbClr val="030303"/>
                </a:solidFill>
                <a:latin typeface="DM Sans Bold"/>
              </a:rPr>
              <a:t>Canlılardaki biyolojik olayların fizik kuralları çerçevesinde işlendiği;</a:t>
            </a:r>
            <a:r>
              <a:rPr lang="en-US" sz="2100">
                <a:solidFill>
                  <a:srgbClr val="030303"/>
                </a:solidFill>
                <a:latin typeface="DM Sans"/>
              </a:rPr>
              <a:t> ayrıca hücre, doku, organ ve canlıyı oluşturan sistemlerdeki olayları fizik temelleriyle açıklayan bilim dalı Biyofizik olarak tanımlanabilir. İki temel bilim dalı olan biyoloji ve fizik günümüzde gerek mikro- gerekse makro-moleküler seviyede inceleme alanlarında kesişim göstermektedir. Bu kesişim alanları temelde biyofizik çatısı altında olabileceği gibi alt araştırma alanları da oluşturmaktadır.</a:t>
            </a:r>
          </a:p>
        </p:txBody>
      </p:sp>
      <p:grpSp>
        <p:nvGrpSpPr>
          <p:cNvPr id="11" name="Group 11"/>
          <p:cNvGrpSpPr/>
          <p:nvPr/>
        </p:nvGrpSpPr>
        <p:grpSpPr>
          <a:xfrm>
            <a:off x="7513260"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3" name="Group 13"/>
          <p:cNvGrpSpPr/>
          <p:nvPr/>
        </p:nvGrpSpPr>
        <p:grpSpPr>
          <a:xfrm>
            <a:off x="9302277" y="3046054"/>
            <a:ext cx="8630981" cy="6405899"/>
            <a:chOff x="0" y="0"/>
            <a:chExt cx="5801747" cy="4306046"/>
          </a:xfrm>
        </p:grpSpPr>
        <p:sp>
          <p:nvSpPr>
            <p:cNvPr id="14" name="Freeform 14"/>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15" name="TextBox 15"/>
            <p:cNvSpPr txBox="1"/>
            <p:nvPr/>
          </p:nvSpPr>
          <p:spPr>
            <a:xfrm>
              <a:off x="0" y="-38100"/>
              <a:ext cx="5801747" cy="434414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861901" y="3517233"/>
            <a:ext cx="7397399" cy="5292090"/>
          </a:xfrm>
          <a:prstGeom prst="rect">
            <a:avLst/>
          </a:prstGeom>
        </p:spPr>
        <p:txBody>
          <a:bodyPr lIns="0" tIns="0" rIns="0" bIns="0" rtlCol="0" anchor="t">
            <a:spAutoFit/>
          </a:bodyPr>
          <a:lstStyle/>
          <a:p>
            <a:pPr algn="just">
              <a:lnSpc>
                <a:spcPts val="4200"/>
              </a:lnSpc>
            </a:pPr>
            <a:r>
              <a:rPr lang="en-US" sz="2100" dirty="0" err="1">
                <a:solidFill>
                  <a:srgbClr val="030303"/>
                </a:solidFill>
                <a:latin typeface="DM Sans"/>
              </a:rPr>
              <a:t>Dokuz</a:t>
            </a:r>
            <a:r>
              <a:rPr lang="en-US" sz="2100" dirty="0">
                <a:solidFill>
                  <a:srgbClr val="030303"/>
                </a:solidFill>
                <a:latin typeface="DM Sans"/>
              </a:rPr>
              <a:t> </a:t>
            </a:r>
            <a:r>
              <a:rPr lang="en-US" sz="2100" dirty="0" err="1">
                <a:solidFill>
                  <a:srgbClr val="030303"/>
                </a:solidFill>
                <a:latin typeface="DM Sans"/>
              </a:rPr>
              <a:t>Eylül</a:t>
            </a:r>
            <a:r>
              <a:rPr lang="en-US" sz="2100" dirty="0">
                <a:solidFill>
                  <a:srgbClr val="030303"/>
                </a:solidFill>
                <a:latin typeface="DM Sans"/>
              </a:rPr>
              <a:t> </a:t>
            </a:r>
            <a:r>
              <a:rPr lang="en-US" sz="2100" dirty="0" err="1">
                <a:solidFill>
                  <a:srgbClr val="030303"/>
                </a:solidFill>
                <a:latin typeface="DM Sans"/>
              </a:rPr>
              <a:t>Üniversitesi</a:t>
            </a:r>
            <a:r>
              <a:rPr lang="en-US" sz="2100" dirty="0">
                <a:solidFill>
                  <a:srgbClr val="030303"/>
                </a:solidFill>
                <a:latin typeface="DM Sans"/>
              </a:rPr>
              <a:t> </a:t>
            </a:r>
            <a:r>
              <a:rPr lang="en-US" sz="2100" dirty="0" err="1">
                <a:solidFill>
                  <a:srgbClr val="030303"/>
                </a:solidFill>
                <a:latin typeface="DM Sans"/>
              </a:rPr>
              <a:t>Tıp</a:t>
            </a:r>
            <a:r>
              <a:rPr lang="en-US" sz="2100" dirty="0">
                <a:solidFill>
                  <a:srgbClr val="030303"/>
                </a:solidFill>
                <a:latin typeface="DM Sans"/>
              </a:rPr>
              <a:t> </a:t>
            </a:r>
            <a:r>
              <a:rPr lang="en-US" sz="2100" dirty="0" err="1">
                <a:solidFill>
                  <a:srgbClr val="030303"/>
                </a:solidFill>
                <a:latin typeface="DM Sans"/>
              </a:rPr>
              <a:t>Fakültesi</a:t>
            </a:r>
            <a:r>
              <a:rPr lang="en-US" sz="2100" dirty="0">
                <a:solidFill>
                  <a:srgbClr val="030303"/>
                </a:solidFill>
                <a:latin typeface="DM Sans"/>
              </a:rPr>
              <a:t> </a:t>
            </a:r>
            <a:r>
              <a:rPr lang="en-US" sz="2100" dirty="0" err="1">
                <a:solidFill>
                  <a:srgbClr val="030303"/>
                </a:solidFill>
                <a:latin typeface="DM Sans"/>
              </a:rPr>
              <a:t>Biyofizik</a:t>
            </a:r>
            <a:r>
              <a:rPr lang="en-US" sz="2100" dirty="0">
                <a:solidFill>
                  <a:srgbClr val="030303"/>
                </a:solidFill>
                <a:latin typeface="DM Sans"/>
              </a:rPr>
              <a:t> </a:t>
            </a:r>
            <a:r>
              <a:rPr lang="en-US" sz="2100" dirty="0" err="1">
                <a:solidFill>
                  <a:srgbClr val="030303"/>
                </a:solidFill>
                <a:latin typeface="DM Sans"/>
              </a:rPr>
              <a:t>Anabilim</a:t>
            </a:r>
            <a:r>
              <a:rPr lang="en-US" sz="2100" dirty="0">
                <a:solidFill>
                  <a:srgbClr val="030303"/>
                </a:solidFill>
                <a:latin typeface="DM Sans"/>
              </a:rPr>
              <a:t> </a:t>
            </a:r>
            <a:r>
              <a:rPr lang="en-US" sz="2100" dirty="0" err="1">
                <a:solidFill>
                  <a:srgbClr val="030303"/>
                </a:solidFill>
                <a:latin typeface="DM Sans"/>
              </a:rPr>
              <a:t>Dalında</a:t>
            </a:r>
            <a:r>
              <a:rPr lang="en-US" sz="2100" dirty="0">
                <a:solidFill>
                  <a:srgbClr val="030303"/>
                </a:solidFill>
                <a:latin typeface="DM Sans"/>
              </a:rPr>
              <a:t> </a:t>
            </a:r>
            <a:r>
              <a:rPr lang="en-US" sz="2100" dirty="0" err="1">
                <a:solidFill>
                  <a:srgbClr val="030303"/>
                </a:solidFill>
                <a:latin typeface="DM Sans"/>
              </a:rPr>
              <a:t>Beyin</a:t>
            </a:r>
            <a:r>
              <a:rPr lang="en-US" sz="2100" dirty="0">
                <a:solidFill>
                  <a:srgbClr val="030303"/>
                </a:solidFill>
                <a:latin typeface="DM Sans"/>
              </a:rPr>
              <a:t> </a:t>
            </a:r>
            <a:r>
              <a:rPr lang="en-US" sz="2100" dirty="0" err="1">
                <a:solidFill>
                  <a:srgbClr val="030303"/>
                </a:solidFill>
                <a:latin typeface="DM Sans"/>
              </a:rPr>
              <a:t>Biyofiziği</a:t>
            </a:r>
            <a:r>
              <a:rPr lang="en-US" sz="2100" dirty="0">
                <a:solidFill>
                  <a:srgbClr val="030303"/>
                </a:solidFill>
                <a:latin typeface="DM Sans"/>
              </a:rPr>
              <a:t> </a:t>
            </a:r>
            <a:r>
              <a:rPr lang="en-US" sz="2100" dirty="0" err="1">
                <a:solidFill>
                  <a:srgbClr val="030303"/>
                </a:solidFill>
                <a:latin typeface="DM Sans"/>
              </a:rPr>
              <a:t>bilim</a:t>
            </a:r>
            <a:r>
              <a:rPr lang="en-US" sz="2100" dirty="0">
                <a:solidFill>
                  <a:srgbClr val="030303"/>
                </a:solidFill>
                <a:latin typeface="DM Sans"/>
              </a:rPr>
              <a:t> </a:t>
            </a:r>
            <a:r>
              <a:rPr lang="en-US" sz="2100" dirty="0" err="1">
                <a:solidFill>
                  <a:srgbClr val="030303"/>
                </a:solidFill>
                <a:latin typeface="DM Sans"/>
              </a:rPr>
              <a:t>alanı</a:t>
            </a:r>
            <a:r>
              <a:rPr lang="en-US" sz="2100" dirty="0">
                <a:solidFill>
                  <a:srgbClr val="030303"/>
                </a:solidFill>
                <a:latin typeface="DM Sans"/>
              </a:rPr>
              <a:t> </a:t>
            </a:r>
            <a:r>
              <a:rPr lang="en-US" sz="2100" dirty="0" err="1">
                <a:solidFill>
                  <a:srgbClr val="030303"/>
                </a:solidFill>
                <a:latin typeface="DM Sans"/>
              </a:rPr>
              <a:t>olarak</a:t>
            </a:r>
            <a:r>
              <a:rPr lang="en-US" sz="2100" dirty="0">
                <a:solidFill>
                  <a:srgbClr val="030303"/>
                </a:solidFill>
                <a:latin typeface="DM Sans"/>
              </a:rPr>
              <a:t> </a:t>
            </a:r>
            <a:r>
              <a:rPr lang="en-US" sz="2100" dirty="0" err="1">
                <a:solidFill>
                  <a:srgbClr val="030303"/>
                </a:solidFill>
                <a:latin typeface="DM Sans"/>
              </a:rPr>
              <a:t>bilinen</a:t>
            </a:r>
            <a:r>
              <a:rPr lang="en-US" sz="2100" dirty="0">
                <a:solidFill>
                  <a:srgbClr val="030303"/>
                </a:solidFill>
                <a:latin typeface="DM Sans"/>
              </a:rPr>
              <a:t>; </a:t>
            </a:r>
            <a:r>
              <a:rPr lang="en-US" sz="2100" dirty="0" err="1">
                <a:solidFill>
                  <a:srgbClr val="030303"/>
                </a:solidFill>
                <a:latin typeface="DM Sans"/>
              </a:rPr>
              <a:t>beyin</a:t>
            </a:r>
            <a:r>
              <a:rPr lang="en-US" sz="2100" dirty="0">
                <a:solidFill>
                  <a:srgbClr val="030303"/>
                </a:solidFill>
                <a:latin typeface="DM Sans"/>
              </a:rPr>
              <a:t> </a:t>
            </a:r>
            <a:r>
              <a:rPr lang="en-US" sz="2100" dirty="0" err="1">
                <a:solidFill>
                  <a:srgbClr val="030303"/>
                </a:solidFill>
                <a:latin typeface="DM Sans"/>
              </a:rPr>
              <a:t>işlevlerinin</a:t>
            </a:r>
            <a:r>
              <a:rPr lang="en-US" sz="2100" dirty="0">
                <a:solidFill>
                  <a:srgbClr val="030303"/>
                </a:solidFill>
                <a:latin typeface="DM Sans"/>
              </a:rPr>
              <a:t> </a:t>
            </a:r>
            <a:r>
              <a:rPr lang="en-US" sz="2100" dirty="0" err="1">
                <a:solidFill>
                  <a:srgbClr val="030303"/>
                </a:solidFill>
                <a:latin typeface="DM Sans"/>
              </a:rPr>
              <a:t>aydınlatılmasına</a:t>
            </a:r>
            <a:r>
              <a:rPr lang="en-US" sz="2100" dirty="0">
                <a:solidFill>
                  <a:srgbClr val="030303"/>
                </a:solidFill>
                <a:latin typeface="DM Sans"/>
              </a:rPr>
              <a:t> </a:t>
            </a:r>
            <a:r>
              <a:rPr lang="en-US" sz="2100" dirty="0" err="1">
                <a:solidFill>
                  <a:srgbClr val="030303"/>
                </a:solidFill>
                <a:latin typeface="DM Sans"/>
              </a:rPr>
              <a:t>yönelik</a:t>
            </a:r>
            <a:r>
              <a:rPr lang="en-US" sz="2100" dirty="0">
                <a:solidFill>
                  <a:srgbClr val="030303"/>
                </a:solidFill>
                <a:latin typeface="DM Sans"/>
              </a:rPr>
              <a:t> </a:t>
            </a:r>
            <a:r>
              <a:rPr lang="en-US" sz="2100" dirty="0" err="1">
                <a:solidFill>
                  <a:srgbClr val="030303"/>
                </a:solidFill>
                <a:latin typeface="DM Sans"/>
              </a:rPr>
              <a:t>farklı</a:t>
            </a:r>
            <a:r>
              <a:rPr lang="en-US" sz="2100" dirty="0">
                <a:solidFill>
                  <a:srgbClr val="030303"/>
                </a:solidFill>
                <a:latin typeface="DM Sans"/>
              </a:rPr>
              <a:t> </a:t>
            </a:r>
            <a:r>
              <a:rPr lang="en-US" sz="2100" dirty="0" err="1">
                <a:solidFill>
                  <a:srgbClr val="030303"/>
                </a:solidFill>
                <a:latin typeface="DM Sans"/>
              </a:rPr>
              <a:t>disiplinleri</a:t>
            </a:r>
            <a:r>
              <a:rPr lang="en-US" sz="2100" dirty="0">
                <a:solidFill>
                  <a:srgbClr val="030303"/>
                </a:solidFill>
                <a:latin typeface="DM Sans"/>
              </a:rPr>
              <a:t> </a:t>
            </a:r>
            <a:r>
              <a:rPr lang="en-US" sz="2100" dirty="0" err="1">
                <a:solidFill>
                  <a:srgbClr val="030303"/>
                </a:solidFill>
                <a:latin typeface="DM Sans"/>
              </a:rPr>
              <a:t>bir</a:t>
            </a:r>
            <a:r>
              <a:rPr lang="en-US" sz="2100" dirty="0">
                <a:solidFill>
                  <a:srgbClr val="030303"/>
                </a:solidFill>
                <a:latin typeface="DM Sans"/>
              </a:rPr>
              <a:t> </a:t>
            </a:r>
            <a:r>
              <a:rPr lang="en-US" sz="2100" dirty="0" err="1">
                <a:solidFill>
                  <a:srgbClr val="030303"/>
                </a:solidFill>
                <a:latin typeface="DM Sans"/>
              </a:rPr>
              <a:t>araya</a:t>
            </a:r>
            <a:r>
              <a:rPr lang="en-US" sz="2100" dirty="0">
                <a:solidFill>
                  <a:srgbClr val="030303"/>
                </a:solidFill>
                <a:latin typeface="DM Sans"/>
              </a:rPr>
              <a:t> </a:t>
            </a:r>
            <a:r>
              <a:rPr lang="en-US" sz="2100" dirty="0" err="1">
                <a:solidFill>
                  <a:srgbClr val="030303"/>
                </a:solidFill>
                <a:latin typeface="DM Sans"/>
              </a:rPr>
              <a:t>getiren</a:t>
            </a:r>
            <a:r>
              <a:rPr lang="en-US" sz="2100" dirty="0">
                <a:solidFill>
                  <a:srgbClr val="030303"/>
                </a:solidFill>
                <a:latin typeface="DM Sans"/>
              </a:rPr>
              <a:t>,</a:t>
            </a:r>
            <a:r>
              <a:rPr lang="en-US" sz="2100" dirty="0">
                <a:solidFill>
                  <a:srgbClr val="030303"/>
                </a:solidFill>
                <a:latin typeface="DM Sans Bold"/>
              </a:rPr>
              <a:t> </a:t>
            </a:r>
            <a:r>
              <a:rPr lang="en-US" sz="2100" dirty="0" err="1">
                <a:solidFill>
                  <a:srgbClr val="030303"/>
                </a:solidFill>
                <a:latin typeface="DM Sans Bold"/>
              </a:rPr>
              <a:t>sinir</a:t>
            </a:r>
            <a:r>
              <a:rPr lang="en-US" sz="2100" dirty="0">
                <a:solidFill>
                  <a:srgbClr val="030303"/>
                </a:solidFill>
                <a:latin typeface="DM Sans Bold"/>
              </a:rPr>
              <a:t> </a:t>
            </a:r>
            <a:r>
              <a:rPr lang="en-US" sz="2100" dirty="0" err="1">
                <a:solidFill>
                  <a:srgbClr val="030303"/>
                </a:solidFill>
                <a:latin typeface="DM Sans Bold"/>
              </a:rPr>
              <a:t>bilimleri</a:t>
            </a:r>
            <a:r>
              <a:rPr lang="en-US" sz="2100" dirty="0">
                <a:solidFill>
                  <a:srgbClr val="030303"/>
                </a:solidFill>
                <a:latin typeface="DM Sans Bold"/>
              </a:rPr>
              <a:t>, </a:t>
            </a:r>
            <a:r>
              <a:rPr lang="en-US" sz="2100" dirty="0" err="1">
                <a:solidFill>
                  <a:srgbClr val="030303"/>
                </a:solidFill>
                <a:latin typeface="DM Sans Bold"/>
              </a:rPr>
              <a:t>psikiyatri</a:t>
            </a:r>
            <a:r>
              <a:rPr lang="en-US" sz="2100" dirty="0">
                <a:solidFill>
                  <a:srgbClr val="030303"/>
                </a:solidFill>
                <a:latin typeface="DM Sans Bold"/>
              </a:rPr>
              <a:t> </a:t>
            </a:r>
            <a:r>
              <a:rPr lang="en-US" sz="2100" dirty="0" err="1">
                <a:solidFill>
                  <a:srgbClr val="030303"/>
                </a:solidFill>
                <a:latin typeface="DM Sans Bold"/>
              </a:rPr>
              <a:t>ve</a:t>
            </a:r>
            <a:r>
              <a:rPr lang="en-US" sz="2100" dirty="0">
                <a:solidFill>
                  <a:srgbClr val="030303"/>
                </a:solidFill>
                <a:latin typeface="DM Sans Bold"/>
              </a:rPr>
              <a:t> </a:t>
            </a:r>
            <a:r>
              <a:rPr lang="en-US" sz="2100" dirty="0" err="1">
                <a:solidFill>
                  <a:srgbClr val="030303"/>
                </a:solidFill>
                <a:latin typeface="DM Sans Bold"/>
              </a:rPr>
              <a:t>nöroloji</a:t>
            </a:r>
            <a:r>
              <a:rPr lang="en-US" sz="2100" dirty="0">
                <a:solidFill>
                  <a:srgbClr val="030303"/>
                </a:solidFill>
                <a:latin typeface="DM Sans Bold"/>
              </a:rPr>
              <a:t> </a:t>
            </a:r>
            <a:r>
              <a:rPr lang="en-US" sz="2100" dirty="0" err="1">
                <a:solidFill>
                  <a:srgbClr val="030303"/>
                </a:solidFill>
                <a:latin typeface="DM Sans Bold"/>
              </a:rPr>
              <a:t>gibi</a:t>
            </a:r>
            <a:r>
              <a:rPr lang="en-US" sz="2100" dirty="0">
                <a:solidFill>
                  <a:srgbClr val="030303"/>
                </a:solidFill>
                <a:latin typeface="DM Sans Bold"/>
              </a:rPr>
              <a:t> </a:t>
            </a:r>
            <a:r>
              <a:rPr lang="en-US" sz="2100" dirty="0" err="1">
                <a:solidFill>
                  <a:srgbClr val="030303"/>
                </a:solidFill>
                <a:latin typeface="DM Sans Bold"/>
              </a:rPr>
              <a:t>klinik</a:t>
            </a:r>
            <a:r>
              <a:rPr lang="en-US" sz="2100" dirty="0">
                <a:solidFill>
                  <a:srgbClr val="030303"/>
                </a:solidFill>
                <a:latin typeface="DM Sans Bold"/>
              </a:rPr>
              <a:t> </a:t>
            </a:r>
            <a:r>
              <a:rPr lang="en-US" sz="2100" dirty="0" err="1">
                <a:solidFill>
                  <a:srgbClr val="030303"/>
                </a:solidFill>
                <a:latin typeface="DM Sans Bold"/>
              </a:rPr>
              <a:t>dallar</a:t>
            </a:r>
            <a:r>
              <a:rPr lang="en-US" sz="2100" dirty="0">
                <a:solidFill>
                  <a:srgbClr val="030303"/>
                </a:solidFill>
                <a:latin typeface="DM Sans Bold"/>
              </a:rPr>
              <a:t>, </a:t>
            </a:r>
            <a:r>
              <a:rPr lang="en-US" sz="2100" dirty="0" err="1">
                <a:solidFill>
                  <a:srgbClr val="030303"/>
                </a:solidFill>
                <a:latin typeface="DM Sans Bold"/>
              </a:rPr>
              <a:t>deneysel</a:t>
            </a:r>
            <a:r>
              <a:rPr lang="en-US" sz="2100" dirty="0">
                <a:solidFill>
                  <a:srgbClr val="030303"/>
                </a:solidFill>
                <a:latin typeface="DM Sans Bold"/>
              </a:rPr>
              <a:t> </a:t>
            </a:r>
            <a:r>
              <a:rPr lang="en-US" sz="2100" dirty="0" err="1">
                <a:solidFill>
                  <a:srgbClr val="030303"/>
                </a:solidFill>
                <a:latin typeface="DM Sans Bold"/>
              </a:rPr>
              <a:t>psikoloji</a:t>
            </a:r>
            <a:r>
              <a:rPr lang="en-US" sz="2100" dirty="0">
                <a:solidFill>
                  <a:srgbClr val="030303"/>
                </a:solidFill>
                <a:latin typeface="DM Sans Bold"/>
              </a:rPr>
              <a:t> </a:t>
            </a:r>
            <a:r>
              <a:rPr lang="en-US" sz="2100" dirty="0" err="1">
                <a:solidFill>
                  <a:srgbClr val="030303"/>
                </a:solidFill>
                <a:latin typeface="DM Sans Bold"/>
              </a:rPr>
              <a:t>ve</a:t>
            </a:r>
            <a:r>
              <a:rPr lang="en-US" sz="2100" dirty="0">
                <a:solidFill>
                  <a:srgbClr val="030303"/>
                </a:solidFill>
                <a:latin typeface="DM Sans Bold"/>
              </a:rPr>
              <a:t> </a:t>
            </a:r>
            <a:r>
              <a:rPr lang="en-US" sz="2100" dirty="0" err="1">
                <a:solidFill>
                  <a:srgbClr val="030303"/>
                </a:solidFill>
                <a:latin typeface="DM Sans Bold"/>
              </a:rPr>
              <a:t>klinik</a:t>
            </a:r>
            <a:r>
              <a:rPr lang="en-US" sz="2100" dirty="0">
                <a:solidFill>
                  <a:srgbClr val="030303"/>
                </a:solidFill>
                <a:latin typeface="DM Sans Bold"/>
              </a:rPr>
              <a:t> </a:t>
            </a:r>
            <a:r>
              <a:rPr lang="en-US" sz="2100" dirty="0" err="1">
                <a:solidFill>
                  <a:srgbClr val="030303"/>
                </a:solidFill>
                <a:latin typeface="DM Sans Bold"/>
              </a:rPr>
              <a:t>psikoloji</a:t>
            </a:r>
            <a:r>
              <a:rPr lang="en-US" sz="2100" dirty="0">
                <a:solidFill>
                  <a:srgbClr val="030303"/>
                </a:solidFill>
                <a:latin typeface="DM Sans Bold"/>
              </a:rPr>
              <a:t> </a:t>
            </a:r>
            <a:r>
              <a:rPr lang="en-US" sz="2100" dirty="0" err="1">
                <a:solidFill>
                  <a:srgbClr val="030303"/>
                </a:solidFill>
                <a:latin typeface="DM Sans Bold"/>
              </a:rPr>
              <a:t>dalları</a:t>
            </a:r>
            <a:r>
              <a:rPr lang="en-US" sz="2100" dirty="0">
                <a:solidFill>
                  <a:srgbClr val="030303"/>
                </a:solidFill>
                <a:latin typeface="DM Sans Bold"/>
              </a:rPr>
              <a:t>, </a:t>
            </a:r>
            <a:r>
              <a:rPr lang="en-US" sz="2100" dirty="0" err="1">
                <a:solidFill>
                  <a:srgbClr val="030303"/>
                </a:solidFill>
                <a:latin typeface="DM Sans Bold"/>
              </a:rPr>
              <a:t>anatomi</a:t>
            </a:r>
            <a:r>
              <a:rPr lang="en-US" sz="2100" dirty="0">
                <a:solidFill>
                  <a:srgbClr val="030303"/>
                </a:solidFill>
                <a:latin typeface="DM Sans Bold"/>
              </a:rPr>
              <a:t>, </a:t>
            </a:r>
            <a:r>
              <a:rPr lang="en-US" sz="2100" dirty="0" err="1">
                <a:solidFill>
                  <a:srgbClr val="030303"/>
                </a:solidFill>
                <a:latin typeface="DM Sans Bold"/>
              </a:rPr>
              <a:t>radyoloji</a:t>
            </a:r>
            <a:r>
              <a:rPr lang="en-US" sz="2100" dirty="0">
                <a:solidFill>
                  <a:srgbClr val="030303"/>
                </a:solidFill>
                <a:latin typeface="DM Sans Bold"/>
              </a:rPr>
              <a:t>, </a:t>
            </a:r>
            <a:r>
              <a:rPr lang="en-US" sz="2100" dirty="0" err="1">
                <a:solidFill>
                  <a:srgbClr val="030303"/>
                </a:solidFill>
                <a:latin typeface="DM Sans Bold"/>
              </a:rPr>
              <a:t>nükleer</a:t>
            </a:r>
            <a:r>
              <a:rPr lang="en-US" sz="2100" dirty="0">
                <a:solidFill>
                  <a:srgbClr val="030303"/>
                </a:solidFill>
                <a:latin typeface="DM Sans Bold"/>
              </a:rPr>
              <a:t> </a:t>
            </a:r>
            <a:r>
              <a:rPr lang="en-US" sz="2100" dirty="0" err="1">
                <a:solidFill>
                  <a:srgbClr val="030303"/>
                </a:solidFill>
                <a:latin typeface="DM Sans Bold"/>
              </a:rPr>
              <a:t>tıp</a:t>
            </a:r>
            <a:r>
              <a:rPr lang="en-US" sz="2100" dirty="0">
                <a:solidFill>
                  <a:srgbClr val="030303"/>
                </a:solidFill>
                <a:latin typeface="DM Sans Bold"/>
              </a:rPr>
              <a:t>, </a:t>
            </a:r>
            <a:r>
              <a:rPr lang="en-US" sz="2100" dirty="0" err="1">
                <a:solidFill>
                  <a:srgbClr val="030303"/>
                </a:solidFill>
                <a:latin typeface="DM Sans Bold"/>
              </a:rPr>
              <a:t>mühendislik</a:t>
            </a:r>
            <a:r>
              <a:rPr lang="en-US" sz="2100" dirty="0">
                <a:solidFill>
                  <a:srgbClr val="030303"/>
                </a:solidFill>
                <a:latin typeface="DM Sans Bold"/>
              </a:rPr>
              <a:t>, </a:t>
            </a:r>
            <a:r>
              <a:rPr lang="en-US" sz="2100" dirty="0" err="1">
                <a:solidFill>
                  <a:srgbClr val="030303"/>
                </a:solidFill>
                <a:latin typeface="DM Sans Bold"/>
              </a:rPr>
              <a:t>fizik</a:t>
            </a:r>
            <a:r>
              <a:rPr lang="en-US" sz="2100" dirty="0">
                <a:solidFill>
                  <a:srgbClr val="030303"/>
                </a:solidFill>
                <a:latin typeface="DM Sans Bold"/>
              </a:rPr>
              <a:t>, </a:t>
            </a:r>
            <a:r>
              <a:rPr lang="en-US" sz="2100" dirty="0" err="1">
                <a:solidFill>
                  <a:srgbClr val="030303"/>
                </a:solidFill>
                <a:latin typeface="DM Sans Bold"/>
              </a:rPr>
              <a:t>matematik</a:t>
            </a:r>
            <a:r>
              <a:rPr lang="en-US" sz="2100" dirty="0">
                <a:solidFill>
                  <a:srgbClr val="030303"/>
                </a:solidFill>
                <a:latin typeface="DM Sans Bold"/>
              </a:rPr>
              <a:t>, </a:t>
            </a:r>
            <a:r>
              <a:rPr lang="en-US" sz="2100" dirty="0" err="1">
                <a:solidFill>
                  <a:srgbClr val="030303"/>
                </a:solidFill>
                <a:latin typeface="DM Sans Bold"/>
              </a:rPr>
              <a:t>dilbilim</a:t>
            </a:r>
            <a:r>
              <a:rPr lang="en-US" sz="2100" dirty="0">
                <a:solidFill>
                  <a:srgbClr val="030303"/>
                </a:solidFill>
                <a:latin typeface="DM Sans Bold"/>
              </a:rPr>
              <a:t> </a:t>
            </a:r>
            <a:r>
              <a:rPr lang="en-US" sz="2100" dirty="0" err="1">
                <a:solidFill>
                  <a:srgbClr val="030303"/>
                </a:solidFill>
                <a:latin typeface="DM Sans Bold"/>
              </a:rPr>
              <a:t>ve</a:t>
            </a:r>
            <a:r>
              <a:rPr lang="en-US" sz="2100" dirty="0">
                <a:solidFill>
                  <a:srgbClr val="030303"/>
                </a:solidFill>
                <a:latin typeface="DM Sans Bold"/>
              </a:rPr>
              <a:t> </a:t>
            </a:r>
            <a:r>
              <a:rPr lang="en-US" sz="2100" dirty="0" err="1">
                <a:solidFill>
                  <a:srgbClr val="030303"/>
                </a:solidFill>
                <a:latin typeface="DM Sans Bold"/>
              </a:rPr>
              <a:t>istatistik</a:t>
            </a:r>
            <a:r>
              <a:rPr lang="en-US" sz="2100" dirty="0">
                <a:solidFill>
                  <a:srgbClr val="030303"/>
                </a:solidFill>
                <a:latin typeface="DM Sans"/>
              </a:rPr>
              <a:t> </a:t>
            </a:r>
            <a:r>
              <a:rPr lang="en-US" sz="2100" dirty="0" err="1">
                <a:solidFill>
                  <a:srgbClr val="030303"/>
                </a:solidFill>
                <a:latin typeface="DM Sans"/>
              </a:rPr>
              <a:t>gibi</a:t>
            </a:r>
            <a:r>
              <a:rPr lang="en-US" sz="2100" dirty="0">
                <a:solidFill>
                  <a:srgbClr val="030303"/>
                </a:solidFill>
                <a:latin typeface="DM Sans"/>
              </a:rPr>
              <a:t> </a:t>
            </a:r>
            <a:r>
              <a:rPr lang="en-US" sz="2100" dirty="0" err="1">
                <a:solidFill>
                  <a:srgbClr val="030303"/>
                </a:solidFill>
                <a:latin typeface="DM Sans"/>
              </a:rPr>
              <a:t>bilim</a:t>
            </a:r>
            <a:r>
              <a:rPr lang="en-US" sz="2100" dirty="0">
                <a:solidFill>
                  <a:srgbClr val="030303"/>
                </a:solidFill>
                <a:latin typeface="DM Sans"/>
              </a:rPr>
              <a:t> </a:t>
            </a:r>
            <a:r>
              <a:rPr lang="en-US" sz="2100" dirty="0" err="1">
                <a:solidFill>
                  <a:srgbClr val="030303"/>
                </a:solidFill>
                <a:latin typeface="DM Sans"/>
              </a:rPr>
              <a:t>alanlarını</a:t>
            </a:r>
            <a:r>
              <a:rPr lang="en-US" sz="2100" dirty="0">
                <a:solidFill>
                  <a:srgbClr val="030303"/>
                </a:solidFill>
                <a:latin typeface="DM Sans"/>
              </a:rPr>
              <a:t> </a:t>
            </a:r>
            <a:r>
              <a:rPr lang="en-US" sz="2100" dirty="0" err="1">
                <a:solidFill>
                  <a:srgbClr val="030303"/>
                </a:solidFill>
                <a:latin typeface="DM Sans"/>
              </a:rPr>
              <a:t>daha</a:t>
            </a:r>
            <a:r>
              <a:rPr lang="en-US" sz="2100" dirty="0">
                <a:solidFill>
                  <a:srgbClr val="030303"/>
                </a:solidFill>
                <a:latin typeface="DM Sans"/>
              </a:rPr>
              <a:t> </a:t>
            </a:r>
            <a:r>
              <a:rPr lang="en-US" sz="2100" dirty="0" err="1">
                <a:solidFill>
                  <a:srgbClr val="030303"/>
                </a:solidFill>
                <a:latin typeface="DM Sans"/>
              </a:rPr>
              <a:t>çok</a:t>
            </a:r>
            <a:r>
              <a:rPr lang="en-US" sz="2100" dirty="0">
                <a:solidFill>
                  <a:srgbClr val="030303"/>
                </a:solidFill>
                <a:latin typeface="DM Sans"/>
              </a:rPr>
              <a:t> </a:t>
            </a:r>
            <a:r>
              <a:rPr lang="en-US" sz="2100" dirty="0" err="1">
                <a:solidFill>
                  <a:srgbClr val="030303"/>
                </a:solidFill>
                <a:latin typeface="DM Sans"/>
              </a:rPr>
              <a:t>kognitif</a:t>
            </a:r>
            <a:r>
              <a:rPr lang="en-US" sz="2100" dirty="0">
                <a:solidFill>
                  <a:srgbClr val="030303"/>
                </a:solidFill>
                <a:latin typeface="DM Sans"/>
              </a:rPr>
              <a:t> </a:t>
            </a:r>
            <a:r>
              <a:rPr lang="en-US" sz="2100" dirty="0" err="1">
                <a:solidFill>
                  <a:srgbClr val="030303"/>
                </a:solidFill>
                <a:latin typeface="DM Sans"/>
              </a:rPr>
              <a:t>biyofizik</a:t>
            </a:r>
            <a:r>
              <a:rPr lang="en-US" sz="2100" dirty="0">
                <a:solidFill>
                  <a:srgbClr val="030303"/>
                </a:solidFill>
                <a:latin typeface="DM Sans"/>
              </a:rPr>
              <a:t> </a:t>
            </a:r>
            <a:r>
              <a:rPr lang="en-US" sz="2100" dirty="0" err="1">
                <a:solidFill>
                  <a:srgbClr val="030303"/>
                </a:solidFill>
                <a:latin typeface="DM Sans"/>
              </a:rPr>
              <a:t>ve</a:t>
            </a:r>
            <a:r>
              <a:rPr lang="en-US" sz="2100" dirty="0">
                <a:solidFill>
                  <a:srgbClr val="030303"/>
                </a:solidFill>
                <a:latin typeface="DM Sans"/>
              </a:rPr>
              <a:t> </a:t>
            </a:r>
            <a:r>
              <a:rPr lang="en-US" sz="2100" dirty="0" err="1">
                <a:solidFill>
                  <a:srgbClr val="030303"/>
                </a:solidFill>
                <a:latin typeface="DM Sans"/>
              </a:rPr>
              <a:t>beyin</a:t>
            </a:r>
            <a:r>
              <a:rPr lang="en-US" sz="2100" dirty="0">
                <a:solidFill>
                  <a:srgbClr val="030303"/>
                </a:solidFill>
                <a:latin typeface="DM Sans"/>
              </a:rPr>
              <a:t> </a:t>
            </a:r>
            <a:r>
              <a:rPr lang="en-US" sz="2100" dirty="0" err="1">
                <a:solidFill>
                  <a:srgbClr val="030303"/>
                </a:solidFill>
                <a:latin typeface="DM Sans"/>
              </a:rPr>
              <a:t>dinamiği</a:t>
            </a:r>
            <a:r>
              <a:rPr lang="en-US" sz="2100" dirty="0">
                <a:solidFill>
                  <a:srgbClr val="030303"/>
                </a:solidFill>
                <a:latin typeface="DM Sans"/>
              </a:rPr>
              <a:t> </a:t>
            </a:r>
            <a:r>
              <a:rPr lang="en-US" sz="2100" dirty="0" err="1">
                <a:solidFill>
                  <a:srgbClr val="030303"/>
                </a:solidFill>
                <a:latin typeface="DM Sans"/>
              </a:rPr>
              <a:t>açısından</a:t>
            </a:r>
            <a:r>
              <a:rPr lang="en-US" sz="2100" dirty="0">
                <a:solidFill>
                  <a:srgbClr val="030303"/>
                </a:solidFill>
                <a:latin typeface="DM Sans"/>
              </a:rPr>
              <a:t> </a:t>
            </a:r>
            <a:r>
              <a:rPr lang="en-US" sz="2100" dirty="0" err="1">
                <a:solidFill>
                  <a:srgbClr val="030303"/>
                </a:solidFill>
                <a:latin typeface="DM Sans"/>
              </a:rPr>
              <a:t>uygulamalı</a:t>
            </a:r>
            <a:r>
              <a:rPr lang="en-US" sz="2100" dirty="0">
                <a:solidFill>
                  <a:srgbClr val="030303"/>
                </a:solidFill>
                <a:latin typeface="DM Sans"/>
              </a:rPr>
              <a:t> </a:t>
            </a:r>
            <a:r>
              <a:rPr lang="en-US" sz="2100" dirty="0" err="1">
                <a:solidFill>
                  <a:srgbClr val="030303"/>
                </a:solidFill>
                <a:latin typeface="DM Sans"/>
              </a:rPr>
              <a:t>olarak</a:t>
            </a:r>
            <a:r>
              <a:rPr lang="en-US" sz="2100" dirty="0">
                <a:solidFill>
                  <a:srgbClr val="030303"/>
                </a:solidFill>
                <a:latin typeface="DM Sans"/>
              </a:rPr>
              <a:t> </a:t>
            </a:r>
            <a:r>
              <a:rPr lang="en-US" sz="2100" dirty="0" err="1">
                <a:solidFill>
                  <a:srgbClr val="030303"/>
                </a:solidFill>
                <a:latin typeface="DM Sans"/>
              </a:rPr>
              <a:t>işleyen</a:t>
            </a:r>
            <a:r>
              <a:rPr lang="en-US" sz="2100" dirty="0">
                <a:solidFill>
                  <a:srgbClr val="030303"/>
                </a:solidFill>
                <a:latin typeface="DM Sans"/>
              </a:rPr>
              <a:t> </a:t>
            </a:r>
            <a:r>
              <a:rPr lang="en-US" sz="2100" dirty="0" err="1">
                <a:solidFill>
                  <a:srgbClr val="030303"/>
                </a:solidFill>
                <a:latin typeface="DM Sans"/>
              </a:rPr>
              <a:t>bir</a:t>
            </a:r>
            <a:r>
              <a:rPr lang="en-US" sz="2100" dirty="0">
                <a:solidFill>
                  <a:srgbClr val="030303"/>
                </a:solidFill>
                <a:latin typeface="DM Sans"/>
              </a:rPr>
              <a:t> </a:t>
            </a:r>
            <a:r>
              <a:rPr lang="en-US" sz="2100" dirty="0" err="1">
                <a:solidFill>
                  <a:srgbClr val="030303"/>
                </a:solidFill>
                <a:latin typeface="DM Sans"/>
              </a:rPr>
              <a:t>öğrenim</a:t>
            </a:r>
            <a:r>
              <a:rPr lang="en-US" sz="2100" dirty="0">
                <a:solidFill>
                  <a:srgbClr val="030303"/>
                </a:solidFill>
                <a:latin typeface="DM Sans"/>
              </a:rPr>
              <a:t> </a:t>
            </a:r>
            <a:r>
              <a:rPr lang="en-US" sz="2100" dirty="0" err="1">
                <a:solidFill>
                  <a:srgbClr val="030303"/>
                </a:solidFill>
                <a:latin typeface="DM Sans"/>
              </a:rPr>
              <a:t>ve</a:t>
            </a:r>
            <a:r>
              <a:rPr lang="en-US" sz="2100" dirty="0">
                <a:solidFill>
                  <a:srgbClr val="030303"/>
                </a:solidFill>
                <a:latin typeface="DM Sans"/>
              </a:rPr>
              <a:t> </a:t>
            </a:r>
            <a:r>
              <a:rPr lang="en-US" sz="2100" dirty="0" err="1">
                <a:solidFill>
                  <a:srgbClr val="030303"/>
                </a:solidFill>
                <a:latin typeface="DM Sans"/>
              </a:rPr>
              <a:t>bilimsel</a:t>
            </a:r>
            <a:r>
              <a:rPr lang="en-US" sz="2100" dirty="0">
                <a:solidFill>
                  <a:srgbClr val="030303"/>
                </a:solidFill>
                <a:latin typeface="DM Sans"/>
              </a:rPr>
              <a:t> </a:t>
            </a:r>
            <a:r>
              <a:rPr lang="en-US" sz="2100" dirty="0" err="1">
                <a:solidFill>
                  <a:srgbClr val="030303"/>
                </a:solidFill>
                <a:latin typeface="DM Sans"/>
              </a:rPr>
              <a:t>araştırma</a:t>
            </a:r>
            <a:r>
              <a:rPr lang="en-US" sz="2100" dirty="0">
                <a:solidFill>
                  <a:srgbClr val="030303"/>
                </a:solidFill>
                <a:latin typeface="DM Sans"/>
              </a:rPr>
              <a:t> </a:t>
            </a:r>
            <a:r>
              <a:rPr lang="en-US" sz="2100" dirty="0" err="1">
                <a:solidFill>
                  <a:srgbClr val="030303"/>
                </a:solidFill>
                <a:latin typeface="DM Sans"/>
              </a:rPr>
              <a:t>yöntemi</a:t>
            </a:r>
            <a:r>
              <a:rPr lang="en-US" sz="2100" dirty="0">
                <a:solidFill>
                  <a:srgbClr val="030303"/>
                </a:solidFill>
                <a:latin typeface="DM Sans"/>
              </a:rPr>
              <a:t> </a:t>
            </a:r>
            <a:r>
              <a:rPr lang="en-US" sz="2100" dirty="0" err="1">
                <a:solidFill>
                  <a:srgbClr val="030303"/>
                </a:solidFill>
                <a:latin typeface="DM Sans"/>
              </a:rPr>
              <a:t>izlenmektedir</a:t>
            </a:r>
            <a:r>
              <a:rPr lang="en-US" sz="2100" dirty="0">
                <a:solidFill>
                  <a:srgbClr val="030303"/>
                </a:solidFill>
                <a:latin typeface="DM Sa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5000"/>
            </a:blip>
            <a:stretch>
              <a:fillRect/>
            </a:stretch>
          </a:blipFill>
          <a:effectLst>
            <a:reflection stA="45000" endPos="0" dist="50800" dir="5400000" sy="-100000" algn="bl" rotWithShape="0"/>
          </a:effectLst>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Biyofizik Anabilim Dalı </a:t>
            </a:r>
          </a:p>
          <a:p>
            <a:pPr>
              <a:lnSpc>
                <a:spcPts val="4800"/>
              </a:lnSpc>
            </a:pPr>
            <a:r>
              <a:rPr lang="en-US" sz="4000">
                <a:solidFill>
                  <a:srgbClr val="030303"/>
                </a:solidFill>
                <a:latin typeface="DM Sans Bold"/>
              </a:rPr>
              <a:t>Akademik Çalışma Alanları</a:t>
            </a:r>
          </a:p>
        </p:txBody>
      </p:sp>
      <p:grpSp>
        <p:nvGrpSpPr>
          <p:cNvPr id="7" name="Group 7"/>
          <p:cNvGrpSpPr/>
          <p:nvPr/>
        </p:nvGrpSpPr>
        <p:grpSpPr>
          <a:xfrm>
            <a:off x="7513260" y="365268"/>
            <a:ext cx="1825677" cy="182567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9" name="Group 9"/>
          <p:cNvGrpSpPr/>
          <p:nvPr/>
        </p:nvGrpSpPr>
        <p:grpSpPr>
          <a:xfrm>
            <a:off x="331620" y="3064558"/>
            <a:ext cx="2818313" cy="1384781"/>
            <a:chOff x="0" y="0"/>
            <a:chExt cx="1894471" cy="930850"/>
          </a:xfrm>
        </p:grpSpPr>
        <p:sp>
          <p:nvSpPr>
            <p:cNvPr id="10" name="Freeform 10"/>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1" name="TextBox 11"/>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293314" y="3064558"/>
            <a:ext cx="2818313" cy="1384781"/>
            <a:chOff x="0" y="0"/>
            <a:chExt cx="1894471" cy="930850"/>
          </a:xfrm>
        </p:grpSpPr>
        <p:sp>
          <p:nvSpPr>
            <p:cNvPr id="13" name="Freeform 13"/>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4" name="TextBox 14"/>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254502" y="3064558"/>
            <a:ext cx="2818313" cy="1384781"/>
            <a:chOff x="0" y="0"/>
            <a:chExt cx="1894471" cy="930850"/>
          </a:xfrm>
        </p:grpSpPr>
        <p:sp>
          <p:nvSpPr>
            <p:cNvPr id="16" name="Freeform 1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7" name="TextBox 17"/>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15690" y="3064558"/>
            <a:ext cx="2818313" cy="1384781"/>
            <a:chOff x="0" y="0"/>
            <a:chExt cx="1894471" cy="930850"/>
          </a:xfrm>
        </p:grpSpPr>
        <p:sp>
          <p:nvSpPr>
            <p:cNvPr id="19" name="Freeform 19"/>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0" name="TextBox 20"/>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2176879" y="3064558"/>
            <a:ext cx="2818313" cy="1384781"/>
            <a:chOff x="0" y="0"/>
            <a:chExt cx="1894471" cy="930850"/>
          </a:xfrm>
        </p:grpSpPr>
        <p:sp>
          <p:nvSpPr>
            <p:cNvPr id="22" name="Freeform 22"/>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3" name="TextBox 23"/>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640130" y="346992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Bellek</a:t>
            </a:r>
          </a:p>
        </p:txBody>
      </p:sp>
      <p:sp>
        <p:nvSpPr>
          <p:cNvPr id="25" name="TextBox 25"/>
          <p:cNvSpPr txBox="1"/>
          <p:nvPr/>
        </p:nvSpPr>
        <p:spPr>
          <a:xfrm>
            <a:off x="3576309" y="350548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Öğrenme</a:t>
            </a:r>
          </a:p>
        </p:txBody>
      </p:sp>
      <p:sp>
        <p:nvSpPr>
          <p:cNvPr id="26" name="TextBox 26"/>
          <p:cNvSpPr txBox="1"/>
          <p:nvPr/>
        </p:nvSpPr>
        <p:spPr>
          <a:xfrm>
            <a:off x="6609188" y="350548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 Plastisite</a:t>
            </a:r>
          </a:p>
        </p:txBody>
      </p:sp>
      <p:sp>
        <p:nvSpPr>
          <p:cNvPr id="27" name="TextBox 27"/>
          <p:cNvSpPr txBox="1"/>
          <p:nvPr/>
        </p:nvSpPr>
        <p:spPr>
          <a:xfrm>
            <a:off x="9442017" y="3225694"/>
            <a:ext cx="2365660" cy="1089660"/>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Beyin asimetrisi</a:t>
            </a:r>
          </a:p>
          <a:p>
            <a:pPr algn="ctr">
              <a:lnSpc>
                <a:spcPts val="3500"/>
              </a:lnSpc>
            </a:pPr>
            <a:r>
              <a:rPr lang="en-US" sz="2500">
                <a:solidFill>
                  <a:srgbClr val="030303"/>
                </a:solidFill>
                <a:latin typeface="DM Sans"/>
              </a:rPr>
              <a:t>(lateralite)</a:t>
            </a:r>
          </a:p>
        </p:txBody>
      </p:sp>
      <p:sp>
        <p:nvSpPr>
          <p:cNvPr id="28" name="TextBox 28"/>
          <p:cNvSpPr txBox="1"/>
          <p:nvPr/>
        </p:nvSpPr>
        <p:spPr>
          <a:xfrm>
            <a:off x="12243554" y="3426113"/>
            <a:ext cx="2684963" cy="718820"/>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Beyin oksijenlenmesi</a:t>
            </a:r>
          </a:p>
        </p:txBody>
      </p:sp>
      <p:grpSp>
        <p:nvGrpSpPr>
          <p:cNvPr id="29" name="Group 29"/>
          <p:cNvGrpSpPr/>
          <p:nvPr/>
        </p:nvGrpSpPr>
        <p:grpSpPr>
          <a:xfrm>
            <a:off x="331620" y="4942530"/>
            <a:ext cx="4311338" cy="2769562"/>
            <a:chOff x="0" y="0"/>
            <a:chExt cx="2898082" cy="1861700"/>
          </a:xfrm>
        </p:grpSpPr>
        <p:sp>
          <p:nvSpPr>
            <p:cNvPr id="30" name="Freeform 30"/>
            <p:cNvSpPr/>
            <p:nvPr/>
          </p:nvSpPr>
          <p:spPr>
            <a:xfrm>
              <a:off x="0" y="0"/>
              <a:ext cx="2898082" cy="1861700"/>
            </a:xfrm>
            <a:custGeom>
              <a:avLst/>
              <a:gdLst/>
              <a:ahLst/>
              <a:cxnLst/>
              <a:rect l="l" t="t" r="r" b="b"/>
              <a:pathLst>
                <a:path w="2898082" h="1861700">
                  <a:moveTo>
                    <a:pt x="0" y="0"/>
                  </a:moveTo>
                  <a:lnTo>
                    <a:pt x="2898082" y="0"/>
                  </a:lnTo>
                  <a:lnTo>
                    <a:pt x="2898082" y="1861700"/>
                  </a:lnTo>
                  <a:lnTo>
                    <a:pt x="0" y="1861700"/>
                  </a:lnTo>
                  <a:close/>
                </a:path>
              </a:pathLst>
            </a:custGeom>
            <a:solidFill>
              <a:srgbClr val="FFFFFF">
                <a:alpha val="84706"/>
              </a:srgbClr>
            </a:solidFill>
          </p:spPr>
          <p:txBody>
            <a:bodyPr/>
            <a:lstStyle/>
            <a:p>
              <a:endParaRPr lang="en-TR"/>
            </a:p>
          </p:txBody>
        </p:sp>
        <p:sp>
          <p:nvSpPr>
            <p:cNvPr id="31" name="TextBox 31"/>
            <p:cNvSpPr txBox="1"/>
            <p:nvPr/>
          </p:nvSpPr>
          <p:spPr>
            <a:xfrm>
              <a:off x="0" y="-38100"/>
              <a:ext cx="2898082" cy="18998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805108" y="4942530"/>
            <a:ext cx="4267707" cy="2769562"/>
            <a:chOff x="0" y="0"/>
            <a:chExt cx="2868753" cy="1861700"/>
          </a:xfrm>
        </p:grpSpPr>
        <p:sp>
          <p:nvSpPr>
            <p:cNvPr id="33" name="Freeform 33"/>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4" name="TextBox 34"/>
            <p:cNvSpPr txBox="1"/>
            <p:nvPr/>
          </p:nvSpPr>
          <p:spPr>
            <a:xfrm>
              <a:off x="0" y="-38100"/>
              <a:ext cx="2868753" cy="18998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9215690" y="4942530"/>
            <a:ext cx="4267707" cy="2769562"/>
            <a:chOff x="0" y="0"/>
            <a:chExt cx="2868753" cy="1861700"/>
          </a:xfrm>
        </p:grpSpPr>
        <p:sp>
          <p:nvSpPr>
            <p:cNvPr id="36" name="Freeform 36"/>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7" name="TextBox 37"/>
            <p:cNvSpPr txBox="1"/>
            <p:nvPr/>
          </p:nvSpPr>
          <p:spPr>
            <a:xfrm>
              <a:off x="0" y="-38100"/>
              <a:ext cx="2868753" cy="18998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3688673" y="4942530"/>
            <a:ext cx="4267707" cy="4871760"/>
            <a:chOff x="0" y="0"/>
            <a:chExt cx="2868753" cy="3274798"/>
          </a:xfrm>
        </p:grpSpPr>
        <p:sp>
          <p:nvSpPr>
            <p:cNvPr id="39" name="Freeform 39"/>
            <p:cNvSpPr/>
            <p:nvPr/>
          </p:nvSpPr>
          <p:spPr>
            <a:xfrm>
              <a:off x="0" y="0"/>
              <a:ext cx="2868753" cy="3274798"/>
            </a:xfrm>
            <a:custGeom>
              <a:avLst/>
              <a:gdLst/>
              <a:ahLst/>
              <a:cxnLst/>
              <a:rect l="l" t="t" r="r" b="b"/>
              <a:pathLst>
                <a:path w="2868753" h="3274798">
                  <a:moveTo>
                    <a:pt x="0" y="0"/>
                  </a:moveTo>
                  <a:lnTo>
                    <a:pt x="2868753" y="0"/>
                  </a:lnTo>
                  <a:lnTo>
                    <a:pt x="2868753" y="3274798"/>
                  </a:lnTo>
                  <a:lnTo>
                    <a:pt x="0" y="3274798"/>
                  </a:lnTo>
                  <a:close/>
                </a:path>
              </a:pathLst>
            </a:custGeom>
            <a:solidFill>
              <a:srgbClr val="FFFFFF">
                <a:alpha val="84706"/>
              </a:srgbClr>
            </a:solidFill>
          </p:spPr>
          <p:txBody>
            <a:bodyPr/>
            <a:lstStyle/>
            <a:p>
              <a:endParaRPr lang="en-TR"/>
            </a:p>
          </p:txBody>
        </p:sp>
        <p:sp>
          <p:nvSpPr>
            <p:cNvPr id="40" name="TextBox 40"/>
            <p:cNvSpPr txBox="1"/>
            <p:nvPr/>
          </p:nvSpPr>
          <p:spPr>
            <a:xfrm>
              <a:off x="0" y="-38100"/>
              <a:ext cx="2868753" cy="3312898"/>
            </a:xfrm>
            <a:prstGeom prst="rect">
              <a:avLst/>
            </a:prstGeom>
          </p:spPr>
          <p:txBody>
            <a:bodyPr lIns="50800" tIns="50800" rIns="50800" bIns="50800" rtlCol="0" anchor="ctr"/>
            <a:lstStyle/>
            <a:p>
              <a:pPr algn="ctr">
                <a:lnSpc>
                  <a:spcPts val="2659"/>
                </a:lnSpc>
              </a:pPr>
              <a:endParaRPr/>
            </a:p>
          </p:txBody>
        </p:sp>
      </p:grpSp>
      <p:sp>
        <p:nvSpPr>
          <p:cNvPr id="41" name="TextBox 41"/>
          <p:cNvSpPr txBox="1"/>
          <p:nvPr/>
        </p:nvSpPr>
        <p:spPr>
          <a:xfrm>
            <a:off x="287439" y="5370366"/>
            <a:ext cx="4464852" cy="185674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Farklı bilinç </a:t>
            </a:r>
          </a:p>
          <a:p>
            <a:pPr algn="ctr">
              <a:lnSpc>
                <a:spcPts val="3919"/>
              </a:lnSpc>
            </a:pPr>
            <a:r>
              <a:rPr lang="en-US" sz="2799">
                <a:solidFill>
                  <a:srgbClr val="030303"/>
                </a:solidFill>
                <a:latin typeface="DM Sans Bold"/>
              </a:rPr>
              <a:t>durumlarında </a:t>
            </a:r>
          </a:p>
          <a:p>
            <a:pPr algn="ctr">
              <a:lnSpc>
                <a:spcPts val="3500"/>
              </a:lnSpc>
            </a:pPr>
            <a:r>
              <a:rPr lang="en-US" sz="2500">
                <a:solidFill>
                  <a:srgbClr val="030303"/>
                </a:solidFill>
                <a:latin typeface="DM Sans"/>
              </a:rPr>
              <a:t>(uyku, uyanıklık, anestezi)</a:t>
            </a:r>
            <a:r>
              <a:rPr lang="en-US" sz="2500">
                <a:solidFill>
                  <a:srgbClr val="030303"/>
                </a:solidFill>
                <a:latin typeface="DM Sans Bold"/>
              </a:rPr>
              <a:t> beyin</a:t>
            </a:r>
          </a:p>
        </p:txBody>
      </p:sp>
      <p:sp>
        <p:nvSpPr>
          <p:cNvPr id="42" name="TextBox 42"/>
          <p:cNvSpPr txBox="1"/>
          <p:nvPr/>
        </p:nvSpPr>
        <p:spPr>
          <a:xfrm>
            <a:off x="5318536" y="5315121"/>
            <a:ext cx="3240853" cy="19672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Uyarılma potansiyelleri </a:t>
            </a:r>
            <a:r>
              <a:rPr lang="en-US" sz="2799">
                <a:solidFill>
                  <a:srgbClr val="030303"/>
                </a:solidFill>
                <a:latin typeface="DM Sans"/>
              </a:rPr>
              <a:t>(görsel, işitsel, dokunsal, koku)</a:t>
            </a:r>
          </a:p>
        </p:txBody>
      </p:sp>
      <p:sp>
        <p:nvSpPr>
          <p:cNvPr id="43" name="TextBox 43"/>
          <p:cNvSpPr txBox="1"/>
          <p:nvPr/>
        </p:nvSpPr>
        <p:spPr>
          <a:xfrm>
            <a:off x="9338937" y="5086350"/>
            <a:ext cx="3990352" cy="24625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Olay ilişkili potansiyeller ve olay ilişkili osilasyonlar </a:t>
            </a:r>
          </a:p>
          <a:p>
            <a:pPr algn="ctr">
              <a:lnSpc>
                <a:spcPts val="3919"/>
              </a:lnSpc>
            </a:pPr>
            <a:r>
              <a:rPr lang="en-US" sz="2799">
                <a:solidFill>
                  <a:srgbClr val="030303"/>
                </a:solidFill>
                <a:latin typeface="DM Sans"/>
              </a:rPr>
              <a:t>gibi elektrofizyolojik çalışma alanları</a:t>
            </a:r>
          </a:p>
        </p:txBody>
      </p:sp>
      <p:sp>
        <p:nvSpPr>
          <p:cNvPr id="44" name="TextBox 44"/>
          <p:cNvSpPr txBox="1"/>
          <p:nvPr/>
        </p:nvSpPr>
        <p:spPr>
          <a:xfrm>
            <a:off x="13750097" y="5086350"/>
            <a:ext cx="4144018" cy="44437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Şizofreni, parkinson, beyin-damar hastalıkları, obsesif-kompulsif bozukluk (OKB), dikkat eksikliği ve hiperaktivite bozukluğu (DEHB) </a:t>
            </a:r>
          </a:p>
          <a:p>
            <a:pPr algn="ctr">
              <a:lnSpc>
                <a:spcPts val="3919"/>
              </a:lnSpc>
            </a:pPr>
            <a:r>
              <a:rPr lang="en-US" sz="2799">
                <a:solidFill>
                  <a:srgbClr val="030303"/>
                </a:solidFill>
                <a:latin typeface="DM Sans"/>
              </a:rPr>
              <a:t>gibi psikiyatrik ve nörolojik hasta grupları</a:t>
            </a:r>
          </a:p>
        </p:txBody>
      </p:sp>
      <p:grpSp>
        <p:nvGrpSpPr>
          <p:cNvPr id="45" name="Group 45"/>
          <p:cNvGrpSpPr/>
          <p:nvPr/>
        </p:nvGrpSpPr>
        <p:grpSpPr>
          <a:xfrm>
            <a:off x="15138067" y="3064558"/>
            <a:ext cx="2818313" cy="1384781"/>
            <a:chOff x="0" y="0"/>
            <a:chExt cx="1894471" cy="930850"/>
          </a:xfrm>
        </p:grpSpPr>
        <p:sp>
          <p:nvSpPr>
            <p:cNvPr id="46" name="Freeform 4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47" name="TextBox 47"/>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48" name="TextBox 48"/>
          <p:cNvSpPr txBox="1"/>
          <p:nvPr/>
        </p:nvSpPr>
        <p:spPr>
          <a:xfrm>
            <a:off x="15363263" y="3257838"/>
            <a:ext cx="2365660"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Termal İletkenlik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7000"/>
            </a:blip>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Laboratuvarımızda çalışılmış</a:t>
            </a:r>
          </a:p>
          <a:p>
            <a:pPr>
              <a:lnSpc>
                <a:spcPts val="4800"/>
              </a:lnSpc>
            </a:pPr>
            <a:r>
              <a:rPr lang="en-US" sz="4000">
                <a:solidFill>
                  <a:srgbClr val="030303"/>
                </a:solidFill>
                <a:latin typeface="DM Sans Bold"/>
              </a:rPr>
              <a:t>Proje Konuları</a:t>
            </a:r>
          </a:p>
        </p:txBody>
      </p:sp>
      <p:grpSp>
        <p:nvGrpSpPr>
          <p:cNvPr id="7" name="Group 7"/>
          <p:cNvGrpSpPr/>
          <p:nvPr/>
        </p:nvGrpSpPr>
        <p:grpSpPr>
          <a:xfrm>
            <a:off x="1812214" y="3174492"/>
            <a:ext cx="2818313" cy="2769562"/>
            <a:chOff x="0" y="0"/>
            <a:chExt cx="1894471" cy="1861700"/>
          </a:xfrm>
        </p:grpSpPr>
        <p:sp>
          <p:nvSpPr>
            <p:cNvPr id="8" name="Freeform 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9" name="TextBox 9"/>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513260" y="365268"/>
            <a:ext cx="1825677" cy="18256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2" name="Group 12"/>
          <p:cNvGrpSpPr/>
          <p:nvPr/>
        </p:nvGrpSpPr>
        <p:grpSpPr>
          <a:xfrm>
            <a:off x="4773908" y="3174492"/>
            <a:ext cx="2818313" cy="2769562"/>
            <a:chOff x="0" y="0"/>
            <a:chExt cx="1894471" cy="1861700"/>
          </a:xfrm>
        </p:grpSpPr>
        <p:sp>
          <p:nvSpPr>
            <p:cNvPr id="13" name="Freeform 13"/>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4" name="TextBox 14"/>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735096" y="3174492"/>
            <a:ext cx="2818313" cy="2769562"/>
            <a:chOff x="0" y="0"/>
            <a:chExt cx="1894471" cy="1861700"/>
          </a:xfrm>
        </p:grpSpPr>
        <p:sp>
          <p:nvSpPr>
            <p:cNvPr id="16" name="Freeform 16"/>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7" name="TextBox 17"/>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696284" y="3174492"/>
            <a:ext cx="2818313" cy="2769562"/>
            <a:chOff x="0" y="0"/>
            <a:chExt cx="1894471" cy="1861700"/>
          </a:xfrm>
        </p:grpSpPr>
        <p:sp>
          <p:nvSpPr>
            <p:cNvPr id="19" name="Freeform 19"/>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0" name="TextBox 20"/>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657473" y="3174492"/>
            <a:ext cx="2818313" cy="2769562"/>
            <a:chOff x="0" y="0"/>
            <a:chExt cx="1894471" cy="1861700"/>
          </a:xfrm>
        </p:grpSpPr>
        <p:sp>
          <p:nvSpPr>
            <p:cNvPr id="22" name="Freeform 22"/>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3" name="TextBox 23"/>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293061" y="6088385"/>
            <a:ext cx="2818313" cy="2769562"/>
            <a:chOff x="0" y="0"/>
            <a:chExt cx="1894471" cy="1861700"/>
          </a:xfrm>
        </p:grpSpPr>
        <p:sp>
          <p:nvSpPr>
            <p:cNvPr id="25" name="Freeform 25"/>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6" name="TextBox 26"/>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6254755" y="6088385"/>
            <a:ext cx="2818313" cy="2769562"/>
            <a:chOff x="0" y="0"/>
            <a:chExt cx="1894471" cy="1861700"/>
          </a:xfrm>
        </p:grpSpPr>
        <p:sp>
          <p:nvSpPr>
            <p:cNvPr id="28" name="Freeform 2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9" name="TextBox 29"/>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9215943" y="6088385"/>
            <a:ext cx="2818313" cy="2769562"/>
            <a:chOff x="0" y="0"/>
            <a:chExt cx="1894471" cy="1861700"/>
          </a:xfrm>
        </p:grpSpPr>
        <p:sp>
          <p:nvSpPr>
            <p:cNvPr id="31" name="Freeform 31"/>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2" name="TextBox 32"/>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2177131" y="6088385"/>
            <a:ext cx="2818313" cy="2769562"/>
            <a:chOff x="0" y="0"/>
            <a:chExt cx="1894471" cy="1861700"/>
          </a:xfrm>
        </p:grpSpPr>
        <p:sp>
          <p:nvSpPr>
            <p:cNvPr id="34" name="Freeform 34"/>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5" name="TextBox 35"/>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2089569"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Dikotik dinleme</a:t>
            </a:r>
          </a:p>
        </p:txBody>
      </p:sp>
      <p:sp>
        <p:nvSpPr>
          <p:cNvPr id="37" name="TextBox 37"/>
          <p:cNvSpPr txBox="1"/>
          <p:nvPr/>
        </p:nvSpPr>
        <p:spPr>
          <a:xfrm>
            <a:off x="5051263"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Beyin Asimetrisi</a:t>
            </a:r>
          </a:p>
        </p:txBody>
      </p:sp>
      <p:sp>
        <p:nvSpPr>
          <p:cNvPr id="38" name="TextBox 38"/>
          <p:cNvSpPr txBox="1"/>
          <p:nvPr/>
        </p:nvSpPr>
        <p:spPr>
          <a:xfrm>
            <a:off x="8084142"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Yüz </a:t>
            </a:r>
          </a:p>
          <a:p>
            <a:pPr algn="ctr">
              <a:lnSpc>
                <a:spcPts val="3919"/>
              </a:lnSpc>
            </a:pPr>
            <a:r>
              <a:rPr lang="en-US" sz="2799">
                <a:solidFill>
                  <a:srgbClr val="030303"/>
                </a:solidFill>
                <a:latin typeface="DM Sans Bold"/>
              </a:rPr>
              <a:t>Tanıma</a:t>
            </a:r>
          </a:p>
        </p:txBody>
      </p:sp>
      <p:sp>
        <p:nvSpPr>
          <p:cNvPr id="39" name="TextBox 39"/>
          <p:cNvSpPr txBox="1"/>
          <p:nvPr/>
        </p:nvSpPr>
        <p:spPr>
          <a:xfrm>
            <a:off x="10922611" y="4006823"/>
            <a:ext cx="2365660"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Nörofizyolojik Görüntüleme</a:t>
            </a:r>
          </a:p>
        </p:txBody>
      </p:sp>
      <p:sp>
        <p:nvSpPr>
          <p:cNvPr id="40" name="TextBox 40"/>
          <p:cNvSpPr txBox="1"/>
          <p:nvPr/>
        </p:nvSpPr>
        <p:spPr>
          <a:xfrm>
            <a:off x="13934828" y="4156683"/>
            <a:ext cx="2263603" cy="890905"/>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Nöroterapi</a:t>
            </a:r>
            <a:endParaRPr lang="en-US" sz="2799" dirty="0">
              <a:solidFill>
                <a:srgbClr val="030303"/>
              </a:solidFill>
              <a:latin typeface="DM Sans Bold"/>
            </a:endParaRPr>
          </a:p>
          <a:p>
            <a:pPr algn="ctr">
              <a:lnSpc>
                <a:spcPts val="2100"/>
              </a:lnSpc>
            </a:pPr>
            <a:r>
              <a:rPr lang="en-US" sz="2100" dirty="0">
                <a:solidFill>
                  <a:srgbClr val="030303"/>
                </a:solidFill>
                <a:latin typeface="DM Sans Bold"/>
              </a:rPr>
              <a:t> (Neurofeedback)</a:t>
            </a:r>
          </a:p>
        </p:txBody>
      </p:sp>
      <p:sp>
        <p:nvSpPr>
          <p:cNvPr id="41" name="TextBox 41"/>
          <p:cNvSpPr txBox="1"/>
          <p:nvPr/>
        </p:nvSpPr>
        <p:spPr>
          <a:xfrm>
            <a:off x="3431739" y="6956276"/>
            <a:ext cx="2540958"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Nöropsikolojik Testler</a:t>
            </a:r>
          </a:p>
        </p:txBody>
      </p:sp>
      <p:sp>
        <p:nvSpPr>
          <p:cNvPr id="42" name="TextBox 42"/>
          <p:cNvSpPr txBox="1"/>
          <p:nvPr/>
        </p:nvSpPr>
        <p:spPr>
          <a:xfrm>
            <a:off x="6531857" y="6956276"/>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Psikovijilans</a:t>
            </a:r>
          </a:p>
          <a:p>
            <a:pPr algn="ctr">
              <a:lnSpc>
                <a:spcPts val="3919"/>
              </a:lnSpc>
            </a:pPr>
            <a:r>
              <a:rPr lang="en-US" sz="2799">
                <a:solidFill>
                  <a:srgbClr val="030303"/>
                </a:solidFill>
                <a:latin typeface="DM Sans Bold"/>
              </a:rPr>
              <a:t>(PVT)</a:t>
            </a:r>
          </a:p>
        </p:txBody>
      </p:sp>
      <p:sp>
        <p:nvSpPr>
          <p:cNvPr id="43" name="TextBox 43"/>
          <p:cNvSpPr txBox="1"/>
          <p:nvPr/>
        </p:nvSpPr>
        <p:spPr>
          <a:xfrm>
            <a:off x="9493298" y="6956276"/>
            <a:ext cx="2263603" cy="1477905"/>
          </a:xfrm>
          <a:prstGeom prst="rect">
            <a:avLst/>
          </a:prstGeom>
        </p:spPr>
        <p:txBody>
          <a:bodyPr lIns="0" tIns="0" rIns="0" bIns="0" rtlCol="0" anchor="t">
            <a:spAutoFit/>
          </a:bodyPr>
          <a:lstStyle/>
          <a:p>
            <a:pPr algn="ctr">
              <a:lnSpc>
                <a:spcPts val="3919"/>
              </a:lnSpc>
            </a:pPr>
            <a:r>
              <a:rPr lang="en-US" sz="2799" dirty="0" err="1">
                <a:solidFill>
                  <a:srgbClr val="030303"/>
                </a:solidFill>
                <a:latin typeface="DM Sans Bold"/>
              </a:rPr>
              <a:t>Egzersiz</a:t>
            </a:r>
            <a:r>
              <a:rPr lang="en-US" sz="2799" dirty="0">
                <a:solidFill>
                  <a:srgbClr val="030303"/>
                </a:solidFill>
                <a:latin typeface="DM Sans Bold"/>
              </a:rPr>
              <a:t> </a:t>
            </a:r>
            <a:r>
              <a:rPr lang="en-US" sz="2799" dirty="0" err="1">
                <a:solidFill>
                  <a:srgbClr val="030303"/>
                </a:solidFill>
                <a:latin typeface="DM Sans Bold"/>
              </a:rPr>
              <a:t>ve</a:t>
            </a:r>
            <a:r>
              <a:rPr lang="en-US" sz="2799" dirty="0">
                <a:solidFill>
                  <a:srgbClr val="030303"/>
                </a:solidFill>
                <a:latin typeface="DM Sans Bold"/>
              </a:rPr>
              <a:t> </a:t>
            </a:r>
            <a:r>
              <a:rPr lang="en-US" sz="2799" dirty="0" err="1">
                <a:solidFill>
                  <a:srgbClr val="030303"/>
                </a:solidFill>
                <a:latin typeface="DM Sans Bold"/>
              </a:rPr>
              <a:t>Beyin</a:t>
            </a:r>
            <a:r>
              <a:rPr lang="en-US" sz="2799" dirty="0">
                <a:solidFill>
                  <a:srgbClr val="030303"/>
                </a:solidFill>
                <a:latin typeface="DM Sans Bold"/>
              </a:rPr>
              <a:t> </a:t>
            </a:r>
            <a:r>
              <a:rPr lang="en-US" sz="2799" dirty="0" err="1">
                <a:solidFill>
                  <a:srgbClr val="030303"/>
                </a:solidFill>
                <a:latin typeface="DM Sans Bold"/>
              </a:rPr>
              <a:t>Biyofiziği</a:t>
            </a:r>
            <a:endParaRPr lang="en-US" sz="2799" dirty="0">
              <a:solidFill>
                <a:srgbClr val="030303"/>
              </a:solidFill>
              <a:latin typeface="DM Sans Bold"/>
            </a:endParaRPr>
          </a:p>
        </p:txBody>
      </p:sp>
      <p:sp>
        <p:nvSpPr>
          <p:cNvPr id="44" name="TextBox 44"/>
          <p:cNvSpPr txBox="1"/>
          <p:nvPr/>
        </p:nvSpPr>
        <p:spPr>
          <a:xfrm>
            <a:off x="12453356" y="6956276"/>
            <a:ext cx="2263603" cy="977768"/>
          </a:xfrm>
          <a:prstGeom prst="rect">
            <a:avLst/>
          </a:prstGeom>
        </p:spPr>
        <p:txBody>
          <a:bodyPr lIns="0" tIns="0" rIns="0" bIns="0" rtlCol="0" anchor="t">
            <a:spAutoFit/>
          </a:bodyPr>
          <a:lstStyle/>
          <a:p>
            <a:pPr algn="ctr">
              <a:lnSpc>
                <a:spcPts val="3919"/>
              </a:lnSpc>
            </a:pPr>
            <a:r>
              <a:rPr lang="en-US" sz="2799" dirty="0" err="1">
                <a:solidFill>
                  <a:srgbClr val="030303"/>
                </a:solidFill>
                <a:latin typeface="DM Sans Bold"/>
              </a:rPr>
              <a:t>Spor</a:t>
            </a:r>
            <a:r>
              <a:rPr lang="en-US" sz="2799" dirty="0">
                <a:solidFill>
                  <a:srgbClr val="030303"/>
                </a:solidFill>
                <a:latin typeface="DM Sans Bold"/>
              </a:rPr>
              <a:t> </a:t>
            </a:r>
            <a:r>
              <a:rPr lang="en-US" sz="2799" dirty="0" err="1">
                <a:solidFill>
                  <a:srgbClr val="030303"/>
                </a:solidFill>
                <a:latin typeface="DM Sans Bold"/>
              </a:rPr>
              <a:t>Biyofiziği</a:t>
            </a:r>
            <a:endParaRPr lang="en-US" sz="2799" dirty="0">
              <a:solidFill>
                <a:srgbClr val="030303"/>
              </a:solidFill>
              <a:latin typeface="DM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3158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388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Biyofizik Anabilim Dalı </a:t>
            </a:r>
          </a:p>
          <a:p>
            <a:pPr>
              <a:lnSpc>
                <a:spcPts val="4800"/>
              </a:lnSpc>
            </a:pPr>
            <a:r>
              <a:rPr lang="en-US" sz="4000">
                <a:solidFill>
                  <a:srgbClr val="030303"/>
                </a:solidFill>
                <a:latin typeface="DM Sans Bold"/>
              </a:rPr>
              <a:t>Derece Programları</a:t>
            </a:r>
          </a:p>
        </p:txBody>
      </p:sp>
      <p:grpSp>
        <p:nvGrpSpPr>
          <p:cNvPr id="7" name="Group 7"/>
          <p:cNvGrpSpPr/>
          <p:nvPr/>
        </p:nvGrpSpPr>
        <p:grpSpPr>
          <a:xfrm>
            <a:off x="667942" y="3308609"/>
            <a:ext cx="8115300" cy="6405899"/>
            <a:chOff x="0" y="0"/>
            <a:chExt cx="5455106" cy="4306046"/>
          </a:xfrm>
        </p:grpSpPr>
        <p:sp>
          <p:nvSpPr>
            <p:cNvPr id="8" name="Freeform 8"/>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9" name="TextBox 9"/>
            <p:cNvSpPr txBox="1"/>
            <p:nvPr/>
          </p:nvSpPr>
          <p:spPr>
            <a:xfrm>
              <a:off x="0" y="-38100"/>
              <a:ext cx="5455106" cy="434414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504758" y="3308609"/>
            <a:ext cx="8115300" cy="6405899"/>
            <a:chOff x="0" y="0"/>
            <a:chExt cx="5455106" cy="4306046"/>
          </a:xfrm>
        </p:grpSpPr>
        <p:sp>
          <p:nvSpPr>
            <p:cNvPr id="11" name="Freeform 11"/>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12" name="TextBox 12"/>
            <p:cNvSpPr txBox="1"/>
            <p:nvPr/>
          </p:nvSpPr>
          <p:spPr>
            <a:xfrm>
              <a:off x="0" y="-38100"/>
              <a:ext cx="5455106" cy="434414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840160" y="4704941"/>
            <a:ext cx="7419140" cy="36918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Programı tamamlayan doktora mezunları; EEG, EKG, vb. gibi biyolojik sinyallerin eldesi ve işlenebilmesi, nöropsikolojik testlerin uygulanabilmesi, proje yürütebilme, anadilde ve yabancı dilde rapor yazabilme ve sunum yapabilme, bilgisayar ve yazılım kullanabilme, öğrenilen biyofiziksel bilgilerin öğrenci, akademisyen ve halka aktarılabilmesi konusunda beceriler edinmektedirler</a:t>
            </a:r>
          </a:p>
        </p:txBody>
      </p:sp>
      <p:sp>
        <p:nvSpPr>
          <p:cNvPr id="14" name="TextBox 14"/>
          <p:cNvSpPr txBox="1"/>
          <p:nvPr/>
        </p:nvSpPr>
        <p:spPr>
          <a:xfrm>
            <a:off x="1028700" y="4704941"/>
            <a:ext cx="7419140" cy="47586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Programı tamamlayan yüksek lisans dereceli mezunlar EEG verisi elde edebilme ve işleyebilme, nöropsikolojik testleri uygulayabilme, anadilde ve yabancı dilde rapor yazabilme ve sunum yapabilme, bilgisayar ve yazılım kullanabilme becerilerine sahip olurlar. Ayrıca biyofizik yasaları, hücre biyofiziği, nörolojik ve psikiyatrik hastalıklar, nörofizyoloji ve nöroanatomi, radyolojik görüntüleme yöntemleri gibi konular ve Avrupa Birliği projeler ve uluslararası projeler hakkında bilgi sahibi olurlar.</a:t>
            </a:r>
          </a:p>
        </p:txBody>
      </p:sp>
      <p:sp>
        <p:nvSpPr>
          <p:cNvPr id="15" name="TextBox 15"/>
          <p:cNvSpPr txBox="1"/>
          <p:nvPr/>
        </p:nvSpPr>
        <p:spPr>
          <a:xfrm>
            <a:off x="1028700" y="3923609"/>
            <a:ext cx="7647179" cy="752475"/>
          </a:xfrm>
          <a:prstGeom prst="rect">
            <a:avLst/>
          </a:prstGeom>
        </p:spPr>
        <p:txBody>
          <a:bodyPr lIns="0" tIns="0" rIns="0" bIns="0" rtlCol="0" anchor="t">
            <a:spAutoFit/>
          </a:bodyPr>
          <a:lstStyle/>
          <a:p>
            <a:pPr>
              <a:lnSpc>
                <a:spcPts val="5999"/>
              </a:lnSpc>
            </a:pPr>
            <a:r>
              <a:rPr lang="en-US" sz="4999">
                <a:solidFill>
                  <a:srgbClr val="030303"/>
                </a:solidFill>
                <a:latin typeface="DM Sans Bold"/>
              </a:rPr>
              <a:t>Yüksek Lisans Programı</a:t>
            </a:r>
          </a:p>
        </p:txBody>
      </p:sp>
      <p:sp>
        <p:nvSpPr>
          <p:cNvPr id="16" name="TextBox 16"/>
          <p:cNvSpPr txBox="1"/>
          <p:nvPr/>
        </p:nvSpPr>
        <p:spPr>
          <a:xfrm>
            <a:off x="10706503" y="3923609"/>
            <a:ext cx="5648649" cy="752475"/>
          </a:xfrm>
          <a:prstGeom prst="rect">
            <a:avLst/>
          </a:prstGeom>
        </p:spPr>
        <p:txBody>
          <a:bodyPr lIns="0" tIns="0" rIns="0" bIns="0" rtlCol="0" anchor="t">
            <a:spAutoFit/>
          </a:bodyPr>
          <a:lstStyle/>
          <a:p>
            <a:pPr>
              <a:lnSpc>
                <a:spcPts val="5999"/>
              </a:lnSpc>
            </a:pPr>
            <a:r>
              <a:rPr lang="en-US" sz="4999">
                <a:solidFill>
                  <a:srgbClr val="030303"/>
                </a:solidFill>
                <a:latin typeface="DM Sans Bold"/>
              </a:rPr>
              <a:t>Doktora Programı</a:t>
            </a:r>
          </a:p>
        </p:txBody>
      </p:sp>
      <p:grpSp>
        <p:nvGrpSpPr>
          <p:cNvPr id="17" name="Group 17"/>
          <p:cNvGrpSpPr/>
          <p:nvPr/>
        </p:nvGrpSpPr>
        <p:grpSpPr>
          <a:xfrm>
            <a:off x="7481681" y="365268"/>
            <a:ext cx="1825677" cy="1825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Biyofizik Anabilim Dalı </a:t>
            </a:r>
          </a:p>
          <a:p>
            <a:pPr>
              <a:lnSpc>
                <a:spcPts val="4800"/>
              </a:lnSpc>
            </a:pPr>
            <a:r>
              <a:rPr lang="en-US" sz="4000">
                <a:solidFill>
                  <a:srgbClr val="FFFFFF"/>
                </a:solidFill>
                <a:latin typeface="DM Sans Bold"/>
              </a:rPr>
              <a:t>Yüksek Lisans Programı Kazanımları</a:t>
            </a:r>
          </a:p>
        </p:txBody>
      </p:sp>
      <p:sp>
        <p:nvSpPr>
          <p:cNvPr id="9" name="TextBox 9"/>
          <p:cNvSpPr txBox="1"/>
          <p:nvPr/>
        </p:nvSpPr>
        <p:spPr>
          <a:xfrm>
            <a:off x="439722" y="2685390"/>
            <a:ext cx="9302277" cy="6892290"/>
          </a:xfrm>
          <a:prstGeom prst="rect">
            <a:avLst/>
          </a:prstGeom>
        </p:spPr>
        <p:txBody>
          <a:bodyPr lIns="0" tIns="0" rIns="0" bIns="0" rtlCol="0" anchor="t">
            <a:spAutoFit/>
          </a:bodyPr>
          <a:lstStyle/>
          <a:p>
            <a:pPr marL="453390" lvl="1" indent="-226695" algn="just">
              <a:lnSpc>
                <a:spcPts val="4200"/>
              </a:lnSpc>
              <a:buFont typeface="Arial"/>
              <a:buChar char="•"/>
            </a:pPr>
            <a:r>
              <a:rPr lang="en-US" sz="2100">
                <a:solidFill>
                  <a:srgbClr val="030303"/>
                </a:solidFill>
                <a:latin typeface="DM Sans Bold"/>
              </a:rPr>
              <a:t>Biyofizik temellerine</a:t>
            </a:r>
            <a:r>
              <a:rPr lang="en-US" sz="2100">
                <a:solidFill>
                  <a:srgbClr val="030303"/>
                </a:solidFill>
                <a:latin typeface="DM Sans"/>
              </a:rPr>
              <a:t> ve biyofizikte kullanılan </a:t>
            </a:r>
            <a:r>
              <a:rPr lang="en-US" sz="2100">
                <a:solidFill>
                  <a:srgbClr val="030303"/>
                </a:solidFill>
                <a:latin typeface="DM Sans Bold"/>
              </a:rPr>
              <a:t>temel ölçüm yöntemlerine</a:t>
            </a:r>
            <a:r>
              <a:rPr lang="en-US" sz="2100">
                <a:solidFill>
                  <a:srgbClr val="030303"/>
                </a:solidFill>
                <a:latin typeface="DM Sans"/>
              </a:rPr>
              <a:t> hakim olma</a:t>
            </a:r>
          </a:p>
          <a:p>
            <a:pPr marL="453390" lvl="1" indent="-226695" algn="just">
              <a:lnSpc>
                <a:spcPts val="4200"/>
              </a:lnSpc>
              <a:buFont typeface="Arial"/>
              <a:buChar char="•"/>
            </a:pPr>
            <a:r>
              <a:rPr lang="en-US" sz="2100">
                <a:solidFill>
                  <a:srgbClr val="030303"/>
                </a:solidFill>
                <a:latin typeface="DM Sans Bold"/>
              </a:rPr>
              <a:t>Beynin fizyolojik işlevlerinin biyolojisi</a:t>
            </a:r>
            <a:r>
              <a:rPr lang="en-US" sz="2100">
                <a:solidFill>
                  <a:srgbClr val="030303"/>
                </a:solidFill>
                <a:latin typeface="DM Sans"/>
              </a:rPr>
              <a:t>ni anlama yetkinliği</a:t>
            </a:r>
          </a:p>
          <a:p>
            <a:pPr marL="453390" lvl="1" indent="-226695" algn="just">
              <a:lnSpc>
                <a:spcPts val="4200"/>
              </a:lnSpc>
              <a:buFont typeface="Arial"/>
              <a:buChar char="•"/>
            </a:pPr>
            <a:r>
              <a:rPr lang="en-US" sz="2100">
                <a:solidFill>
                  <a:srgbClr val="030303"/>
                </a:solidFill>
                <a:latin typeface="DM Sans Bold"/>
              </a:rPr>
              <a:t>Biyoelektirisite</a:t>
            </a:r>
            <a:r>
              <a:rPr lang="en-US" sz="2100">
                <a:solidFill>
                  <a:srgbClr val="030303"/>
                </a:solidFill>
                <a:latin typeface="DM Sans"/>
              </a:rPr>
              <a:t> hakkında bilgi</a:t>
            </a:r>
          </a:p>
          <a:p>
            <a:pPr marL="453390" lvl="1" indent="-226695" algn="just">
              <a:lnSpc>
                <a:spcPts val="4200"/>
              </a:lnSpc>
              <a:buFont typeface="Arial"/>
              <a:buChar char="•"/>
            </a:pPr>
            <a:r>
              <a:rPr lang="en-US" sz="2100">
                <a:solidFill>
                  <a:srgbClr val="030303"/>
                </a:solidFill>
                <a:latin typeface="DM Sans"/>
              </a:rPr>
              <a:t>Biyoelektrisite ve </a:t>
            </a:r>
            <a:r>
              <a:rPr lang="en-US" sz="2100">
                <a:solidFill>
                  <a:srgbClr val="030303"/>
                </a:solidFill>
                <a:latin typeface="DM Sans Bold"/>
              </a:rPr>
              <a:t>Patolojiler</a:t>
            </a:r>
            <a:r>
              <a:rPr lang="en-US" sz="2100">
                <a:solidFill>
                  <a:srgbClr val="030303"/>
                </a:solidFill>
                <a:latin typeface="DM Sans"/>
              </a:rPr>
              <a:t> hakkında bilgiye sahip olma</a:t>
            </a:r>
          </a:p>
          <a:p>
            <a:pPr marL="453390" lvl="1" indent="-226695" algn="just">
              <a:lnSpc>
                <a:spcPts val="4200"/>
              </a:lnSpc>
              <a:buFont typeface="Arial"/>
              <a:buChar char="•"/>
            </a:pPr>
            <a:r>
              <a:rPr lang="en-US" sz="2100">
                <a:solidFill>
                  <a:srgbClr val="030303"/>
                </a:solidFill>
                <a:latin typeface="DM Sans"/>
              </a:rPr>
              <a:t>Makale ve proje yazımı hakkında bilgiye sahip olma</a:t>
            </a:r>
          </a:p>
          <a:p>
            <a:pPr marL="453390" lvl="1" indent="-226695" algn="just">
              <a:lnSpc>
                <a:spcPts val="4200"/>
              </a:lnSpc>
              <a:buFont typeface="Arial"/>
              <a:buChar char="•"/>
            </a:pPr>
            <a:r>
              <a:rPr lang="en-US" sz="2100">
                <a:solidFill>
                  <a:srgbClr val="030303"/>
                </a:solidFill>
                <a:latin typeface="DM Sans Bold"/>
              </a:rPr>
              <a:t>Temel sinyal işleme yöntemleri</a:t>
            </a:r>
            <a:r>
              <a:rPr lang="en-US" sz="2100">
                <a:solidFill>
                  <a:srgbClr val="030303"/>
                </a:solidFill>
                <a:latin typeface="DM Sans"/>
              </a:rPr>
              <a:t> hakkında bilgiye sahip olma ve veriyi temel düzeyde analiz etme becerisi</a:t>
            </a:r>
          </a:p>
          <a:p>
            <a:pPr marL="453390" lvl="1" indent="-226695" algn="just">
              <a:lnSpc>
                <a:spcPts val="4200"/>
              </a:lnSpc>
              <a:buFont typeface="Arial"/>
              <a:buChar char="•"/>
            </a:pPr>
            <a:r>
              <a:rPr lang="en-US" sz="2100">
                <a:solidFill>
                  <a:srgbClr val="030303"/>
                </a:solidFill>
                <a:latin typeface="DM Sans Bold"/>
              </a:rPr>
              <a:t>Radyasyon Biyofiziği ve görüntüleme yöntemleri</a:t>
            </a:r>
            <a:r>
              <a:rPr lang="en-US" sz="2100">
                <a:solidFill>
                  <a:srgbClr val="030303"/>
                </a:solidFill>
                <a:latin typeface="DM Sans"/>
              </a:rPr>
              <a:t> hakkında bilgiye sahip olma</a:t>
            </a:r>
          </a:p>
          <a:p>
            <a:pPr marL="453390" lvl="1" indent="-226695" algn="just">
              <a:lnSpc>
                <a:spcPts val="4200"/>
              </a:lnSpc>
              <a:buFont typeface="Arial"/>
              <a:buChar char="•"/>
            </a:pPr>
            <a:r>
              <a:rPr lang="en-US" sz="2100">
                <a:solidFill>
                  <a:srgbClr val="030303"/>
                </a:solidFill>
                <a:latin typeface="DM Sans Bold"/>
              </a:rPr>
              <a:t>Akışkanlar dinamiği</a:t>
            </a:r>
            <a:r>
              <a:rPr lang="en-US" sz="2100">
                <a:solidFill>
                  <a:srgbClr val="030303"/>
                </a:solidFill>
                <a:latin typeface="DM Sans"/>
              </a:rPr>
              <a:t> hakkında temel düzeyde bilgiye sahip olma</a:t>
            </a:r>
          </a:p>
          <a:p>
            <a:pPr marL="453390" lvl="1" indent="-226695" algn="just">
              <a:lnSpc>
                <a:spcPts val="4200"/>
              </a:lnSpc>
              <a:buFont typeface="Arial"/>
              <a:buChar char="•"/>
            </a:pPr>
            <a:r>
              <a:rPr lang="en-US" sz="2100">
                <a:solidFill>
                  <a:srgbClr val="030303"/>
                </a:solidFill>
                <a:latin typeface="DM Sans Bold"/>
              </a:rPr>
              <a:t>Nöropsikolojik test bataryaları</a:t>
            </a:r>
            <a:r>
              <a:rPr lang="en-US" sz="2100">
                <a:solidFill>
                  <a:srgbClr val="030303"/>
                </a:solidFill>
                <a:latin typeface="DM Sans"/>
              </a:rPr>
              <a:t> hakkında temel düzeyde kuramsal bilgiye sahip olma ve uygulayabilme</a:t>
            </a:r>
          </a:p>
        </p:txBody>
      </p:sp>
      <p:sp>
        <p:nvSpPr>
          <p:cNvPr id="10" name="TextBox 10"/>
          <p:cNvSpPr txBox="1"/>
          <p:nvPr/>
        </p:nvSpPr>
        <p:spPr>
          <a:xfrm>
            <a:off x="9949444" y="2685390"/>
            <a:ext cx="7898834" cy="6892290"/>
          </a:xfrm>
          <a:prstGeom prst="rect">
            <a:avLst/>
          </a:prstGeom>
        </p:spPr>
        <p:txBody>
          <a:bodyPr lIns="0" tIns="0" rIns="0" bIns="0" rtlCol="0" anchor="t">
            <a:spAutoFit/>
          </a:bodyPr>
          <a:lstStyle/>
          <a:p>
            <a:pPr marL="453390" lvl="1" indent="-226695" algn="just">
              <a:lnSpc>
                <a:spcPts val="4200"/>
              </a:lnSpc>
              <a:buFont typeface="Arial"/>
              <a:buChar char="•"/>
            </a:pPr>
            <a:r>
              <a:rPr lang="en-US" sz="2100">
                <a:solidFill>
                  <a:srgbClr val="030303"/>
                </a:solidFill>
                <a:latin typeface="DM Sans"/>
              </a:rPr>
              <a:t>Hücre konusu hakkında bilgiye sahip olma</a:t>
            </a:r>
          </a:p>
          <a:p>
            <a:pPr marL="453390" lvl="1" indent="-226695" algn="just">
              <a:lnSpc>
                <a:spcPts val="4200"/>
              </a:lnSpc>
              <a:buFont typeface="Arial"/>
              <a:buChar char="•"/>
            </a:pPr>
            <a:r>
              <a:rPr lang="en-US" sz="2100">
                <a:solidFill>
                  <a:srgbClr val="030303"/>
                </a:solidFill>
                <a:latin typeface="DM Sans Bold"/>
              </a:rPr>
              <a:t>Nörolojik ve psikiyatrik hastalıklar </a:t>
            </a:r>
            <a:r>
              <a:rPr lang="en-US" sz="2100">
                <a:solidFill>
                  <a:srgbClr val="030303"/>
                </a:solidFill>
                <a:latin typeface="DM Sans"/>
              </a:rPr>
              <a:t>hakkında bilgiye sahip olma</a:t>
            </a:r>
          </a:p>
          <a:p>
            <a:pPr marL="453390" lvl="1" indent="-226695" algn="just">
              <a:lnSpc>
                <a:spcPts val="4200"/>
              </a:lnSpc>
              <a:buFont typeface="Arial"/>
              <a:buChar char="•"/>
            </a:pPr>
            <a:r>
              <a:rPr lang="en-US" sz="2100">
                <a:solidFill>
                  <a:srgbClr val="030303"/>
                </a:solidFill>
                <a:latin typeface="DM Sans"/>
              </a:rPr>
              <a:t>Bilimsel araştırmalar için istatistik bilgisine sahip olma</a:t>
            </a:r>
          </a:p>
          <a:p>
            <a:pPr marL="453390" lvl="1" indent="-226695" algn="just">
              <a:lnSpc>
                <a:spcPts val="4200"/>
              </a:lnSpc>
              <a:buFont typeface="Arial"/>
              <a:buChar char="•"/>
            </a:pPr>
            <a:r>
              <a:rPr lang="en-US" sz="2100">
                <a:solidFill>
                  <a:srgbClr val="030303"/>
                </a:solidFill>
                <a:latin typeface="DM Sans"/>
              </a:rPr>
              <a:t>Anadilde ve yabancı dilde yazılı ve sözlü anlatım</a:t>
            </a:r>
          </a:p>
          <a:p>
            <a:pPr marL="453390" lvl="1" indent="-226695" algn="just">
              <a:lnSpc>
                <a:spcPts val="4200"/>
              </a:lnSpc>
              <a:buFont typeface="Arial"/>
              <a:buChar char="•"/>
            </a:pPr>
            <a:r>
              <a:rPr lang="en-US" sz="2100">
                <a:solidFill>
                  <a:srgbClr val="030303"/>
                </a:solidFill>
                <a:latin typeface="DM Sans"/>
              </a:rPr>
              <a:t>Temel düzeyde bilgisayar kullanma becerisi</a:t>
            </a:r>
          </a:p>
          <a:p>
            <a:pPr marL="453390" lvl="1" indent="-226695" algn="just">
              <a:lnSpc>
                <a:spcPts val="4200"/>
              </a:lnSpc>
              <a:buFont typeface="Arial"/>
              <a:buChar char="•"/>
            </a:pPr>
            <a:r>
              <a:rPr lang="en-US" sz="2100">
                <a:solidFill>
                  <a:srgbClr val="030303"/>
                </a:solidFill>
                <a:latin typeface="DM Sans"/>
              </a:rPr>
              <a:t>Araştırma yapma becerisi</a:t>
            </a:r>
          </a:p>
          <a:p>
            <a:pPr marL="453390" lvl="1" indent="-226695" algn="just">
              <a:lnSpc>
                <a:spcPts val="4200"/>
              </a:lnSpc>
              <a:buFont typeface="Arial"/>
              <a:buChar char="•"/>
            </a:pPr>
            <a:r>
              <a:rPr lang="en-US" sz="2100">
                <a:solidFill>
                  <a:srgbClr val="030303"/>
                </a:solidFill>
                <a:latin typeface="DM Sans"/>
              </a:rPr>
              <a:t>Sorun tanımlama ve çözüm önerme yeteneği</a:t>
            </a:r>
          </a:p>
          <a:p>
            <a:pPr marL="453390" lvl="1" indent="-226695" algn="just">
              <a:lnSpc>
                <a:spcPts val="4200"/>
              </a:lnSpc>
              <a:buFont typeface="Arial"/>
              <a:buChar char="•"/>
            </a:pPr>
            <a:r>
              <a:rPr lang="en-US" sz="2100">
                <a:solidFill>
                  <a:srgbClr val="030303"/>
                </a:solidFill>
                <a:latin typeface="DM Sans"/>
              </a:rPr>
              <a:t>Etik sorumluluk sahibi olma</a:t>
            </a:r>
          </a:p>
          <a:p>
            <a:pPr marL="453390" lvl="1" indent="-226695" algn="just">
              <a:lnSpc>
                <a:spcPts val="4200"/>
              </a:lnSpc>
              <a:buFont typeface="Arial"/>
              <a:buChar char="•"/>
            </a:pPr>
            <a:r>
              <a:rPr lang="en-US" sz="2100">
                <a:solidFill>
                  <a:srgbClr val="030303"/>
                </a:solidFill>
                <a:latin typeface="DM Sans"/>
              </a:rPr>
              <a:t>Grup olarak çalışabilme becerisi, multidisipliner çalışmalar yapabilme becerisi</a:t>
            </a:r>
          </a:p>
          <a:p>
            <a:pPr marL="453390" lvl="1" indent="-226695" algn="just">
              <a:lnSpc>
                <a:spcPts val="4200"/>
              </a:lnSpc>
              <a:buFont typeface="Arial"/>
              <a:buChar char="•"/>
            </a:pPr>
            <a:r>
              <a:rPr lang="en-US" sz="2100">
                <a:solidFill>
                  <a:srgbClr val="030303"/>
                </a:solidFill>
                <a:latin typeface="DM Sans Bold"/>
              </a:rPr>
              <a:t>EEG ve EMG kaydı alma becerisi ve EEG kaydı değerlendirme becerisi.</a:t>
            </a:r>
          </a:p>
        </p:txBody>
      </p:sp>
      <p:grpSp>
        <p:nvGrpSpPr>
          <p:cNvPr id="11" name="Group 11"/>
          <p:cNvGrpSpPr/>
          <p:nvPr/>
        </p:nvGrpSpPr>
        <p:grpSpPr>
          <a:xfrm>
            <a:off x="16048341"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0" name="Freeform 10"/>
          <p:cNvSpPr/>
          <p:nvPr/>
        </p:nvSpPr>
        <p:spPr>
          <a:xfrm>
            <a:off x="9402386" y="3422301"/>
            <a:ext cx="7856914" cy="4556426"/>
          </a:xfrm>
          <a:custGeom>
            <a:avLst/>
            <a:gdLst/>
            <a:ahLst/>
            <a:cxnLst/>
            <a:rect l="l" t="t" r="r" b="b"/>
            <a:pathLst>
              <a:path w="7856914" h="4556426">
                <a:moveTo>
                  <a:pt x="0" y="0"/>
                </a:moveTo>
                <a:lnTo>
                  <a:pt x="7856914" y="0"/>
                </a:lnTo>
                <a:lnTo>
                  <a:pt x="7856914" y="4556426"/>
                </a:lnTo>
                <a:lnTo>
                  <a:pt x="0" y="4556426"/>
                </a:lnTo>
                <a:lnTo>
                  <a:pt x="0" y="0"/>
                </a:lnTo>
                <a:close/>
              </a:path>
            </a:pathLst>
          </a:custGeom>
          <a:blipFill>
            <a:blip r:embed="rId5"/>
            <a:stretch>
              <a:fillRect/>
            </a:stretch>
          </a:blipFill>
        </p:spPr>
        <p:txBody>
          <a:bodyPr/>
          <a:lstStyle/>
          <a:p>
            <a:endParaRPr lang="en-TR"/>
          </a:p>
        </p:txBody>
      </p:sp>
      <p:sp>
        <p:nvSpPr>
          <p:cNvPr id="11" name="Freeform 11"/>
          <p:cNvSpPr/>
          <p:nvPr/>
        </p:nvSpPr>
        <p:spPr>
          <a:xfrm>
            <a:off x="955412" y="3418751"/>
            <a:ext cx="7856914" cy="6513353"/>
          </a:xfrm>
          <a:custGeom>
            <a:avLst/>
            <a:gdLst/>
            <a:ahLst/>
            <a:cxnLst/>
            <a:rect l="l" t="t" r="r" b="b"/>
            <a:pathLst>
              <a:path w="7856914" h="6513353">
                <a:moveTo>
                  <a:pt x="0" y="0"/>
                </a:moveTo>
                <a:lnTo>
                  <a:pt x="7856914" y="0"/>
                </a:lnTo>
                <a:lnTo>
                  <a:pt x="7856914" y="6513353"/>
                </a:lnTo>
                <a:lnTo>
                  <a:pt x="0" y="6513353"/>
                </a:lnTo>
                <a:lnTo>
                  <a:pt x="0" y="0"/>
                </a:lnTo>
                <a:close/>
              </a:path>
            </a:pathLst>
          </a:custGeom>
          <a:blipFill>
            <a:blip r:embed="rId6"/>
            <a:stretch>
              <a:fillRect/>
            </a:stretch>
          </a:blipFill>
        </p:spPr>
        <p:txBody>
          <a:bodyPr/>
          <a:lstStyle/>
          <a:p>
            <a:endParaRPr lang="en-TR"/>
          </a:p>
        </p:txBody>
      </p:sp>
      <p:sp>
        <p:nvSpPr>
          <p:cNvPr id="12" name="Freeform 12"/>
          <p:cNvSpPr/>
          <p:nvPr/>
        </p:nvSpPr>
        <p:spPr>
          <a:xfrm>
            <a:off x="9423175" y="7960139"/>
            <a:ext cx="7836125" cy="1971965"/>
          </a:xfrm>
          <a:custGeom>
            <a:avLst/>
            <a:gdLst/>
            <a:ahLst/>
            <a:cxnLst/>
            <a:rect l="l" t="t" r="r" b="b"/>
            <a:pathLst>
              <a:path w="7836125" h="1971965">
                <a:moveTo>
                  <a:pt x="0" y="0"/>
                </a:moveTo>
                <a:lnTo>
                  <a:pt x="7836125" y="0"/>
                </a:lnTo>
                <a:lnTo>
                  <a:pt x="7836125" y="1971965"/>
                </a:lnTo>
                <a:lnTo>
                  <a:pt x="0" y="1971965"/>
                </a:lnTo>
                <a:lnTo>
                  <a:pt x="0" y="0"/>
                </a:lnTo>
                <a:close/>
              </a:path>
            </a:pathLst>
          </a:custGeom>
          <a:blipFill>
            <a:blip r:embed="rId7"/>
            <a:stretch>
              <a:fillRect l="-1219"/>
            </a:stretch>
          </a:blipFill>
        </p:spPr>
        <p:txBody>
          <a:bodyPr/>
          <a:lstStyle/>
          <a:p>
            <a:endParaRPr lang="en-TR"/>
          </a:p>
        </p:txBody>
      </p:sp>
      <p:sp>
        <p:nvSpPr>
          <p:cNvPr id="13" name="TextBox 13"/>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Biyofizik Anabilim Dalı </a:t>
            </a:r>
          </a:p>
          <a:p>
            <a:pPr>
              <a:lnSpc>
                <a:spcPts val="4800"/>
              </a:lnSpc>
            </a:pPr>
            <a:r>
              <a:rPr lang="en-US" sz="4000">
                <a:solidFill>
                  <a:srgbClr val="FFFFFF"/>
                </a:solidFill>
                <a:latin typeface="DM Sans Bold"/>
              </a:rPr>
              <a:t>Yüksek Lisans Programı Dersleri</a:t>
            </a:r>
          </a:p>
        </p:txBody>
      </p:sp>
      <p:sp>
        <p:nvSpPr>
          <p:cNvPr id="14" name="TextBox 14"/>
          <p:cNvSpPr txBox="1"/>
          <p:nvPr/>
        </p:nvSpPr>
        <p:spPr>
          <a:xfrm>
            <a:off x="465462" y="2568462"/>
            <a:ext cx="7741053" cy="533400"/>
          </a:xfrm>
          <a:prstGeom prst="rect">
            <a:avLst/>
          </a:prstGeom>
        </p:spPr>
        <p:txBody>
          <a:bodyPr lIns="0" tIns="0" rIns="0" bIns="0" rtlCol="0" anchor="t">
            <a:spAutoFit/>
          </a:bodyPr>
          <a:lstStyle/>
          <a:p>
            <a:pPr>
              <a:lnSpc>
                <a:spcPts val="2100"/>
              </a:lnSpc>
              <a:spcBef>
                <a:spcPct val="0"/>
              </a:spcBef>
            </a:pPr>
            <a:r>
              <a:rPr lang="en-US" sz="1500">
                <a:solidFill>
                  <a:srgbClr val="000000"/>
                </a:solidFill>
                <a:latin typeface="DM Sans"/>
              </a:rPr>
              <a:t>Programda güz döneminde 4, bahar döneminde 4 adet ders zorunlu derstir. Diğer tüm dersler seçmelidir. Staj zorunluluğu yoktur.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Biyofizik Anabilim Dalı </a:t>
            </a:r>
          </a:p>
          <a:p>
            <a:pPr>
              <a:lnSpc>
                <a:spcPts val="4800"/>
              </a:lnSpc>
            </a:pPr>
            <a:r>
              <a:rPr lang="en-US" sz="4000">
                <a:solidFill>
                  <a:srgbClr val="FFFFFF"/>
                </a:solidFill>
                <a:latin typeface="DM Sans Bold"/>
              </a:rPr>
              <a:t>Doktora Programı Kazanımları</a:t>
            </a:r>
          </a:p>
        </p:txBody>
      </p:sp>
      <p:grpSp>
        <p:nvGrpSpPr>
          <p:cNvPr id="9" name="Group 9"/>
          <p:cNvGrpSpPr/>
          <p:nvPr/>
        </p:nvGrpSpPr>
        <p:grpSpPr>
          <a:xfrm>
            <a:off x="16048341" y="365268"/>
            <a:ext cx="1825677" cy="182567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1" name="TextBox 11"/>
          <p:cNvSpPr txBox="1"/>
          <p:nvPr/>
        </p:nvSpPr>
        <p:spPr>
          <a:xfrm>
            <a:off x="439722" y="2464740"/>
            <a:ext cx="9302277" cy="7275194"/>
          </a:xfrm>
          <a:prstGeom prst="rect">
            <a:avLst/>
          </a:prstGeom>
        </p:spPr>
        <p:txBody>
          <a:bodyPr lIns="0" tIns="0" rIns="0" bIns="0" rtlCol="0" anchor="t">
            <a:spAutoFit/>
          </a:bodyPr>
          <a:lstStyle/>
          <a:p>
            <a:pPr marL="388622" lvl="1" indent="-194311" algn="just">
              <a:lnSpc>
                <a:spcPts val="3600"/>
              </a:lnSpc>
              <a:buFont typeface="Arial"/>
              <a:buChar char="•"/>
            </a:pPr>
            <a:r>
              <a:rPr lang="en-US" sz="1800">
                <a:solidFill>
                  <a:srgbClr val="030303"/>
                </a:solidFill>
                <a:latin typeface="DM Sans Bold"/>
              </a:rPr>
              <a:t>Biyofizik Temellerine</a:t>
            </a:r>
            <a:r>
              <a:rPr lang="en-US" sz="1800">
                <a:solidFill>
                  <a:srgbClr val="030303"/>
                </a:solidFill>
                <a:latin typeface="DM Sans"/>
              </a:rPr>
              <a:t> hakim olma, Biyofizikte kullanılan </a:t>
            </a:r>
            <a:r>
              <a:rPr lang="en-US" sz="1800">
                <a:solidFill>
                  <a:srgbClr val="030303"/>
                </a:solidFill>
                <a:latin typeface="DM Sans Bold"/>
              </a:rPr>
              <a:t>temel ölçüm yöntemleri</a:t>
            </a:r>
            <a:r>
              <a:rPr lang="en-US" sz="1800">
                <a:solidFill>
                  <a:srgbClr val="030303"/>
                </a:solidFill>
                <a:latin typeface="DM Sans"/>
              </a:rPr>
              <a:t> hakkında bilgiye sahip olma</a:t>
            </a:r>
          </a:p>
          <a:p>
            <a:pPr marL="388622" lvl="1" indent="-194311" algn="just">
              <a:lnSpc>
                <a:spcPts val="3600"/>
              </a:lnSpc>
              <a:buFont typeface="Arial"/>
              <a:buChar char="•"/>
            </a:pPr>
            <a:r>
              <a:rPr lang="en-US" sz="1800">
                <a:solidFill>
                  <a:srgbClr val="030303"/>
                </a:solidFill>
                <a:latin typeface="DM Sans Bold"/>
              </a:rPr>
              <a:t>Beynin fizyolojik işlevlerinin biyolojisini</a:t>
            </a:r>
            <a:r>
              <a:rPr lang="en-US" sz="1800">
                <a:solidFill>
                  <a:srgbClr val="030303"/>
                </a:solidFill>
                <a:latin typeface="DM Sans"/>
              </a:rPr>
              <a:t> anlama yetkinliği, beyin sistemleri hakkında bilgi sahibi olma</a:t>
            </a:r>
          </a:p>
          <a:p>
            <a:pPr marL="388622" lvl="1" indent="-194311" algn="just">
              <a:lnSpc>
                <a:spcPts val="3600"/>
              </a:lnSpc>
              <a:buFont typeface="Arial"/>
              <a:buChar char="•"/>
            </a:pPr>
            <a:r>
              <a:rPr lang="en-US" sz="1800">
                <a:solidFill>
                  <a:srgbClr val="030303"/>
                </a:solidFill>
                <a:latin typeface="DM Sans Bold"/>
              </a:rPr>
              <a:t>Biyoelektirisite</a:t>
            </a:r>
            <a:r>
              <a:rPr lang="en-US" sz="1800">
                <a:solidFill>
                  <a:srgbClr val="030303"/>
                </a:solidFill>
                <a:latin typeface="DM Sans"/>
              </a:rPr>
              <a:t> ve Patolojiler hakkında bilgi sahibi olma</a:t>
            </a:r>
          </a:p>
          <a:p>
            <a:pPr marL="388622" lvl="1" indent="-194311" algn="just">
              <a:lnSpc>
                <a:spcPts val="3600"/>
              </a:lnSpc>
              <a:buFont typeface="Arial"/>
              <a:buChar char="•"/>
            </a:pPr>
            <a:r>
              <a:rPr lang="en-US" sz="1800">
                <a:solidFill>
                  <a:srgbClr val="030303"/>
                </a:solidFill>
                <a:latin typeface="DM Sans Bold"/>
              </a:rPr>
              <a:t>Sistem teorisi, dinamik sistemler ve nonlinear sistemler</a:t>
            </a:r>
            <a:r>
              <a:rPr lang="en-US" sz="1800">
                <a:solidFill>
                  <a:srgbClr val="030303"/>
                </a:solidFill>
                <a:latin typeface="DM Sans"/>
              </a:rPr>
              <a:t> hakkında bilgi sahibi olma</a:t>
            </a:r>
          </a:p>
          <a:p>
            <a:pPr marL="388622" lvl="1" indent="-194311" algn="just">
              <a:lnSpc>
                <a:spcPts val="3600"/>
              </a:lnSpc>
              <a:buFont typeface="Arial"/>
              <a:buChar char="•"/>
            </a:pPr>
            <a:r>
              <a:rPr lang="en-US" sz="1800">
                <a:solidFill>
                  <a:srgbClr val="030303"/>
                </a:solidFill>
                <a:latin typeface="DM Sans"/>
              </a:rPr>
              <a:t>Makale ve proje yazımı hakkında bilgiye sahip olma, poster, sözlü sunum hazırlayabilme ve makale yazabilme becerisi</a:t>
            </a:r>
          </a:p>
          <a:p>
            <a:pPr marL="388622" lvl="1" indent="-194311" algn="just">
              <a:lnSpc>
                <a:spcPts val="3600"/>
              </a:lnSpc>
              <a:buFont typeface="Arial"/>
              <a:buChar char="•"/>
            </a:pPr>
            <a:r>
              <a:rPr lang="en-US" sz="1800">
                <a:solidFill>
                  <a:srgbClr val="030303"/>
                </a:solidFill>
                <a:latin typeface="DM Sans Bold"/>
              </a:rPr>
              <a:t>Temel sinyal işleme yöntemleri </a:t>
            </a:r>
            <a:r>
              <a:rPr lang="en-US" sz="1800">
                <a:solidFill>
                  <a:srgbClr val="030303"/>
                </a:solidFill>
                <a:latin typeface="DM Sans"/>
              </a:rPr>
              <a:t>hakkında bilgiye sahip olma, analiz yöntemleri hakkında bilgi sahibi olma, orta-ileri düzeyde bilgisayar kullanma becerisi, veriyi ileri düzeyde analiz etme becerisi</a:t>
            </a:r>
          </a:p>
          <a:p>
            <a:pPr marL="388622" lvl="1" indent="-194311" algn="just">
              <a:lnSpc>
                <a:spcPts val="3600"/>
              </a:lnSpc>
              <a:buFont typeface="Arial"/>
              <a:buChar char="•"/>
            </a:pPr>
            <a:r>
              <a:rPr lang="en-US" sz="1800">
                <a:solidFill>
                  <a:srgbClr val="030303"/>
                </a:solidFill>
                <a:latin typeface="DM Sans Bold"/>
              </a:rPr>
              <a:t>Radyasyon Biyofiziği ve görüntüleme yöntemleri </a:t>
            </a:r>
            <a:r>
              <a:rPr lang="en-US" sz="1800">
                <a:solidFill>
                  <a:srgbClr val="030303"/>
                </a:solidFill>
                <a:latin typeface="DM Sans"/>
              </a:rPr>
              <a:t>hakkında bilgiye sahip olma</a:t>
            </a:r>
          </a:p>
          <a:p>
            <a:pPr marL="388622" lvl="1" indent="-194311" algn="just">
              <a:lnSpc>
                <a:spcPts val="3600"/>
              </a:lnSpc>
              <a:buFont typeface="Arial"/>
              <a:buChar char="•"/>
            </a:pPr>
            <a:r>
              <a:rPr lang="en-US" sz="1800">
                <a:solidFill>
                  <a:srgbClr val="030303"/>
                </a:solidFill>
                <a:latin typeface="DM Sans"/>
              </a:rPr>
              <a:t>Akışkanlar dinamiğine hakim olma</a:t>
            </a:r>
          </a:p>
          <a:p>
            <a:pPr marL="388622" lvl="1" indent="-194311" algn="just">
              <a:lnSpc>
                <a:spcPts val="3600"/>
              </a:lnSpc>
              <a:buFont typeface="Arial"/>
              <a:buChar char="•"/>
            </a:pPr>
            <a:r>
              <a:rPr lang="en-US" sz="1800">
                <a:solidFill>
                  <a:srgbClr val="030303"/>
                </a:solidFill>
                <a:latin typeface="DM Sans Bold"/>
              </a:rPr>
              <a:t>Nöropsikolojik test bataryaları </a:t>
            </a:r>
            <a:r>
              <a:rPr lang="en-US" sz="1800">
                <a:solidFill>
                  <a:srgbClr val="030303"/>
                </a:solidFill>
                <a:latin typeface="DM Sans"/>
              </a:rPr>
              <a:t>hakkında kuramsal ve pratik uygulama anlatım konusunda bilgiye sahip olma, nöropsikolojik testleri uygulayabilme becerisi</a:t>
            </a:r>
          </a:p>
          <a:p>
            <a:pPr marL="388622" lvl="1" indent="-194311" algn="just">
              <a:lnSpc>
                <a:spcPts val="3600"/>
              </a:lnSpc>
              <a:buFont typeface="Arial"/>
              <a:buChar char="•"/>
            </a:pPr>
            <a:r>
              <a:rPr lang="en-US" sz="1800">
                <a:solidFill>
                  <a:srgbClr val="030303"/>
                </a:solidFill>
                <a:latin typeface="DM Sans Bold"/>
              </a:rPr>
              <a:t>Nörolojik ve psikiyatrik hastalıklar</a:t>
            </a:r>
            <a:r>
              <a:rPr lang="en-US" sz="1800">
                <a:solidFill>
                  <a:srgbClr val="030303"/>
                </a:solidFill>
                <a:latin typeface="DM Sans"/>
              </a:rPr>
              <a:t> hakkında bilgiye sahip olma</a:t>
            </a:r>
          </a:p>
        </p:txBody>
      </p:sp>
      <p:sp>
        <p:nvSpPr>
          <p:cNvPr id="12" name="TextBox 12"/>
          <p:cNvSpPr txBox="1"/>
          <p:nvPr/>
        </p:nvSpPr>
        <p:spPr>
          <a:xfrm>
            <a:off x="9949444" y="2464740"/>
            <a:ext cx="7898834" cy="7275194"/>
          </a:xfrm>
          <a:prstGeom prst="rect">
            <a:avLst/>
          </a:prstGeom>
        </p:spPr>
        <p:txBody>
          <a:bodyPr lIns="0" tIns="0" rIns="0" bIns="0" rtlCol="0" anchor="t">
            <a:spAutoFit/>
          </a:bodyPr>
          <a:lstStyle/>
          <a:p>
            <a:pPr marL="388622" lvl="1" indent="-194311" algn="just">
              <a:lnSpc>
                <a:spcPts val="3600"/>
              </a:lnSpc>
              <a:buFont typeface="Arial"/>
              <a:buChar char="•"/>
            </a:pPr>
            <a:r>
              <a:rPr lang="en-US" sz="1800">
                <a:solidFill>
                  <a:srgbClr val="030303"/>
                </a:solidFill>
                <a:latin typeface="DM Sans"/>
              </a:rPr>
              <a:t>Hücre konusu hakkında bilgiye sahip olma</a:t>
            </a:r>
          </a:p>
          <a:p>
            <a:pPr marL="388622" lvl="1" indent="-194311" algn="just">
              <a:lnSpc>
                <a:spcPts val="3600"/>
              </a:lnSpc>
              <a:buFont typeface="Arial"/>
              <a:buChar char="•"/>
            </a:pPr>
            <a:r>
              <a:rPr lang="en-US" sz="1800">
                <a:solidFill>
                  <a:srgbClr val="030303"/>
                </a:solidFill>
                <a:latin typeface="DM Sans"/>
              </a:rPr>
              <a:t>Bilimsel araştırmalar için istatistik bilgisine sahip olma</a:t>
            </a:r>
          </a:p>
          <a:p>
            <a:pPr marL="388622" lvl="1" indent="-194311" algn="just">
              <a:lnSpc>
                <a:spcPts val="3600"/>
              </a:lnSpc>
              <a:buFont typeface="Arial"/>
              <a:buChar char="•"/>
            </a:pPr>
            <a:r>
              <a:rPr lang="en-US" sz="1800">
                <a:solidFill>
                  <a:srgbClr val="030303"/>
                </a:solidFill>
                <a:latin typeface="DM Sans Bold"/>
              </a:rPr>
              <a:t>Anadilde ve yabancı dilde yazılı ve sözlü anlatım</a:t>
            </a:r>
          </a:p>
          <a:p>
            <a:pPr marL="388622" lvl="1" indent="-194311" algn="just">
              <a:lnSpc>
                <a:spcPts val="3600"/>
              </a:lnSpc>
              <a:buFont typeface="Arial"/>
              <a:buChar char="•"/>
            </a:pPr>
            <a:r>
              <a:rPr lang="en-US" sz="1800">
                <a:solidFill>
                  <a:srgbClr val="030303"/>
                </a:solidFill>
                <a:latin typeface="DM Sans"/>
              </a:rPr>
              <a:t>Etik sorumluluk sahibi olma</a:t>
            </a:r>
          </a:p>
          <a:p>
            <a:pPr marL="388622" lvl="1" indent="-194311" algn="just">
              <a:lnSpc>
                <a:spcPts val="3600"/>
              </a:lnSpc>
              <a:buFont typeface="Arial"/>
              <a:buChar char="•"/>
            </a:pPr>
            <a:r>
              <a:rPr lang="en-US" sz="1800">
                <a:solidFill>
                  <a:srgbClr val="030303"/>
                </a:solidFill>
                <a:latin typeface="DM Sans"/>
              </a:rPr>
              <a:t>Grup olarak çalışabilme becerisi, multidisipliner çalışmalar yapabilme becerisi, Grup/takım çalışma becerileri (Liderlik ve takım elemanı)</a:t>
            </a:r>
          </a:p>
          <a:p>
            <a:pPr marL="388622" lvl="1" indent="-194311" algn="just">
              <a:lnSpc>
                <a:spcPts val="3600"/>
              </a:lnSpc>
              <a:buFont typeface="Arial"/>
              <a:buChar char="•"/>
            </a:pPr>
            <a:r>
              <a:rPr lang="en-US" sz="1800">
                <a:solidFill>
                  <a:srgbClr val="030303"/>
                </a:solidFill>
                <a:latin typeface="DM Sans Bold"/>
              </a:rPr>
              <a:t>EEG ve EMG kaydı alma becerisi, EEG kaydı değerlendirme becerisi</a:t>
            </a:r>
          </a:p>
          <a:p>
            <a:pPr marL="388622" lvl="1" indent="-194311" algn="just">
              <a:lnSpc>
                <a:spcPts val="3600"/>
              </a:lnSpc>
              <a:buFont typeface="Arial"/>
              <a:buChar char="•"/>
            </a:pPr>
            <a:r>
              <a:rPr lang="en-US" sz="1800">
                <a:solidFill>
                  <a:srgbClr val="030303"/>
                </a:solidFill>
                <a:latin typeface="DM Sans"/>
              </a:rPr>
              <a:t>Akranları, diğer akademisyenler ve uzmanlarla iletişim kurabilme yeteneği, Akademik ve profesyonellik çerçevesinde teknolojik, sosyal veya kültürel gelişim gösterebilme becerisi</a:t>
            </a:r>
          </a:p>
          <a:p>
            <a:pPr marL="388622" lvl="1" indent="-194311" algn="just">
              <a:lnSpc>
                <a:spcPts val="3600"/>
              </a:lnSpc>
              <a:buFont typeface="Arial"/>
              <a:buChar char="•"/>
            </a:pPr>
            <a:r>
              <a:rPr lang="en-US" sz="1800">
                <a:solidFill>
                  <a:srgbClr val="030303"/>
                </a:solidFill>
                <a:latin typeface="DM Sans"/>
              </a:rPr>
              <a:t>Problem çözebilme becerisi, bağımsız araştırma yapabilme becerisi, sorun tanımlama ve çözme yeteneği</a:t>
            </a:r>
          </a:p>
          <a:p>
            <a:pPr marL="388622" lvl="1" indent="-194311" algn="just">
              <a:lnSpc>
                <a:spcPts val="3600"/>
              </a:lnSpc>
              <a:buFont typeface="Arial"/>
              <a:buChar char="•"/>
            </a:pPr>
            <a:r>
              <a:rPr lang="en-US" sz="1800">
                <a:solidFill>
                  <a:srgbClr val="030303"/>
                </a:solidFill>
                <a:latin typeface="DM Sans Bold"/>
              </a:rPr>
              <a:t>Proje yönetimi becerisi, bütçe yönetimi becerisi, rapor yazabilme becerisi</a:t>
            </a:r>
          </a:p>
          <a:p>
            <a:pPr marL="388622" lvl="1" indent="-194311" algn="just">
              <a:lnSpc>
                <a:spcPts val="3600"/>
              </a:lnSpc>
              <a:buFont typeface="Arial"/>
              <a:buChar char="•"/>
            </a:pPr>
            <a:r>
              <a:rPr lang="en-US" sz="1800">
                <a:solidFill>
                  <a:srgbClr val="030303"/>
                </a:solidFill>
                <a:latin typeface="DM Sans"/>
              </a:rPr>
              <a:t>Diğer kişilerin çalışmalarını denetleyebilme becerisi, öğretebilme becerisi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0" name="Freeform 10"/>
          <p:cNvSpPr/>
          <p:nvPr/>
        </p:nvSpPr>
        <p:spPr>
          <a:xfrm>
            <a:off x="1457886" y="3735632"/>
            <a:ext cx="6699566" cy="6157491"/>
          </a:xfrm>
          <a:custGeom>
            <a:avLst/>
            <a:gdLst/>
            <a:ahLst/>
            <a:cxnLst/>
            <a:rect l="l" t="t" r="r" b="b"/>
            <a:pathLst>
              <a:path w="6699566" h="6157491">
                <a:moveTo>
                  <a:pt x="0" y="0"/>
                </a:moveTo>
                <a:lnTo>
                  <a:pt x="6699566" y="0"/>
                </a:lnTo>
                <a:lnTo>
                  <a:pt x="6699566" y="6157492"/>
                </a:lnTo>
                <a:lnTo>
                  <a:pt x="0" y="6157492"/>
                </a:lnTo>
                <a:lnTo>
                  <a:pt x="0" y="0"/>
                </a:lnTo>
                <a:close/>
              </a:path>
            </a:pathLst>
          </a:custGeom>
          <a:blipFill>
            <a:blip r:embed="rId5"/>
            <a:stretch>
              <a:fillRect t="-788"/>
            </a:stretch>
          </a:blipFill>
        </p:spPr>
        <p:txBody>
          <a:bodyPr/>
          <a:lstStyle/>
          <a:p>
            <a:endParaRPr lang="en-TR"/>
          </a:p>
        </p:txBody>
      </p:sp>
      <p:sp>
        <p:nvSpPr>
          <p:cNvPr id="11" name="Freeform 11"/>
          <p:cNvSpPr/>
          <p:nvPr/>
        </p:nvSpPr>
        <p:spPr>
          <a:xfrm>
            <a:off x="9988736" y="4890558"/>
            <a:ext cx="6699566" cy="3847640"/>
          </a:xfrm>
          <a:custGeom>
            <a:avLst/>
            <a:gdLst/>
            <a:ahLst/>
            <a:cxnLst/>
            <a:rect l="l" t="t" r="r" b="b"/>
            <a:pathLst>
              <a:path w="6699566" h="3847640">
                <a:moveTo>
                  <a:pt x="0" y="0"/>
                </a:moveTo>
                <a:lnTo>
                  <a:pt x="6699566" y="0"/>
                </a:lnTo>
                <a:lnTo>
                  <a:pt x="6699566" y="3847640"/>
                </a:lnTo>
                <a:lnTo>
                  <a:pt x="0" y="3847640"/>
                </a:lnTo>
                <a:lnTo>
                  <a:pt x="0" y="0"/>
                </a:lnTo>
                <a:close/>
              </a:path>
            </a:pathLst>
          </a:custGeom>
          <a:blipFill>
            <a:blip r:embed="rId6"/>
            <a:stretch>
              <a:fillRect/>
            </a:stretch>
          </a:blipFill>
        </p:spPr>
        <p:txBody>
          <a:bodyPr/>
          <a:lstStyle/>
          <a:p>
            <a:endParaRPr lang="en-TR"/>
          </a:p>
        </p:txBody>
      </p:sp>
      <p:sp>
        <p:nvSpPr>
          <p:cNvPr id="12" name="TextBox 12"/>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Biyofizik Anabilim Dalı </a:t>
            </a:r>
          </a:p>
          <a:p>
            <a:pPr>
              <a:lnSpc>
                <a:spcPts val="4800"/>
              </a:lnSpc>
            </a:pPr>
            <a:r>
              <a:rPr lang="en-US" sz="4000">
                <a:solidFill>
                  <a:srgbClr val="FFFFFF"/>
                </a:solidFill>
                <a:latin typeface="DM Sans Bold"/>
              </a:rPr>
              <a:t>Doktora Programı Dersleri</a:t>
            </a:r>
          </a:p>
        </p:txBody>
      </p:sp>
      <p:sp>
        <p:nvSpPr>
          <p:cNvPr id="13" name="TextBox 13"/>
          <p:cNvSpPr txBox="1"/>
          <p:nvPr/>
        </p:nvSpPr>
        <p:spPr>
          <a:xfrm>
            <a:off x="465462" y="2459283"/>
            <a:ext cx="17408556" cy="1066800"/>
          </a:xfrm>
          <a:prstGeom prst="rect">
            <a:avLst/>
          </a:prstGeom>
        </p:spPr>
        <p:txBody>
          <a:bodyPr lIns="0" tIns="0" rIns="0" bIns="0" rtlCol="0" anchor="t">
            <a:spAutoFit/>
          </a:bodyPr>
          <a:lstStyle/>
          <a:p>
            <a:pPr>
              <a:lnSpc>
                <a:spcPts val="2100"/>
              </a:lnSpc>
              <a:spcBef>
                <a:spcPct val="0"/>
              </a:spcBef>
            </a:pPr>
            <a:r>
              <a:rPr lang="en-US" sz="1500">
                <a:solidFill>
                  <a:srgbClr val="000000"/>
                </a:solidFill>
                <a:latin typeface="DM Sans"/>
              </a:rPr>
              <a:t>Öğrenci her dönem 30 AKTS almalıdır. Toplam 240 AKTS nin 150 AKTS si tez çalışması olmalıdır. Doktora eğitimi süresince toplam 90 AKTS yi (12 AKTS Uzmanlık Alanı dahil) üç yarıyılda derslerden tamamlamalıdır. Ders alma süresi içinde ortak derslerden (Araştırma Kültürü, Araştırma Yöntemleri ve Aktarılabilir Beceriler) en az 20 AKTS, Disiplin Temelli ve Laboratuar Becerileri derslerinden en az 20 AKTS almalıdır. Ayrıca, ortak dersler ile disiplin Temelli ve Laboratuar Becerileri derslerinden ve/veya başka programlardan ya da kurumlardan 20 AKTS ders alabilir. Öğrenci 1. yarıyılda; Teze İlişkin Araştırma Konuları I, 2. yarıyılda; Teze İlişkin Araştırma Konuları II dersini zorunlu olarak almalıdır. Öğrencinin ders döneminde etik dersi/ kursu alması zorunludur.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1049</Words>
  <Application>Microsoft Macintosh PowerPoint</Application>
  <PresentationFormat>Custom</PresentationFormat>
  <Paragraphs>108</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DM Sans Italics</vt:lpstr>
      <vt:lpstr>Canva Sans 2 Bold</vt:lpstr>
      <vt:lpstr>Arial</vt:lpstr>
      <vt:lpstr>DM Sans Bold</vt:lpstr>
      <vt:lpstr>DM Sans</vt:lpstr>
      <vt:lpstr>Canva Sans 2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BYF_websitesi_info_sunum</dc:title>
  <cp:lastModifiedBy>Cagdas Guducu</cp:lastModifiedBy>
  <cp:revision>3</cp:revision>
  <dcterms:created xsi:type="dcterms:W3CDTF">2006-08-16T00:00:00Z</dcterms:created>
  <dcterms:modified xsi:type="dcterms:W3CDTF">2025-07-01T09:13:07Z</dcterms:modified>
  <dc:identifier>DAF44zE71Qk</dc:identifier>
</cp:coreProperties>
</file>