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2 Bold" panose="020B0803030501040103" pitchFamily="34" charset="0"/>
      <p:regular r:id="rId12"/>
      <p:bold r:id="rId13"/>
    </p:embeddedFont>
    <p:embeddedFont>
      <p:font typeface="Canva Sans 2 Italics" panose="020B0503030501040103" pitchFamily="34" charset="0"/>
      <p:regular r:id="rId14"/>
      <p:italic r:id="rId15"/>
    </p:embeddedFont>
    <p:embeddedFont>
      <p:font typeface="DM Sans" pitchFamily="2" charset="77"/>
      <p:regular r:id="rId16"/>
      <p:bold r:id="rId17"/>
      <p:italic r:id="rId18"/>
      <p:boldItalic r:id="rId19"/>
    </p:embeddedFont>
    <p:embeddedFont>
      <p:font typeface="DM Sans Bold" pitchFamily="2" charset="77"/>
      <p:regular r:id="rId20"/>
      <p:bold r:id="rId21"/>
    </p:embeddedFont>
    <p:embeddedFont>
      <p:font typeface="DM Sans Italics" pitchFamily="2" charset="77"/>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67" d="100"/>
          <a:sy n="67" d="100"/>
        </p:scale>
        <p:origin x="20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772099"/>
            <a:ext cx="182880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a:p>
          </p:txBody>
        </p:sp>
        <p:sp>
          <p:nvSpPr>
            <p:cNvPr id="5" name="TextBox 5"/>
            <p:cNvSpPr txBox="1"/>
            <p:nvPr/>
          </p:nvSpPr>
          <p:spPr>
            <a:xfrm>
              <a:off x="0" y="-57150"/>
              <a:ext cx="12293196" cy="35502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04979" y="6697374"/>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10" name="TextBox 10"/>
          <p:cNvSpPr txBox="1"/>
          <p:nvPr/>
        </p:nvSpPr>
        <p:spPr>
          <a:xfrm>
            <a:off x="1439390" y="2442152"/>
            <a:ext cx="16437381" cy="1330324"/>
          </a:xfrm>
          <a:prstGeom prst="rect">
            <a:avLst/>
          </a:prstGeom>
        </p:spPr>
        <p:txBody>
          <a:bodyPr lIns="0" tIns="0" rIns="0" bIns="0" rtlCol="0" anchor="t">
            <a:spAutoFit/>
          </a:bodyPr>
          <a:lstStyle/>
          <a:p>
            <a:pPr>
              <a:lnSpc>
                <a:spcPts val="9999"/>
              </a:lnSpc>
            </a:pPr>
            <a:r>
              <a:rPr lang="en-US" sz="9999">
                <a:solidFill>
                  <a:srgbClr val="FFFFFF"/>
                </a:solidFill>
                <a:latin typeface="DM Sans Bold"/>
              </a:rPr>
              <a:t>Department of Biophysics</a:t>
            </a:r>
          </a:p>
        </p:txBody>
      </p:sp>
      <p:sp>
        <p:nvSpPr>
          <p:cNvPr id="11" name="TextBox 11"/>
          <p:cNvSpPr txBox="1"/>
          <p:nvPr/>
        </p:nvSpPr>
        <p:spPr>
          <a:xfrm>
            <a:off x="1439390" y="4093555"/>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Master's and Doctoral Programs</a:t>
            </a:r>
          </a:p>
          <a:p>
            <a:pPr>
              <a:lnSpc>
                <a:spcPts val="4800"/>
              </a:lnSpc>
            </a:pPr>
            <a:r>
              <a:rPr lang="en-US" sz="4000">
                <a:solidFill>
                  <a:srgbClr val="FFFFFF"/>
                </a:solidFill>
                <a:latin typeface="DM Sans"/>
              </a:rPr>
              <a:t>General Structure and Courses</a:t>
            </a: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a:solidFill>
                  <a:srgbClr val="FFFFFF"/>
                </a:solidFill>
                <a:latin typeface="DM Sans"/>
              </a:rPr>
              <a:t>Dokuz Eylul University Institute of Health Sciences</a:t>
            </a:r>
          </a:p>
        </p:txBody>
      </p:sp>
      <p:sp>
        <p:nvSpPr>
          <p:cNvPr id="13" name="TextBox 13"/>
          <p:cNvSpPr txBox="1"/>
          <p:nvPr/>
        </p:nvSpPr>
        <p:spPr>
          <a:xfrm>
            <a:off x="2049186" y="7716410"/>
            <a:ext cx="5734018" cy="723900"/>
          </a:xfrm>
          <a:prstGeom prst="rect">
            <a:avLst/>
          </a:prstGeom>
        </p:spPr>
        <p:txBody>
          <a:bodyPr lIns="0" tIns="0" rIns="0" bIns="0" rtlCol="0" anchor="t">
            <a:spAutoFit/>
          </a:bodyPr>
          <a:lstStyle/>
          <a:p>
            <a:pPr>
              <a:lnSpc>
                <a:spcPts val="2879"/>
              </a:lnSpc>
            </a:pPr>
            <a:r>
              <a:rPr lang="en-US" sz="2400">
                <a:solidFill>
                  <a:srgbClr val="030303"/>
                </a:solidFill>
                <a:latin typeface="DM Sans"/>
              </a:rPr>
              <a:t>Dokuz Eylul University Faculty of Medicine Campus, 35340 Balçova/Izmir</a:t>
            </a:r>
          </a:p>
        </p:txBody>
      </p:sp>
      <p:sp>
        <p:nvSpPr>
          <p:cNvPr id="14" name="TextBox 14"/>
          <p:cNvSpPr txBox="1"/>
          <p:nvPr/>
        </p:nvSpPr>
        <p:spPr>
          <a:xfrm>
            <a:off x="2049186" y="8520259"/>
            <a:ext cx="2742460" cy="361950"/>
          </a:xfrm>
          <a:prstGeom prst="rect">
            <a:avLst/>
          </a:prstGeom>
        </p:spPr>
        <p:txBody>
          <a:bodyPr lIns="0" tIns="0" rIns="0" bIns="0" rtlCol="0" anchor="t">
            <a:spAutoFit/>
          </a:bodyPr>
          <a:lstStyle/>
          <a:p>
            <a:pPr>
              <a:lnSpc>
                <a:spcPts val="2879"/>
              </a:lnSpc>
            </a:pPr>
            <a:r>
              <a:rPr lang="en-US" sz="2400">
                <a:solidFill>
                  <a:srgbClr val="030303"/>
                </a:solidFill>
                <a:latin typeface="DM Sans Italics"/>
              </a:rPr>
              <a:t>0 232 412 44 81</a:t>
            </a:r>
          </a:p>
        </p:txBody>
      </p:sp>
      <p:grpSp>
        <p:nvGrpSpPr>
          <p:cNvPr id="15" name="Group 15"/>
          <p:cNvGrpSpPr/>
          <p:nvPr/>
        </p:nvGrpSpPr>
        <p:grpSpPr>
          <a:xfrm>
            <a:off x="10678416" y="6697374"/>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en-TR"/>
            </a:p>
          </p:txBody>
        </p:sp>
        <p:sp>
          <p:nvSpPr>
            <p:cNvPr id="5" name="TextBox 5"/>
            <p:cNvSpPr txBox="1"/>
            <p:nvPr/>
          </p:nvSpPr>
          <p:spPr>
            <a:xfrm>
              <a:off x="0" y="-57150"/>
              <a:ext cx="12293196" cy="558908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028700"/>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alphaModFix amt="19999"/>
            </a:blip>
            <a:stretch>
              <a:fillRect l="-1559" t="-28897" r="-1559"/>
            </a:stretch>
          </a:blipFill>
        </p:spPr>
        <p:txBody>
          <a:bodyPr/>
          <a:lstStyle/>
          <a:p>
            <a:endParaRPr lang="en-TR"/>
          </a:p>
        </p:txBody>
      </p:sp>
      <p:sp>
        <p:nvSpPr>
          <p:cNvPr id="7" name="TextBox 7"/>
          <p:cNvSpPr txBox="1"/>
          <p:nvPr/>
        </p:nvSpPr>
        <p:spPr>
          <a:xfrm>
            <a:off x="1184439" y="1989595"/>
            <a:ext cx="9606720" cy="2843530"/>
          </a:xfrm>
          <a:prstGeom prst="rect">
            <a:avLst/>
          </a:prstGeom>
        </p:spPr>
        <p:txBody>
          <a:bodyPr lIns="0" tIns="0" rIns="0" bIns="0" rtlCol="0" anchor="t">
            <a:spAutoFit/>
          </a:bodyPr>
          <a:lstStyle/>
          <a:p>
            <a:pPr>
              <a:lnSpc>
                <a:spcPts val="3919"/>
              </a:lnSpc>
            </a:pPr>
            <a:r>
              <a:rPr lang="en-US" sz="2799" dirty="0">
                <a:solidFill>
                  <a:srgbClr val="FFFFFF"/>
                </a:solidFill>
                <a:latin typeface="Canva Sans 2 Bold"/>
              </a:rPr>
              <a:t>Head of Department of Biophysics</a:t>
            </a:r>
          </a:p>
          <a:p>
            <a:pPr>
              <a:lnSpc>
                <a:spcPts val="3919"/>
              </a:lnSpc>
            </a:pPr>
            <a:r>
              <a:rPr lang="en-US" sz="2799" dirty="0">
                <a:solidFill>
                  <a:srgbClr val="FFFFFF"/>
                </a:solidFill>
                <a:latin typeface="Canva Sans 2 Bold"/>
              </a:rPr>
              <a:t>Assoc. Prof. Dr. </a:t>
            </a:r>
            <a:r>
              <a:rPr lang="en-US" sz="2799" dirty="0" err="1">
                <a:solidFill>
                  <a:srgbClr val="FFFFFF"/>
                </a:solidFill>
                <a:latin typeface="Canva Sans 2 Bold"/>
              </a:rPr>
              <a:t>Çağdaş</a:t>
            </a:r>
            <a:r>
              <a:rPr lang="en-US" sz="2799" dirty="0">
                <a:solidFill>
                  <a:srgbClr val="FFFFFF"/>
                </a:solidFill>
                <a:latin typeface="Canva Sans 2 Bold"/>
              </a:rPr>
              <a:t> </a:t>
            </a:r>
            <a:r>
              <a:rPr lang="en-US" sz="2799" dirty="0" err="1">
                <a:solidFill>
                  <a:srgbClr val="FFFFFF"/>
                </a:solidFill>
                <a:latin typeface="Canva Sans 2 Bold"/>
              </a:rPr>
              <a:t>Güdücü</a:t>
            </a:r>
            <a:r>
              <a:rPr lang="en-US" sz="2799" dirty="0">
                <a:solidFill>
                  <a:srgbClr val="FFFFFF"/>
                </a:solidFill>
                <a:latin typeface="Canva Sans 2 Bold"/>
              </a:rPr>
              <a:t> </a:t>
            </a:r>
          </a:p>
          <a:p>
            <a:pPr>
              <a:lnSpc>
                <a:spcPts val="3919"/>
              </a:lnSpc>
            </a:pPr>
            <a:endParaRPr lang="en-US" sz="2799" dirty="0">
              <a:solidFill>
                <a:srgbClr val="FFFFFF"/>
              </a:solidFill>
              <a:latin typeface="Canva Sans 2 Bold"/>
            </a:endParaRPr>
          </a:p>
          <a:p>
            <a:pPr>
              <a:lnSpc>
                <a:spcPts val="3500"/>
              </a:lnSpc>
            </a:pPr>
            <a:r>
              <a:rPr lang="en-US" sz="2500" dirty="0" err="1">
                <a:solidFill>
                  <a:srgbClr val="FFFFFF"/>
                </a:solidFill>
                <a:latin typeface="Canva Sans 2 Italics"/>
              </a:rPr>
              <a:t>cagdas.guducu@deu.edu.tr</a:t>
            </a:r>
            <a:endParaRPr lang="en-US" sz="2500" dirty="0">
              <a:solidFill>
                <a:srgbClr val="FFFFFF"/>
              </a:solidFill>
              <a:latin typeface="Canva Sans 2 Italics"/>
            </a:endParaRPr>
          </a:p>
          <a:p>
            <a:pPr>
              <a:lnSpc>
                <a:spcPts val="3500"/>
              </a:lnSpc>
            </a:pPr>
            <a:r>
              <a:rPr lang="en-US" sz="2500" dirty="0">
                <a:solidFill>
                  <a:srgbClr val="FFFFFF"/>
                </a:solidFill>
                <a:latin typeface="Canva Sans 2 Italics"/>
              </a:rPr>
              <a:t>0232 412 44 81</a:t>
            </a:r>
          </a:p>
          <a:p>
            <a:pPr>
              <a:lnSpc>
                <a:spcPts val="3919"/>
              </a:lnSpc>
            </a:pPr>
            <a:endParaRPr lang="en-US" sz="2500" dirty="0">
              <a:solidFill>
                <a:srgbClr val="FFFFFF"/>
              </a:solidFill>
              <a:latin typeface="Canva Sans 2 Italics"/>
            </a:endParaRPr>
          </a:p>
        </p:txBody>
      </p:sp>
      <p:sp>
        <p:nvSpPr>
          <p:cNvPr id="8" name="Freeform 8"/>
          <p:cNvSpPr/>
          <p:nvPr/>
        </p:nvSpPr>
        <p:spPr>
          <a:xfrm>
            <a:off x="11148241" y="3552721"/>
            <a:ext cx="5448300" cy="3096538"/>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4"/>
            <a:stretch>
              <a:fillRect/>
            </a:stretch>
          </a:blipFill>
        </p:spPr>
        <p:txBody>
          <a:bodyPr/>
          <a:lstStyle/>
          <a:p>
            <a:endParaRPr lang="en-TR"/>
          </a:p>
        </p:txBody>
      </p:sp>
      <p:grpSp>
        <p:nvGrpSpPr>
          <p:cNvPr id="9" name="Group 9"/>
          <p:cNvGrpSpPr/>
          <p:nvPr/>
        </p:nvGrpSpPr>
        <p:grpSpPr>
          <a:xfrm>
            <a:off x="7823932" y="1969851"/>
            <a:ext cx="2109879" cy="2084286"/>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8036" t="-7048" r="-9811" b="-34213"/>
              </a:stretch>
            </a:blipFill>
          </p:spPr>
          <p:txBody>
            <a:bodyPr/>
            <a:lstStyle/>
            <a:p>
              <a:endParaRPr lang="en-TR"/>
            </a:p>
          </p:txBody>
        </p:sp>
      </p:grpSp>
      <p:sp>
        <p:nvSpPr>
          <p:cNvPr id="11" name="Freeform 11"/>
          <p:cNvSpPr/>
          <p:nvPr/>
        </p:nvSpPr>
        <p:spPr>
          <a:xfrm>
            <a:off x="12962445" y="1628396"/>
            <a:ext cx="1819891" cy="1590996"/>
          </a:xfrm>
          <a:custGeom>
            <a:avLst/>
            <a:gdLst/>
            <a:ahLst/>
            <a:cxnLst/>
            <a:rect l="l" t="t" r="r" b="b"/>
            <a:pathLst>
              <a:path w="3096538" h="3096538">
                <a:moveTo>
                  <a:pt x="0" y="0"/>
                </a:moveTo>
                <a:lnTo>
                  <a:pt x="3096539" y="0"/>
                </a:lnTo>
                <a:lnTo>
                  <a:pt x="3096539" y="3096538"/>
                </a:lnTo>
                <a:lnTo>
                  <a:pt x="0" y="3096538"/>
                </a:lnTo>
                <a:lnTo>
                  <a:pt x="0" y="0"/>
                </a:lnTo>
                <a:close/>
              </a:path>
            </a:pathLst>
          </a:custGeom>
          <a:blipFill>
            <a:blip r:embed="rId6"/>
            <a:stretch>
              <a:fillRect/>
            </a:stretch>
          </a:blipFill>
        </p:spPr>
        <p:txBody>
          <a:bodyPr/>
          <a:lstStyle/>
          <a:p>
            <a:endParaRPr lang="en-TR"/>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R"/>
          </a:p>
        </p:txBody>
      </p:sp>
      <p:sp>
        <p:nvSpPr>
          <p:cNvPr id="13" name="TextBox 13"/>
          <p:cNvSpPr txBox="1"/>
          <p:nvPr/>
        </p:nvSpPr>
        <p:spPr>
          <a:xfrm>
            <a:off x="11457510" y="7139206"/>
            <a:ext cx="5801790" cy="723900"/>
          </a:xfrm>
          <a:prstGeom prst="rect">
            <a:avLst/>
          </a:prstGeom>
        </p:spPr>
        <p:txBody>
          <a:bodyPr lIns="0" tIns="0" rIns="0" bIns="0" rtlCol="0" anchor="t">
            <a:spAutoFit/>
          </a:bodyPr>
          <a:lstStyle/>
          <a:p>
            <a:pPr>
              <a:lnSpc>
                <a:spcPts val="2879"/>
              </a:lnSpc>
            </a:pPr>
            <a:r>
              <a:rPr lang="en-US" sz="2400">
                <a:solidFill>
                  <a:srgbClr val="FFFFFF"/>
                </a:solidFill>
                <a:latin typeface="DM Sans"/>
              </a:rPr>
              <a:t>Dokuz Eylul University Faculty of Medicine Campus, 35340 Balçova/Izmir</a:t>
            </a:r>
          </a:p>
        </p:txBody>
      </p:sp>
      <p:sp>
        <p:nvSpPr>
          <p:cNvPr id="14" name="TextBox 14"/>
          <p:cNvSpPr txBox="1"/>
          <p:nvPr/>
        </p:nvSpPr>
        <p:spPr>
          <a:xfrm>
            <a:off x="11457510" y="7878305"/>
            <a:ext cx="2742460" cy="361950"/>
          </a:xfrm>
          <a:prstGeom prst="rect">
            <a:avLst/>
          </a:prstGeom>
        </p:spPr>
        <p:txBody>
          <a:bodyPr lIns="0" tIns="0" rIns="0" bIns="0" rtlCol="0" anchor="t">
            <a:spAutoFit/>
          </a:bodyPr>
          <a:lstStyle/>
          <a:p>
            <a:pPr>
              <a:lnSpc>
                <a:spcPts val="2879"/>
              </a:lnSpc>
            </a:pPr>
            <a:r>
              <a:rPr lang="en-US" sz="2400">
                <a:solidFill>
                  <a:srgbClr val="FFFFFF"/>
                </a:solidFill>
                <a:latin typeface="DM Sans"/>
              </a:rPr>
              <a:t>0 232 412 44 81</a:t>
            </a:r>
          </a:p>
        </p:txBody>
      </p:sp>
      <p:sp>
        <p:nvSpPr>
          <p:cNvPr id="15" name="TextBox 14">
            <a:extLst>
              <a:ext uri="{FF2B5EF4-FFF2-40B4-BE49-F238E27FC236}">
                <a16:creationId xmlns:a16="http://schemas.microsoft.com/office/drawing/2014/main" id="{3F25DF6E-F48E-4FA6-4358-702D500B12E4}"/>
              </a:ext>
            </a:extLst>
          </p:cNvPr>
          <p:cNvSpPr txBox="1"/>
          <p:nvPr/>
        </p:nvSpPr>
        <p:spPr>
          <a:xfrm>
            <a:off x="993256" y="5502561"/>
            <a:ext cx="7127068" cy="2554545"/>
          </a:xfrm>
          <a:prstGeom prst="rect">
            <a:avLst/>
          </a:prstGeom>
          <a:noFill/>
        </p:spPr>
        <p:txBody>
          <a:bodyPr wrap="square" rtlCol="0">
            <a:spAutoFit/>
          </a:bodyPr>
          <a:lstStyle/>
          <a:p>
            <a:r>
              <a:rPr lang="en-TR" sz="3200" dirty="0">
                <a:solidFill>
                  <a:schemeClr val="bg1"/>
                </a:solidFill>
                <a:latin typeface=""/>
              </a:rPr>
              <a:t>Faculty Members of the Department</a:t>
            </a:r>
          </a:p>
          <a:p>
            <a:endParaRPr lang="en-TR" sz="3200" dirty="0">
              <a:solidFill>
                <a:schemeClr val="bg1"/>
              </a:solidFill>
              <a:latin typeface=""/>
            </a:endParaRPr>
          </a:p>
          <a:p>
            <a:r>
              <a:rPr lang="en-TR" sz="3200" dirty="0">
                <a:solidFill>
                  <a:schemeClr val="bg1"/>
                </a:solidFill>
                <a:latin typeface=""/>
              </a:rPr>
              <a:t>Assoc. Prof. </a:t>
            </a:r>
            <a:r>
              <a:rPr lang="en-US" sz="3200" dirty="0">
                <a:solidFill>
                  <a:schemeClr val="bg1"/>
                </a:solidFill>
                <a:latin typeface=""/>
              </a:rPr>
              <a:t>D</a:t>
            </a:r>
            <a:r>
              <a:rPr lang="en-TR" sz="3200" dirty="0">
                <a:solidFill>
                  <a:schemeClr val="bg1"/>
                </a:solidFill>
                <a:latin typeface=""/>
              </a:rPr>
              <a:t>r. Serhat Tozburun</a:t>
            </a:r>
          </a:p>
          <a:p>
            <a:r>
              <a:rPr lang="en-TR" sz="3200" dirty="0">
                <a:solidFill>
                  <a:schemeClr val="bg1"/>
                </a:solidFill>
                <a:latin typeface=""/>
              </a:rPr>
              <a:t>Assoc. Prof. Dr. Arif Engin Çetin</a:t>
            </a:r>
          </a:p>
          <a:p>
            <a:r>
              <a:rPr lang="en-TR" sz="3200" dirty="0">
                <a:solidFill>
                  <a:schemeClr val="bg1"/>
                </a:solidFill>
                <a:latin typeface=""/>
              </a:rPr>
              <a:t>Asst. Prof. Dr. Emre Eskicioğlu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10598068" cy="2016033"/>
            <a:chOff x="0" y="0"/>
            <a:chExt cx="7124023" cy="1355178"/>
          </a:xfrm>
        </p:grpSpPr>
        <p:sp>
          <p:nvSpPr>
            <p:cNvPr id="4" name="Freeform 4"/>
            <p:cNvSpPr/>
            <p:nvPr/>
          </p:nvSpPr>
          <p:spPr>
            <a:xfrm>
              <a:off x="0" y="0"/>
              <a:ext cx="7124023" cy="1355178"/>
            </a:xfrm>
            <a:custGeom>
              <a:avLst/>
              <a:gdLst/>
              <a:ahLst/>
              <a:cxnLst/>
              <a:rect l="l" t="t" r="r" b="b"/>
              <a:pathLst>
                <a:path w="7124023" h="1355178">
                  <a:moveTo>
                    <a:pt x="0" y="0"/>
                  </a:moveTo>
                  <a:lnTo>
                    <a:pt x="7124023" y="0"/>
                  </a:lnTo>
                  <a:lnTo>
                    <a:pt x="7124023"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7124023"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Biophysics Postgraduate </a:t>
            </a:r>
          </a:p>
          <a:p>
            <a:pPr>
              <a:lnSpc>
                <a:spcPts val="4800"/>
              </a:lnSpc>
            </a:pPr>
            <a:r>
              <a:rPr lang="en-US" sz="4000">
                <a:solidFill>
                  <a:srgbClr val="030303"/>
                </a:solidFill>
                <a:latin typeface="DM Sans Bold"/>
              </a:rPr>
              <a:t>General Structure of Programs</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82253" y="3517233"/>
            <a:ext cx="7397399" cy="42252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Biophysics is the branch of science in which </a:t>
            </a:r>
            <a:r>
              <a:rPr lang="en-US" sz="2100">
                <a:solidFill>
                  <a:srgbClr val="030303"/>
                </a:solidFill>
                <a:latin typeface="DM Sans Bold"/>
              </a:rPr>
              <a:t>biological events in living organisms</a:t>
            </a:r>
            <a:r>
              <a:rPr lang="en-US" sz="2100">
                <a:solidFill>
                  <a:srgbClr val="030303"/>
                </a:solidFill>
                <a:latin typeface="DM Sans"/>
              </a:rPr>
              <a:t> are processed within the scope of the rules of physics and explains the events in cells, tissues, organs, and living systems based on physics. Biology and physics, two basic sciences, intersect today in areas of investigation at both micro- and macro-molecular levels. These intersection areas can be under the umbrella of biophysics and sub-research areas.</a:t>
            </a:r>
          </a:p>
        </p:txBody>
      </p:sp>
      <p:grpSp>
        <p:nvGrpSpPr>
          <p:cNvPr id="11" name="Group 11"/>
          <p:cNvGrpSpPr/>
          <p:nvPr/>
        </p:nvGrpSpPr>
        <p:grpSpPr>
          <a:xfrm>
            <a:off x="8389438"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3" name="Group 13"/>
          <p:cNvGrpSpPr/>
          <p:nvPr/>
        </p:nvGrpSpPr>
        <p:grpSpPr>
          <a:xfrm>
            <a:off x="9302277" y="3046054"/>
            <a:ext cx="8630981" cy="6405899"/>
            <a:chOff x="0" y="0"/>
            <a:chExt cx="5801747" cy="4306046"/>
          </a:xfrm>
        </p:grpSpPr>
        <p:sp>
          <p:nvSpPr>
            <p:cNvPr id="14" name="Freeform 14"/>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15" name="TextBox 15"/>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61901" y="3517233"/>
            <a:ext cx="7397399" cy="52920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Dokuz Eylul University Faculty of Medicine, Department of Biophysics follows a learning and scientific research method known as Brain Biophysics, which brings together various disciplines for the elucidation of brain functions, including </a:t>
            </a:r>
            <a:r>
              <a:rPr lang="en-US" sz="2100">
                <a:solidFill>
                  <a:srgbClr val="030303"/>
                </a:solidFill>
                <a:latin typeface="DM Sans Bold"/>
              </a:rPr>
              <a:t>neurosciences, clinical branches such as psychiatry and neurology, experimental psychology, and clinical psychology branches, anatomy, radiology, nuclear medicine, engineering, physics, mathematics, linguistics, and statistics</a:t>
            </a:r>
            <a:r>
              <a:rPr lang="en-US" sz="2100">
                <a:solidFill>
                  <a:srgbClr val="030303"/>
                </a:solidFill>
                <a:latin typeface="DM Sans"/>
              </a:rPr>
              <a:t> in terms of cognitive biophysics and brain dynamics.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Department of Biophysics </a:t>
            </a:r>
          </a:p>
          <a:p>
            <a:pPr>
              <a:lnSpc>
                <a:spcPts val="4800"/>
              </a:lnSpc>
            </a:pPr>
            <a:r>
              <a:rPr lang="en-US" sz="4000">
                <a:solidFill>
                  <a:srgbClr val="030303"/>
                </a:solidFill>
                <a:latin typeface="DM Sans Bold"/>
              </a:rPr>
              <a:t>Academic Research Areas</a:t>
            </a:r>
          </a:p>
        </p:txBody>
      </p:sp>
      <p:grpSp>
        <p:nvGrpSpPr>
          <p:cNvPr id="7" name="Group 7"/>
          <p:cNvGrpSpPr/>
          <p:nvPr/>
        </p:nvGrpSpPr>
        <p:grpSpPr>
          <a:xfrm>
            <a:off x="7513260" y="365268"/>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9" name="Group 9"/>
          <p:cNvGrpSpPr/>
          <p:nvPr/>
        </p:nvGrpSpPr>
        <p:grpSpPr>
          <a:xfrm>
            <a:off x="331620" y="3064558"/>
            <a:ext cx="2818313" cy="1384781"/>
            <a:chOff x="0" y="0"/>
            <a:chExt cx="1894471" cy="930850"/>
          </a:xfrm>
        </p:grpSpPr>
        <p:sp>
          <p:nvSpPr>
            <p:cNvPr id="10" name="Freeform 10"/>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1" name="TextBox 11"/>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93314" y="3064558"/>
            <a:ext cx="2818313" cy="1384781"/>
            <a:chOff x="0" y="0"/>
            <a:chExt cx="1894471" cy="930850"/>
          </a:xfrm>
        </p:grpSpPr>
        <p:sp>
          <p:nvSpPr>
            <p:cNvPr id="13" name="Freeform 13"/>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4" name="TextBox 14"/>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254502" y="3064558"/>
            <a:ext cx="2818313" cy="1384781"/>
            <a:chOff x="0" y="0"/>
            <a:chExt cx="1894471" cy="930850"/>
          </a:xfrm>
        </p:grpSpPr>
        <p:sp>
          <p:nvSpPr>
            <p:cNvPr id="16" name="Freeform 1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7" name="TextBox 17"/>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15690" y="306455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176879" y="306455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640130" y="346992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Memory</a:t>
            </a:r>
          </a:p>
        </p:txBody>
      </p:sp>
      <p:sp>
        <p:nvSpPr>
          <p:cNvPr id="25" name="TextBox 25"/>
          <p:cNvSpPr txBox="1"/>
          <p:nvPr/>
        </p:nvSpPr>
        <p:spPr>
          <a:xfrm>
            <a:off x="3576309"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Learning</a:t>
            </a:r>
          </a:p>
        </p:txBody>
      </p:sp>
      <p:sp>
        <p:nvSpPr>
          <p:cNvPr id="26" name="TextBox 26"/>
          <p:cNvSpPr txBox="1"/>
          <p:nvPr/>
        </p:nvSpPr>
        <p:spPr>
          <a:xfrm>
            <a:off x="6609188"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 Plasticity</a:t>
            </a:r>
          </a:p>
        </p:txBody>
      </p:sp>
      <p:sp>
        <p:nvSpPr>
          <p:cNvPr id="27" name="TextBox 27"/>
          <p:cNvSpPr txBox="1"/>
          <p:nvPr/>
        </p:nvSpPr>
        <p:spPr>
          <a:xfrm>
            <a:off x="9442017" y="3225694"/>
            <a:ext cx="2365660" cy="108966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Brain asymmetry</a:t>
            </a:r>
          </a:p>
          <a:p>
            <a:pPr algn="ctr">
              <a:lnSpc>
                <a:spcPts val="3500"/>
              </a:lnSpc>
            </a:pPr>
            <a:r>
              <a:rPr lang="en-US" sz="2500">
                <a:solidFill>
                  <a:srgbClr val="030303"/>
                </a:solidFill>
                <a:latin typeface="DM Sans"/>
              </a:rPr>
              <a:t>(laterality)</a:t>
            </a:r>
          </a:p>
        </p:txBody>
      </p:sp>
      <p:sp>
        <p:nvSpPr>
          <p:cNvPr id="28" name="TextBox 28"/>
          <p:cNvSpPr txBox="1"/>
          <p:nvPr/>
        </p:nvSpPr>
        <p:spPr>
          <a:xfrm>
            <a:off x="12243554" y="3426113"/>
            <a:ext cx="2684963" cy="71882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Brain oxygenation</a:t>
            </a:r>
          </a:p>
        </p:txBody>
      </p:sp>
      <p:grpSp>
        <p:nvGrpSpPr>
          <p:cNvPr id="29" name="Group 29"/>
          <p:cNvGrpSpPr/>
          <p:nvPr/>
        </p:nvGrpSpPr>
        <p:grpSpPr>
          <a:xfrm>
            <a:off x="331620" y="4942530"/>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57150"/>
              <a:ext cx="2898082" cy="191885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805108" y="4942530"/>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57150"/>
              <a:ext cx="2868753" cy="191885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9215690" y="4942530"/>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57150"/>
              <a:ext cx="2868753" cy="191885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688673" y="4942530"/>
            <a:ext cx="4267707" cy="5344470"/>
            <a:chOff x="0" y="0"/>
            <a:chExt cx="2868753" cy="3592554"/>
          </a:xfrm>
        </p:grpSpPr>
        <p:sp>
          <p:nvSpPr>
            <p:cNvPr id="39" name="Freeform 39"/>
            <p:cNvSpPr/>
            <p:nvPr/>
          </p:nvSpPr>
          <p:spPr>
            <a:xfrm>
              <a:off x="0" y="0"/>
              <a:ext cx="2868753" cy="3592554"/>
            </a:xfrm>
            <a:custGeom>
              <a:avLst/>
              <a:gdLst/>
              <a:ahLst/>
              <a:cxnLst/>
              <a:rect l="l" t="t" r="r" b="b"/>
              <a:pathLst>
                <a:path w="2868753" h="3592554">
                  <a:moveTo>
                    <a:pt x="0" y="0"/>
                  </a:moveTo>
                  <a:lnTo>
                    <a:pt x="2868753" y="0"/>
                  </a:lnTo>
                  <a:lnTo>
                    <a:pt x="2868753" y="3592554"/>
                  </a:lnTo>
                  <a:lnTo>
                    <a:pt x="0" y="3592554"/>
                  </a:lnTo>
                  <a:close/>
                </a:path>
              </a:pathLst>
            </a:custGeom>
            <a:solidFill>
              <a:srgbClr val="FFFFFF">
                <a:alpha val="84706"/>
              </a:srgbClr>
            </a:solidFill>
          </p:spPr>
          <p:txBody>
            <a:bodyPr/>
            <a:lstStyle/>
            <a:p>
              <a:endParaRPr lang="en-TR"/>
            </a:p>
          </p:txBody>
        </p:sp>
        <p:sp>
          <p:nvSpPr>
            <p:cNvPr id="40" name="TextBox 40"/>
            <p:cNvSpPr txBox="1"/>
            <p:nvPr/>
          </p:nvSpPr>
          <p:spPr>
            <a:xfrm>
              <a:off x="0" y="-57150"/>
              <a:ext cx="2868753" cy="3649704"/>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287439" y="5370366"/>
            <a:ext cx="4464852" cy="185674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Brain under different levels of consciousness</a:t>
            </a:r>
          </a:p>
          <a:p>
            <a:pPr algn="ctr">
              <a:lnSpc>
                <a:spcPts val="3500"/>
              </a:lnSpc>
            </a:pPr>
            <a:r>
              <a:rPr lang="en-US" sz="2500">
                <a:solidFill>
                  <a:srgbClr val="030303"/>
                </a:solidFill>
                <a:latin typeface="DM Sans"/>
              </a:rPr>
              <a:t>(sleep, wakefulness, anesthesia)</a:t>
            </a:r>
          </a:p>
        </p:txBody>
      </p:sp>
      <p:sp>
        <p:nvSpPr>
          <p:cNvPr id="42" name="TextBox 42"/>
          <p:cNvSpPr txBox="1"/>
          <p:nvPr/>
        </p:nvSpPr>
        <p:spPr>
          <a:xfrm>
            <a:off x="5318536" y="5315121"/>
            <a:ext cx="3240853" cy="1978042"/>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Evoked potentials </a:t>
            </a:r>
            <a:r>
              <a:rPr lang="en-US" sz="2799" dirty="0">
                <a:solidFill>
                  <a:srgbClr val="030303"/>
                </a:solidFill>
                <a:latin typeface="DM Sans"/>
              </a:rPr>
              <a:t>(visual, auditory, tactile, olfactory, gustatory)</a:t>
            </a:r>
          </a:p>
        </p:txBody>
      </p:sp>
      <p:sp>
        <p:nvSpPr>
          <p:cNvPr id="43" name="TextBox 43"/>
          <p:cNvSpPr txBox="1"/>
          <p:nvPr/>
        </p:nvSpPr>
        <p:spPr>
          <a:xfrm>
            <a:off x="9338937" y="5086350"/>
            <a:ext cx="3990352" cy="2957830"/>
          </a:xfrm>
          <a:prstGeom prst="rect">
            <a:avLst/>
          </a:prstGeom>
        </p:spPr>
        <p:txBody>
          <a:bodyPr lIns="0" tIns="0" rIns="0" bIns="0" rtlCol="0" anchor="t">
            <a:spAutoFit/>
          </a:bodyPr>
          <a:lstStyle/>
          <a:p>
            <a:pPr algn="ctr">
              <a:lnSpc>
                <a:spcPts val="3919"/>
              </a:lnSpc>
            </a:pPr>
            <a:r>
              <a:rPr lang="en-US" sz="2799">
                <a:solidFill>
                  <a:srgbClr val="030303"/>
                </a:solidFill>
                <a:latin typeface="DM Sans"/>
              </a:rPr>
              <a:t>Electrophysiological fields of study such as</a:t>
            </a:r>
          </a:p>
          <a:p>
            <a:pPr algn="ctr">
              <a:lnSpc>
                <a:spcPts val="3919"/>
              </a:lnSpc>
            </a:pPr>
            <a:r>
              <a:rPr lang="en-US" sz="2799">
                <a:solidFill>
                  <a:srgbClr val="030303"/>
                </a:solidFill>
                <a:latin typeface="DM Sans Bold"/>
              </a:rPr>
              <a:t>Event-related potentials and event-related oscillations </a:t>
            </a:r>
          </a:p>
          <a:p>
            <a:pPr algn="ctr">
              <a:lnSpc>
                <a:spcPts val="3919"/>
              </a:lnSpc>
            </a:pPr>
            <a:endParaRPr lang="en-US" sz="2799">
              <a:solidFill>
                <a:srgbClr val="030303"/>
              </a:solidFill>
              <a:latin typeface="DM Sans Bold"/>
            </a:endParaRPr>
          </a:p>
        </p:txBody>
      </p:sp>
      <p:sp>
        <p:nvSpPr>
          <p:cNvPr id="44" name="TextBox 44"/>
          <p:cNvSpPr txBox="1"/>
          <p:nvPr/>
        </p:nvSpPr>
        <p:spPr>
          <a:xfrm>
            <a:off x="13750097" y="4885380"/>
            <a:ext cx="4144018" cy="5434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Psychiatric and neurological patient groups such as</a:t>
            </a:r>
          </a:p>
          <a:p>
            <a:pPr algn="ctr">
              <a:lnSpc>
                <a:spcPts val="3919"/>
              </a:lnSpc>
            </a:pPr>
            <a:r>
              <a:rPr lang="en-US" sz="2799">
                <a:solidFill>
                  <a:srgbClr val="030303"/>
                </a:solidFill>
                <a:latin typeface="DM Sans"/>
              </a:rPr>
              <a:t>Schizophrenia, Parkinson's, cerebrovascular diseases, obsessive-compulsive disorder (OCD), attention deficit hyperactivity disorder (ADHD) </a:t>
            </a:r>
          </a:p>
        </p:txBody>
      </p:sp>
      <p:grpSp>
        <p:nvGrpSpPr>
          <p:cNvPr id="45" name="Group 45"/>
          <p:cNvGrpSpPr/>
          <p:nvPr/>
        </p:nvGrpSpPr>
        <p:grpSpPr>
          <a:xfrm>
            <a:off x="15138067" y="306455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5363263" y="3257838"/>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Thermal Conductivity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838325"/>
          </a:xfrm>
          <a:prstGeom prst="rect">
            <a:avLst/>
          </a:prstGeom>
        </p:spPr>
        <p:txBody>
          <a:bodyPr lIns="0" tIns="0" rIns="0" bIns="0" rtlCol="0" anchor="t">
            <a:spAutoFit/>
          </a:bodyPr>
          <a:lstStyle/>
          <a:p>
            <a:pPr>
              <a:lnSpc>
                <a:spcPts val="4800"/>
              </a:lnSpc>
            </a:pPr>
            <a:r>
              <a:rPr lang="en-US" sz="4000">
                <a:solidFill>
                  <a:srgbClr val="030303"/>
                </a:solidFill>
                <a:latin typeface="DM Sans Bold"/>
              </a:rPr>
              <a:t>Project Topics </a:t>
            </a:r>
          </a:p>
          <a:p>
            <a:pPr>
              <a:lnSpc>
                <a:spcPts val="4800"/>
              </a:lnSpc>
            </a:pPr>
            <a:r>
              <a:rPr lang="en-US" sz="4000">
                <a:solidFill>
                  <a:srgbClr val="030303"/>
                </a:solidFill>
                <a:latin typeface="DM Sans"/>
              </a:rPr>
              <a:t>conducted in our laboratory</a:t>
            </a:r>
          </a:p>
          <a:p>
            <a:pPr>
              <a:lnSpc>
                <a:spcPts val="4800"/>
              </a:lnSpc>
            </a:pPr>
            <a:endParaRPr lang="en-US" sz="4000">
              <a:solidFill>
                <a:srgbClr val="030303"/>
              </a:solidFill>
              <a:latin typeface="DM Sans"/>
            </a:endParaRPr>
          </a:p>
        </p:txBody>
      </p:sp>
      <p:grpSp>
        <p:nvGrpSpPr>
          <p:cNvPr id="7" name="Group 7"/>
          <p:cNvGrpSpPr/>
          <p:nvPr/>
        </p:nvGrpSpPr>
        <p:grpSpPr>
          <a:xfrm>
            <a:off x="1812214" y="3174492"/>
            <a:ext cx="2818313" cy="2769562"/>
            <a:chOff x="0" y="0"/>
            <a:chExt cx="1894471" cy="1861700"/>
          </a:xfrm>
        </p:grpSpPr>
        <p:sp>
          <p:nvSpPr>
            <p:cNvPr id="8" name="Freeform 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9" name="TextBox 9"/>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3260" y="365268"/>
            <a:ext cx="1825677" cy="18256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2" name="Group 12"/>
          <p:cNvGrpSpPr/>
          <p:nvPr/>
        </p:nvGrpSpPr>
        <p:grpSpPr>
          <a:xfrm>
            <a:off x="4773908" y="3174492"/>
            <a:ext cx="2818313" cy="2769562"/>
            <a:chOff x="0" y="0"/>
            <a:chExt cx="1894471" cy="1861700"/>
          </a:xfrm>
        </p:grpSpPr>
        <p:sp>
          <p:nvSpPr>
            <p:cNvPr id="13" name="Freeform 13"/>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4" name="TextBox 14"/>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735096" y="3174492"/>
            <a:ext cx="2818313" cy="2769562"/>
            <a:chOff x="0" y="0"/>
            <a:chExt cx="1894471" cy="1861700"/>
          </a:xfrm>
        </p:grpSpPr>
        <p:sp>
          <p:nvSpPr>
            <p:cNvPr id="16" name="Freeform 16"/>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7" name="TextBox 17"/>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696284" y="3174492"/>
            <a:ext cx="2818313" cy="2769562"/>
            <a:chOff x="0" y="0"/>
            <a:chExt cx="1894471" cy="1861700"/>
          </a:xfrm>
        </p:grpSpPr>
        <p:sp>
          <p:nvSpPr>
            <p:cNvPr id="19" name="Freeform 19"/>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0" name="TextBox 20"/>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657473" y="3174492"/>
            <a:ext cx="2818313" cy="2769562"/>
            <a:chOff x="0" y="0"/>
            <a:chExt cx="1894471" cy="1861700"/>
          </a:xfrm>
        </p:grpSpPr>
        <p:sp>
          <p:nvSpPr>
            <p:cNvPr id="22" name="Freeform 22"/>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3" name="TextBox 23"/>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293061" y="6088385"/>
            <a:ext cx="2818313" cy="2769562"/>
            <a:chOff x="0" y="0"/>
            <a:chExt cx="1894471" cy="1861700"/>
          </a:xfrm>
        </p:grpSpPr>
        <p:sp>
          <p:nvSpPr>
            <p:cNvPr id="25" name="Freeform 25"/>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6" name="TextBox 26"/>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254755" y="6088385"/>
            <a:ext cx="2818313" cy="2769562"/>
            <a:chOff x="0" y="0"/>
            <a:chExt cx="1894471" cy="1861700"/>
          </a:xfrm>
        </p:grpSpPr>
        <p:sp>
          <p:nvSpPr>
            <p:cNvPr id="28" name="Freeform 2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9" name="TextBox 29"/>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215943" y="6088385"/>
            <a:ext cx="2818313" cy="2769562"/>
            <a:chOff x="0" y="0"/>
            <a:chExt cx="1894471" cy="1861700"/>
          </a:xfrm>
        </p:grpSpPr>
        <p:sp>
          <p:nvSpPr>
            <p:cNvPr id="31" name="Freeform 31"/>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2" name="TextBox 32"/>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177131" y="6088385"/>
            <a:ext cx="2818313" cy="2769562"/>
            <a:chOff x="0" y="0"/>
            <a:chExt cx="1894471" cy="1861700"/>
          </a:xfrm>
        </p:grpSpPr>
        <p:sp>
          <p:nvSpPr>
            <p:cNvPr id="34" name="Freeform 34"/>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5" name="TextBox 35"/>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089569"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Dichotic</a:t>
            </a:r>
          </a:p>
          <a:p>
            <a:pPr algn="ctr">
              <a:lnSpc>
                <a:spcPts val="3919"/>
              </a:lnSpc>
            </a:pPr>
            <a:r>
              <a:rPr lang="en-US" sz="2799">
                <a:solidFill>
                  <a:srgbClr val="030303"/>
                </a:solidFill>
                <a:latin typeface="DM Sans Bold"/>
              </a:rPr>
              <a:t>Coding</a:t>
            </a:r>
          </a:p>
        </p:txBody>
      </p:sp>
      <p:sp>
        <p:nvSpPr>
          <p:cNvPr id="37" name="TextBox 37"/>
          <p:cNvSpPr txBox="1"/>
          <p:nvPr/>
        </p:nvSpPr>
        <p:spPr>
          <a:xfrm>
            <a:off x="5051263"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Brain Asymmetry</a:t>
            </a:r>
          </a:p>
        </p:txBody>
      </p:sp>
      <p:sp>
        <p:nvSpPr>
          <p:cNvPr id="38" name="TextBox 38"/>
          <p:cNvSpPr txBox="1"/>
          <p:nvPr/>
        </p:nvSpPr>
        <p:spPr>
          <a:xfrm>
            <a:off x="8084142"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Face </a:t>
            </a:r>
          </a:p>
          <a:p>
            <a:pPr algn="ctr">
              <a:lnSpc>
                <a:spcPts val="3919"/>
              </a:lnSpc>
            </a:pPr>
            <a:r>
              <a:rPr lang="en-US" sz="2799">
                <a:solidFill>
                  <a:srgbClr val="030303"/>
                </a:solidFill>
                <a:latin typeface="DM Sans Bold"/>
              </a:rPr>
              <a:t>Recognition</a:t>
            </a:r>
          </a:p>
        </p:txBody>
      </p:sp>
      <p:sp>
        <p:nvSpPr>
          <p:cNvPr id="39" name="TextBox 39"/>
          <p:cNvSpPr txBox="1"/>
          <p:nvPr/>
        </p:nvSpPr>
        <p:spPr>
          <a:xfrm>
            <a:off x="10429121" y="4118265"/>
            <a:ext cx="3424330" cy="834390"/>
          </a:xfrm>
          <a:prstGeom prst="rect">
            <a:avLst/>
          </a:prstGeom>
        </p:spPr>
        <p:txBody>
          <a:bodyPr lIns="0" tIns="0" rIns="0" bIns="0" rtlCol="0" anchor="t">
            <a:spAutoFit/>
          </a:bodyPr>
          <a:lstStyle/>
          <a:p>
            <a:pPr algn="ctr">
              <a:lnSpc>
                <a:spcPts val="2800"/>
              </a:lnSpc>
            </a:pPr>
            <a:r>
              <a:rPr lang="en-US" sz="2000">
                <a:solidFill>
                  <a:srgbClr val="030303"/>
                </a:solidFill>
                <a:latin typeface="DM Sans Bold"/>
              </a:rPr>
              <a:t>Neurophysiological </a:t>
            </a:r>
          </a:p>
          <a:p>
            <a:pPr algn="ctr">
              <a:lnSpc>
                <a:spcPts val="3919"/>
              </a:lnSpc>
            </a:pPr>
            <a:r>
              <a:rPr lang="en-US" sz="2799">
                <a:solidFill>
                  <a:srgbClr val="030303"/>
                </a:solidFill>
                <a:latin typeface="DM Sans Bold"/>
              </a:rPr>
              <a:t>Imaging</a:t>
            </a:r>
          </a:p>
        </p:txBody>
      </p:sp>
      <p:sp>
        <p:nvSpPr>
          <p:cNvPr id="40" name="TextBox 40"/>
          <p:cNvSpPr txBox="1"/>
          <p:nvPr/>
        </p:nvSpPr>
        <p:spPr>
          <a:xfrm>
            <a:off x="13716867" y="4404650"/>
            <a:ext cx="2699525" cy="366395"/>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Neurofeedback</a:t>
            </a:r>
          </a:p>
        </p:txBody>
      </p:sp>
      <p:sp>
        <p:nvSpPr>
          <p:cNvPr id="41" name="TextBox 41"/>
          <p:cNvSpPr txBox="1"/>
          <p:nvPr/>
        </p:nvSpPr>
        <p:spPr>
          <a:xfrm>
            <a:off x="6182559" y="7022633"/>
            <a:ext cx="2961441"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Psychovigilance</a:t>
            </a:r>
          </a:p>
          <a:p>
            <a:pPr algn="ctr">
              <a:lnSpc>
                <a:spcPts val="3919"/>
              </a:lnSpc>
            </a:pPr>
            <a:r>
              <a:rPr lang="en-US" sz="2799">
                <a:solidFill>
                  <a:srgbClr val="030303"/>
                </a:solidFill>
                <a:latin typeface="DM Sans Bold"/>
              </a:rPr>
              <a:t>(PVT)</a:t>
            </a:r>
          </a:p>
        </p:txBody>
      </p:sp>
      <p:sp>
        <p:nvSpPr>
          <p:cNvPr id="42" name="TextBox 42"/>
          <p:cNvSpPr txBox="1"/>
          <p:nvPr/>
        </p:nvSpPr>
        <p:spPr>
          <a:xfrm>
            <a:off x="9493298" y="6956276"/>
            <a:ext cx="2263603" cy="976630"/>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Brain-body Biophysics</a:t>
            </a:r>
          </a:p>
        </p:txBody>
      </p:sp>
      <p:sp>
        <p:nvSpPr>
          <p:cNvPr id="43" name="TextBox 43"/>
          <p:cNvSpPr txBox="1"/>
          <p:nvPr/>
        </p:nvSpPr>
        <p:spPr>
          <a:xfrm>
            <a:off x="12453356" y="6956276"/>
            <a:ext cx="2263603" cy="977768"/>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Sport Biophysics</a:t>
            </a:r>
          </a:p>
        </p:txBody>
      </p:sp>
      <p:sp>
        <p:nvSpPr>
          <p:cNvPr id="44" name="TextBox 44"/>
          <p:cNvSpPr txBox="1"/>
          <p:nvPr/>
        </p:nvSpPr>
        <p:spPr>
          <a:xfrm>
            <a:off x="3061743" y="7032158"/>
            <a:ext cx="3424330" cy="834390"/>
          </a:xfrm>
          <a:prstGeom prst="rect">
            <a:avLst/>
          </a:prstGeom>
        </p:spPr>
        <p:txBody>
          <a:bodyPr lIns="0" tIns="0" rIns="0" bIns="0" rtlCol="0" anchor="t">
            <a:spAutoFit/>
          </a:bodyPr>
          <a:lstStyle/>
          <a:p>
            <a:pPr algn="ctr">
              <a:lnSpc>
                <a:spcPts val="2800"/>
              </a:lnSpc>
            </a:pPr>
            <a:r>
              <a:rPr lang="en-US" sz="2000">
                <a:solidFill>
                  <a:srgbClr val="030303"/>
                </a:solidFill>
                <a:latin typeface="DM Sans Bold"/>
              </a:rPr>
              <a:t>Neurophysiological </a:t>
            </a:r>
          </a:p>
          <a:p>
            <a:pPr algn="ctr">
              <a:lnSpc>
                <a:spcPts val="3919"/>
              </a:lnSpc>
            </a:pPr>
            <a:r>
              <a:rPr lang="en-US" sz="2799">
                <a:solidFill>
                  <a:srgbClr val="030303"/>
                </a:solidFill>
                <a:latin typeface="DM Sans Bold"/>
              </a:rPr>
              <a:t>Testing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3158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388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Department of Biophysics </a:t>
            </a:r>
          </a:p>
          <a:p>
            <a:pPr>
              <a:lnSpc>
                <a:spcPts val="4800"/>
              </a:lnSpc>
            </a:pPr>
            <a:r>
              <a:rPr lang="en-US" sz="4000">
                <a:solidFill>
                  <a:srgbClr val="030303"/>
                </a:solidFill>
                <a:latin typeface="DM Sans Bold"/>
              </a:rPr>
              <a:t>Degree Programs</a:t>
            </a:r>
          </a:p>
        </p:txBody>
      </p:sp>
      <p:grpSp>
        <p:nvGrpSpPr>
          <p:cNvPr id="7" name="Group 7"/>
          <p:cNvGrpSpPr/>
          <p:nvPr/>
        </p:nvGrpSpPr>
        <p:grpSpPr>
          <a:xfrm>
            <a:off x="667942" y="3308609"/>
            <a:ext cx="8115300" cy="6405899"/>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9" name="TextBox 9"/>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504758" y="3308609"/>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12" name="TextBox 12"/>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840160" y="4704941"/>
            <a:ext cx="7419140" cy="36918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The graduates of the program can obtain and process biological signals such as EEG, ECG, etc., apply neuropsychological tests, conduct projects, write reports and make presentations in native and foreign languages, use computers and software, and transfer the learned biophysical knowledge to students, academicians, and the public.</a:t>
            </a:r>
          </a:p>
        </p:txBody>
      </p:sp>
      <p:sp>
        <p:nvSpPr>
          <p:cNvPr id="14" name="TextBox 14"/>
          <p:cNvSpPr txBox="1"/>
          <p:nvPr/>
        </p:nvSpPr>
        <p:spPr>
          <a:xfrm>
            <a:off x="1028700" y="4704941"/>
            <a:ext cx="7419140" cy="47586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Graduates of the program will be able to obtain and process EEG data, apply neuropsychological tests, write reports and make presentations in native and foreign languages, use computers and software. In addition, they have knowledge about the laws of biophysics, cell biophysics, neurological and psychiatric diseases, neurophysiology and neuroanatomy, radiological imaging methods and European Union projects and international projects.</a:t>
            </a:r>
          </a:p>
        </p:txBody>
      </p:sp>
      <p:sp>
        <p:nvSpPr>
          <p:cNvPr id="15" name="TextBox 15"/>
          <p:cNvSpPr txBox="1"/>
          <p:nvPr/>
        </p:nvSpPr>
        <p:spPr>
          <a:xfrm>
            <a:off x="914680" y="3923609"/>
            <a:ext cx="7647179" cy="752475"/>
          </a:xfrm>
          <a:prstGeom prst="rect">
            <a:avLst/>
          </a:prstGeom>
        </p:spPr>
        <p:txBody>
          <a:bodyPr lIns="0" tIns="0" rIns="0" bIns="0" rtlCol="0" anchor="t">
            <a:spAutoFit/>
          </a:bodyPr>
          <a:lstStyle/>
          <a:p>
            <a:pPr algn="ctr">
              <a:lnSpc>
                <a:spcPts val="5999"/>
              </a:lnSpc>
            </a:pPr>
            <a:r>
              <a:rPr lang="en-US" sz="4999">
                <a:solidFill>
                  <a:srgbClr val="030303"/>
                </a:solidFill>
                <a:latin typeface="DM Sans Bold"/>
              </a:rPr>
              <a:t>Master Program</a:t>
            </a:r>
          </a:p>
        </p:txBody>
      </p:sp>
      <p:sp>
        <p:nvSpPr>
          <p:cNvPr id="16" name="TextBox 16"/>
          <p:cNvSpPr txBox="1"/>
          <p:nvPr/>
        </p:nvSpPr>
        <p:spPr>
          <a:xfrm>
            <a:off x="10569719" y="3923609"/>
            <a:ext cx="5960023"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Doctorate Program</a:t>
            </a:r>
          </a:p>
        </p:txBody>
      </p:sp>
      <p:grpSp>
        <p:nvGrpSpPr>
          <p:cNvPr id="17" name="Group 17"/>
          <p:cNvGrpSpPr/>
          <p:nvPr/>
        </p:nvGrpSpPr>
        <p:grpSpPr>
          <a:xfrm>
            <a:off x="7481681" y="365268"/>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Master's Program Outcomes</a:t>
            </a:r>
          </a:p>
        </p:txBody>
      </p:sp>
      <p:sp>
        <p:nvSpPr>
          <p:cNvPr id="9" name="TextBox 9"/>
          <p:cNvSpPr txBox="1"/>
          <p:nvPr/>
        </p:nvSpPr>
        <p:spPr>
          <a:xfrm>
            <a:off x="439722" y="2685390"/>
            <a:ext cx="9302277"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Mastering the </a:t>
            </a:r>
            <a:r>
              <a:rPr lang="en-US" sz="2100">
                <a:solidFill>
                  <a:srgbClr val="030303"/>
                </a:solidFill>
                <a:latin typeface="DM Sans Bold"/>
              </a:rPr>
              <a:t>fundamentals of biophysics</a:t>
            </a:r>
            <a:r>
              <a:rPr lang="en-US" sz="2100">
                <a:solidFill>
                  <a:srgbClr val="030303"/>
                </a:solidFill>
                <a:latin typeface="DM Sans"/>
              </a:rPr>
              <a:t> and basic measurement methods used in biophysics</a:t>
            </a:r>
          </a:p>
          <a:p>
            <a:pPr marL="453390" lvl="1" indent="-226695" algn="just">
              <a:lnSpc>
                <a:spcPts val="4200"/>
              </a:lnSpc>
              <a:buFont typeface="Arial"/>
              <a:buChar char="•"/>
            </a:pPr>
            <a:r>
              <a:rPr lang="en-US" sz="2100">
                <a:solidFill>
                  <a:srgbClr val="030303"/>
                </a:solidFill>
                <a:latin typeface="DM Sans"/>
              </a:rPr>
              <a:t>Competence to understand the </a:t>
            </a:r>
            <a:r>
              <a:rPr lang="en-US" sz="2100">
                <a:solidFill>
                  <a:srgbClr val="030303"/>
                </a:solidFill>
                <a:latin typeface="DM Sans Bold"/>
              </a:rPr>
              <a:t>biology of the physiological functions of the brain</a:t>
            </a:r>
          </a:p>
          <a:p>
            <a:pPr marL="453390" lvl="1" indent="-226695" algn="just">
              <a:lnSpc>
                <a:spcPts val="4200"/>
              </a:lnSpc>
              <a:buFont typeface="Arial"/>
              <a:buChar char="•"/>
            </a:pPr>
            <a:r>
              <a:rPr lang="en-US" sz="2100">
                <a:solidFill>
                  <a:srgbClr val="030303"/>
                </a:solidFill>
                <a:latin typeface="DM Sans"/>
              </a:rPr>
              <a:t>Information about </a:t>
            </a:r>
            <a:r>
              <a:rPr lang="en-US" sz="2100">
                <a:solidFill>
                  <a:srgbClr val="030303"/>
                </a:solidFill>
                <a:latin typeface="DM Sans Bold"/>
              </a:rPr>
              <a:t>bioelectricity</a:t>
            </a:r>
          </a:p>
          <a:p>
            <a:pPr marL="453390" lvl="1" indent="-226695" algn="just">
              <a:lnSpc>
                <a:spcPts val="4200"/>
              </a:lnSpc>
              <a:buFont typeface="Arial"/>
              <a:buChar char="•"/>
            </a:pPr>
            <a:r>
              <a:rPr lang="en-US" sz="2100">
                <a:solidFill>
                  <a:srgbClr val="030303"/>
                </a:solidFill>
                <a:latin typeface="DM Sans"/>
              </a:rPr>
              <a:t>To know Bioelectricity and </a:t>
            </a:r>
            <a:r>
              <a:rPr lang="en-US" sz="2100">
                <a:solidFill>
                  <a:srgbClr val="030303"/>
                </a:solidFill>
                <a:latin typeface="DM Sans Bold"/>
              </a:rPr>
              <a:t>Pathologies</a:t>
            </a:r>
          </a:p>
          <a:p>
            <a:pPr marL="453390" lvl="1" indent="-226695" algn="just">
              <a:lnSpc>
                <a:spcPts val="4200"/>
              </a:lnSpc>
              <a:buFont typeface="Arial"/>
              <a:buChar char="•"/>
            </a:pPr>
            <a:r>
              <a:rPr lang="en-US" sz="2100">
                <a:solidFill>
                  <a:srgbClr val="030303"/>
                </a:solidFill>
                <a:latin typeface="DM Sans"/>
              </a:rPr>
              <a:t>To have knowledge about article and project writing</a:t>
            </a:r>
          </a:p>
          <a:p>
            <a:pPr marL="453390" lvl="1" indent="-226695" algn="just">
              <a:lnSpc>
                <a:spcPts val="4200"/>
              </a:lnSpc>
              <a:buFont typeface="Arial"/>
              <a:buChar char="•"/>
            </a:pPr>
            <a:r>
              <a:rPr lang="en-US" sz="2100">
                <a:solidFill>
                  <a:srgbClr val="030303"/>
                </a:solidFill>
                <a:latin typeface="DM Sans"/>
              </a:rPr>
              <a:t>Knowledge of </a:t>
            </a:r>
            <a:r>
              <a:rPr lang="en-US" sz="2100">
                <a:solidFill>
                  <a:srgbClr val="030303"/>
                </a:solidFill>
                <a:latin typeface="DM Sans Bold"/>
              </a:rPr>
              <a:t>basic signal processing</a:t>
            </a:r>
            <a:r>
              <a:rPr lang="en-US" sz="2100">
                <a:solidFill>
                  <a:srgbClr val="030303"/>
                </a:solidFill>
                <a:latin typeface="DM Sans"/>
              </a:rPr>
              <a:t> methods and the ability to analyze data at a basic level</a:t>
            </a:r>
          </a:p>
          <a:p>
            <a:pPr marL="453390" lvl="1" indent="-226695" algn="just">
              <a:lnSpc>
                <a:spcPts val="4200"/>
              </a:lnSpc>
              <a:buFont typeface="Arial"/>
              <a:buChar char="•"/>
            </a:pPr>
            <a:r>
              <a:rPr lang="en-US" sz="2100">
                <a:solidFill>
                  <a:srgbClr val="030303"/>
                </a:solidFill>
                <a:latin typeface="DM Sans"/>
              </a:rPr>
              <a:t>To know </a:t>
            </a:r>
            <a:r>
              <a:rPr lang="en-US" sz="2100">
                <a:solidFill>
                  <a:srgbClr val="030303"/>
                </a:solidFill>
                <a:latin typeface="DM Sans Bold"/>
              </a:rPr>
              <a:t>Radiation Biophysics and imaging methods</a:t>
            </a:r>
          </a:p>
          <a:p>
            <a:pPr marL="453390" lvl="1" indent="-226695" algn="just">
              <a:lnSpc>
                <a:spcPts val="4200"/>
              </a:lnSpc>
              <a:buFont typeface="Arial"/>
              <a:buChar char="•"/>
            </a:pPr>
            <a:r>
              <a:rPr lang="en-US" sz="2100">
                <a:solidFill>
                  <a:srgbClr val="030303"/>
                </a:solidFill>
                <a:latin typeface="DM Sans"/>
              </a:rPr>
              <a:t>To have basic knowledge of </a:t>
            </a:r>
            <a:r>
              <a:rPr lang="en-US" sz="2100">
                <a:solidFill>
                  <a:srgbClr val="030303"/>
                </a:solidFill>
                <a:latin typeface="DM Sans Bold"/>
              </a:rPr>
              <a:t>fluid dynamics</a:t>
            </a:r>
          </a:p>
          <a:p>
            <a:pPr marL="453390" lvl="1" indent="-226695" algn="just">
              <a:lnSpc>
                <a:spcPts val="4200"/>
              </a:lnSpc>
              <a:buFont typeface="Arial"/>
              <a:buChar char="•"/>
            </a:pPr>
            <a:r>
              <a:rPr lang="en-US" sz="2100">
                <a:solidFill>
                  <a:srgbClr val="030303"/>
                </a:solidFill>
                <a:latin typeface="DM Sans"/>
              </a:rPr>
              <a:t>To have basic theoretical knowledge about </a:t>
            </a:r>
            <a:r>
              <a:rPr lang="en-US" sz="2100">
                <a:solidFill>
                  <a:srgbClr val="030303"/>
                </a:solidFill>
                <a:latin typeface="DM Sans Bold"/>
              </a:rPr>
              <a:t>neuropsychological test batteries</a:t>
            </a:r>
            <a:r>
              <a:rPr lang="en-US" sz="2100">
                <a:solidFill>
                  <a:srgbClr val="030303"/>
                </a:solidFill>
                <a:latin typeface="DM Sans"/>
              </a:rPr>
              <a:t> and to be able to apply them</a:t>
            </a:r>
          </a:p>
        </p:txBody>
      </p:sp>
      <p:sp>
        <p:nvSpPr>
          <p:cNvPr id="10" name="TextBox 10"/>
          <p:cNvSpPr txBox="1"/>
          <p:nvPr/>
        </p:nvSpPr>
        <p:spPr>
          <a:xfrm>
            <a:off x="9949444" y="2685390"/>
            <a:ext cx="7898834"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To know the cell subject</a:t>
            </a:r>
          </a:p>
          <a:p>
            <a:pPr marL="453390" lvl="1" indent="-226695" algn="just">
              <a:lnSpc>
                <a:spcPts val="4200"/>
              </a:lnSpc>
              <a:buFont typeface="Arial"/>
              <a:buChar char="•"/>
            </a:pPr>
            <a:r>
              <a:rPr lang="en-US" sz="2100">
                <a:solidFill>
                  <a:srgbClr val="030303"/>
                </a:solidFill>
                <a:latin typeface="DM Sans"/>
              </a:rPr>
              <a:t>To know about </a:t>
            </a:r>
            <a:r>
              <a:rPr lang="en-US" sz="2100">
                <a:solidFill>
                  <a:srgbClr val="030303"/>
                </a:solidFill>
                <a:latin typeface="DM Sans Bold"/>
              </a:rPr>
              <a:t>neurological and psychiatric diseases</a:t>
            </a:r>
          </a:p>
          <a:p>
            <a:pPr marL="453390" lvl="1" indent="-226695" algn="just">
              <a:lnSpc>
                <a:spcPts val="4200"/>
              </a:lnSpc>
              <a:buFont typeface="Arial"/>
              <a:buChar char="•"/>
            </a:pPr>
            <a:r>
              <a:rPr lang="en-US" sz="2100">
                <a:solidFill>
                  <a:srgbClr val="030303"/>
                </a:solidFill>
                <a:latin typeface="DM Sans"/>
              </a:rPr>
              <a:t>To know statistics for scientific research</a:t>
            </a:r>
          </a:p>
          <a:p>
            <a:pPr marL="453390" lvl="1" indent="-226695" algn="just">
              <a:lnSpc>
                <a:spcPts val="4200"/>
              </a:lnSpc>
              <a:buFont typeface="Arial"/>
              <a:buChar char="•"/>
            </a:pPr>
            <a:r>
              <a:rPr lang="en-US" sz="2100">
                <a:solidFill>
                  <a:srgbClr val="030303"/>
                </a:solidFill>
                <a:latin typeface="DM Sans"/>
              </a:rPr>
              <a:t>Written and oral expression in mother tongue and foreign language</a:t>
            </a:r>
          </a:p>
          <a:p>
            <a:pPr marL="453390" lvl="1" indent="-226695" algn="just">
              <a:lnSpc>
                <a:spcPts val="4200"/>
              </a:lnSpc>
              <a:buFont typeface="Arial"/>
              <a:buChar char="•"/>
            </a:pPr>
            <a:r>
              <a:rPr lang="en-US" sz="2100">
                <a:solidFill>
                  <a:srgbClr val="030303"/>
                </a:solidFill>
                <a:latin typeface="DM Sans"/>
              </a:rPr>
              <a:t>Basic computer skills</a:t>
            </a:r>
          </a:p>
          <a:p>
            <a:pPr marL="453390" lvl="1" indent="-226695" algn="just">
              <a:lnSpc>
                <a:spcPts val="4200"/>
              </a:lnSpc>
              <a:buFont typeface="Arial"/>
              <a:buChar char="•"/>
            </a:pPr>
            <a:r>
              <a:rPr lang="en-US" sz="2100">
                <a:solidFill>
                  <a:srgbClr val="030303"/>
                </a:solidFill>
                <a:latin typeface="DM Sans"/>
              </a:rPr>
              <a:t>Ability to conduct research</a:t>
            </a:r>
          </a:p>
          <a:p>
            <a:pPr marL="453390" lvl="1" indent="-226695" algn="just">
              <a:lnSpc>
                <a:spcPts val="4200"/>
              </a:lnSpc>
              <a:buFont typeface="Arial"/>
              <a:buChar char="•"/>
            </a:pPr>
            <a:r>
              <a:rPr lang="en-US" sz="2100">
                <a:solidFill>
                  <a:srgbClr val="030303"/>
                </a:solidFill>
                <a:latin typeface="DM Sans"/>
              </a:rPr>
              <a:t>Ability to identify problems and propose solutions</a:t>
            </a:r>
          </a:p>
          <a:p>
            <a:pPr marL="453390" lvl="1" indent="-226695" algn="just">
              <a:lnSpc>
                <a:spcPts val="4200"/>
              </a:lnSpc>
              <a:buFont typeface="Arial"/>
              <a:buChar char="•"/>
            </a:pPr>
            <a:r>
              <a:rPr lang="en-US" sz="2100">
                <a:solidFill>
                  <a:srgbClr val="030303"/>
                </a:solidFill>
                <a:latin typeface="DM Sans"/>
              </a:rPr>
              <a:t>Having ethical responsibility</a:t>
            </a:r>
          </a:p>
          <a:p>
            <a:pPr marL="453390" lvl="1" indent="-226695" algn="just">
              <a:lnSpc>
                <a:spcPts val="4200"/>
              </a:lnSpc>
              <a:buFont typeface="Arial"/>
              <a:buChar char="•"/>
            </a:pPr>
            <a:r>
              <a:rPr lang="en-US" sz="2100">
                <a:solidFill>
                  <a:srgbClr val="030303"/>
                </a:solidFill>
                <a:latin typeface="DM Sans"/>
              </a:rPr>
              <a:t>Ability to work as a group, ability to conduct multidisciplinary studies</a:t>
            </a:r>
          </a:p>
          <a:p>
            <a:pPr marL="453390" lvl="1" indent="-226695" algn="just">
              <a:lnSpc>
                <a:spcPts val="4200"/>
              </a:lnSpc>
              <a:buFont typeface="Arial"/>
              <a:buChar char="•"/>
            </a:pPr>
            <a:r>
              <a:rPr lang="en-US" sz="2100">
                <a:solidFill>
                  <a:srgbClr val="030303"/>
                </a:solidFill>
                <a:latin typeface="DM Sans Bold"/>
              </a:rPr>
              <a:t>EEG and EMG recording skills and EEG recording evaluation skills.</a:t>
            </a:r>
          </a:p>
        </p:txBody>
      </p:sp>
      <p:grpSp>
        <p:nvGrpSpPr>
          <p:cNvPr id="11" name="Group 11"/>
          <p:cNvGrpSpPr/>
          <p:nvPr/>
        </p:nvGrpSpPr>
        <p:grpSpPr>
          <a:xfrm>
            <a:off x="16048341"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Master Program Courses</a:t>
            </a:r>
          </a:p>
        </p:txBody>
      </p:sp>
      <p:sp>
        <p:nvSpPr>
          <p:cNvPr id="14" name="TextBox 14"/>
          <p:cNvSpPr txBox="1"/>
          <p:nvPr/>
        </p:nvSpPr>
        <p:spPr>
          <a:xfrm>
            <a:off x="465462" y="2568462"/>
            <a:ext cx="7741053" cy="5334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In the program, 4 courses in the fall semester and 4 courses in the spring semester are compulsory courses. All other courses are elective. There is no internship requirement.</a:t>
            </a:r>
          </a:p>
        </p:txBody>
      </p:sp>
      <p:pic>
        <p:nvPicPr>
          <p:cNvPr id="16" name="Picture 15" descr="A screenshot of a course&#10;&#10;Description automatically generated">
            <a:extLst>
              <a:ext uri="{FF2B5EF4-FFF2-40B4-BE49-F238E27FC236}">
                <a16:creationId xmlns:a16="http://schemas.microsoft.com/office/drawing/2014/main" id="{A5B947AE-3D06-DC64-AB6E-3C626AC783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1487" y="2186717"/>
            <a:ext cx="7306938" cy="7696915"/>
          </a:xfrm>
          <a:prstGeom prst="rect">
            <a:avLst/>
          </a:prstGeom>
        </p:spPr>
      </p:pic>
      <p:pic>
        <p:nvPicPr>
          <p:cNvPr id="18" name="Picture 17" descr="A screenshot of a course&#10;&#10;Description automatically generated">
            <a:extLst>
              <a:ext uri="{FF2B5EF4-FFF2-40B4-BE49-F238E27FC236}">
                <a16:creationId xmlns:a16="http://schemas.microsoft.com/office/drawing/2014/main" id="{B087CC90-A6AB-9CDB-77A1-46490C8F1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75" y="3156087"/>
            <a:ext cx="7772400" cy="70766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Doctoral Program Outcomes</a:t>
            </a:r>
          </a:p>
        </p:txBody>
      </p:sp>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1" name="TextBox 11"/>
          <p:cNvSpPr txBox="1"/>
          <p:nvPr/>
        </p:nvSpPr>
        <p:spPr>
          <a:xfrm>
            <a:off x="439722" y="2464740"/>
            <a:ext cx="9302277"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Mastering the </a:t>
            </a:r>
            <a:r>
              <a:rPr lang="en-US" sz="1800">
                <a:solidFill>
                  <a:srgbClr val="030303"/>
                </a:solidFill>
                <a:latin typeface="DM Sans Bold"/>
              </a:rPr>
              <a:t>fundamentals of biophysics,</a:t>
            </a:r>
            <a:r>
              <a:rPr lang="en-US" sz="1800">
                <a:solidFill>
                  <a:srgbClr val="030303"/>
                </a:solidFill>
                <a:latin typeface="DM Sans"/>
              </a:rPr>
              <a:t> knowing the basic measurement methods used in biophysics</a:t>
            </a:r>
          </a:p>
          <a:p>
            <a:pPr marL="388622" lvl="1" indent="-194311" algn="just">
              <a:lnSpc>
                <a:spcPts val="3600"/>
              </a:lnSpc>
              <a:buFont typeface="Arial"/>
              <a:buChar char="•"/>
            </a:pPr>
            <a:r>
              <a:rPr lang="en-US" sz="1800">
                <a:solidFill>
                  <a:srgbClr val="030303"/>
                </a:solidFill>
                <a:latin typeface="DM Sans"/>
              </a:rPr>
              <a:t>Competence in understanding the </a:t>
            </a:r>
            <a:r>
              <a:rPr lang="en-US" sz="1800">
                <a:solidFill>
                  <a:srgbClr val="030303"/>
                </a:solidFill>
                <a:latin typeface="DM Sans Bold"/>
              </a:rPr>
              <a:t>biology of the physiological functions of the brain,</a:t>
            </a:r>
            <a:r>
              <a:rPr lang="en-US" sz="1800">
                <a:solidFill>
                  <a:srgbClr val="030303"/>
                </a:solidFill>
                <a:latin typeface="DM Sans"/>
              </a:rPr>
              <a:t> knowledge of brain systems</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Bioelectricity and Pathologies</a:t>
            </a:r>
          </a:p>
          <a:p>
            <a:pPr marL="388622" lvl="1" indent="-194311" algn="just">
              <a:lnSpc>
                <a:spcPts val="3600"/>
              </a:lnSpc>
              <a:buFont typeface="Arial"/>
              <a:buChar char="•"/>
            </a:pPr>
            <a:r>
              <a:rPr lang="en-US" sz="1800">
                <a:solidFill>
                  <a:srgbClr val="030303"/>
                </a:solidFill>
                <a:latin typeface="DM Sans"/>
              </a:rPr>
              <a:t>To know system theory, dynamical systems, and nonlinear systems</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article and project writing</a:t>
            </a:r>
            <a:r>
              <a:rPr lang="en-US" sz="1800">
                <a:solidFill>
                  <a:srgbClr val="030303"/>
                </a:solidFill>
                <a:latin typeface="DM Sans"/>
              </a:rPr>
              <a:t>, to be able to prepare posters, and oral presentations, and to be able to write articles</a:t>
            </a:r>
          </a:p>
          <a:p>
            <a:pPr marL="388622" lvl="1" indent="-194311" algn="just">
              <a:lnSpc>
                <a:spcPts val="3600"/>
              </a:lnSpc>
              <a:buFont typeface="Arial"/>
              <a:buChar char="•"/>
            </a:pPr>
            <a:r>
              <a:rPr lang="en-US" sz="1800">
                <a:solidFill>
                  <a:srgbClr val="030303"/>
                </a:solidFill>
                <a:latin typeface="DM Sans"/>
              </a:rPr>
              <a:t>Knowledge of </a:t>
            </a:r>
            <a:r>
              <a:rPr lang="en-US" sz="1800">
                <a:solidFill>
                  <a:srgbClr val="030303"/>
                </a:solidFill>
                <a:latin typeface="DM Sans Bold"/>
              </a:rPr>
              <a:t>basic signal processing methods,</a:t>
            </a:r>
            <a:r>
              <a:rPr lang="en-US" sz="1800">
                <a:solidFill>
                  <a:srgbClr val="030303"/>
                </a:solidFill>
                <a:latin typeface="DM Sans"/>
              </a:rPr>
              <a:t> knowledge of analysis methods, intermediate-advanced computer skills, and ability to analyze data at an advanced level</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Radiation Biophysics and imaging methods</a:t>
            </a:r>
          </a:p>
          <a:p>
            <a:pPr marL="388622" lvl="1" indent="-194311" algn="just">
              <a:lnSpc>
                <a:spcPts val="3600"/>
              </a:lnSpc>
              <a:buFont typeface="Arial"/>
              <a:buChar char="•"/>
            </a:pPr>
            <a:r>
              <a:rPr lang="en-US" sz="1800">
                <a:solidFill>
                  <a:srgbClr val="030303"/>
                </a:solidFill>
                <a:latin typeface="DM Sans"/>
              </a:rPr>
              <a:t>Mastering </a:t>
            </a:r>
            <a:r>
              <a:rPr lang="en-US" sz="1800">
                <a:solidFill>
                  <a:srgbClr val="030303"/>
                </a:solidFill>
                <a:latin typeface="DM Sans Bold"/>
              </a:rPr>
              <a:t>fluid dynamics</a:t>
            </a:r>
          </a:p>
          <a:p>
            <a:pPr marL="388622" lvl="1" indent="-194311" algn="just">
              <a:lnSpc>
                <a:spcPts val="3600"/>
              </a:lnSpc>
              <a:buFont typeface="Arial"/>
              <a:buChar char="•"/>
            </a:pPr>
            <a:r>
              <a:rPr lang="en-US" sz="1800">
                <a:solidFill>
                  <a:srgbClr val="030303"/>
                </a:solidFill>
                <a:latin typeface="DM Sans"/>
              </a:rPr>
              <a:t>To know the theoretical and practical application of </a:t>
            </a:r>
            <a:r>
              <a:rPr lang="en-US" sz="1800">
                <a:solidFill>
                  <a:srgbClr val="030303"/>
                </a:solidFill>
                <a:latin typeface="DM Sans Bold"/>
              </a:rPr>
              <a:t>neuropsychological test batteries</a:t>
            </a:r>
            <a:r>
              <a:rPr lang="en-US" sz="1800">
                <a:solidFill>
                  <a:srgbClr val="030303"/>
                </a:solidFill>
                <a:latin typeface="DM Sans"/>
              </a:rPr>
              <a:t>, to be able to apply neuropsychological tests</a:t>
            </a:r>
          </a:p>
          <a:p>
            <a:pPr marL="388622" lvl="1" indent="-194311" algn="just">
              <a:lnSpc>
                <a:spcPts val="3600"/>
              </a:lnSpc>
              <a:buFont typeface="Arial"/>
              <a:buChar char="•"/>
            </a:pPr>
            <a:r>
              <a:rPr lang="en-US" sz="1800">
                <a:solidFill>
                  <a:srgbClr val="030303"/>
                </a:solidFill>
                <a:latin typeface="DM Sans"/>
              </a:rPr>
              <a:t>To know about </a:t>
            </a:r>
            <a:r>
              <a:rPr lang="en-US" sz="1800">
                <a:solidFill>
                  <a:srgbClr val="030303"/>
                </a:solidFill>
                <a:latin typeface="DM Sans Bold"/>
              </a:rPr>
              <a:t>neurological and psychiatric diseases</a:t>
            </a:r>
          </a:p>
        </p:txBody>
      </p:sp>
      <p:sp>
        <p:nvSpPr>
          <p:cNvPr id="12" name="TextBox 12"/>
          <p:cNvSpPr txBox="1"/>
          <p:nvPr/>
        </p:nvSpPr>
        <p:spPr>
          <a:xfrm>
            <a:off x="9949444" y="2464740"/>
            <a:ext cx="7898834" cy="68179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To know the cell subject</a:t>
            </a:r>
          </a:p>
          <a:p>
            <a:pPr marL="388622" lvl="1" indent="-194311" algn="just">
              <a:lnSpc>
                <a:spcPts val="3600"/>
              </a:lnSpc>
              <a:buFont typeface="Arial"/>
              <a:buChar char="•"/>
            </a:pPr>
            <a:r>
              <a:rPr lang="en-US" sz="1800">
                <a:solidFill>
                  <a:srgbClr val="030303"/>
                </a:solidFill>
                <a:latin typeface="DM Sans"/>
              </a:rPr>
              <a:t>To know statistics for scientific research</a:t>
            </a:r>
          </a:p>
          <a:p>
            <a:pPr marL="388622" lvl="1" indent="-194311" algn="just">
              <a:lnSpc>
                <a:spcPts val="3600"/>
              </a:lnSpc>
              <a:buFont typeface="Arial"/>
              <a:buChar char="•"/>
            </a:pPr>
            <a:r>
              <a:rPr lang="en-US" sz="1800">
                <a:solidFill>
                  <a:srgbClr val="030303"/>
                </a:solidFill>
                <a:latin typeface="DM Sans"/>
              </a:rPr>
              <a:t>Written and oral expression in mother tongue and foreign language</a:t>
            </a:r>
          </a:p>
          <a:p>
            <a:pPr marL="388622" lvl="1" indent="-194311" algn="just">
              <a:lnSpc>
                <a:spcPts val="3600"/>
              </a:lnSpc>
              <a:buFont typeface="Arial"/>
              <a:buChar char="•"/>
            </a:pPr>
            <a:r>
              <a:rPr lang="en-US" sz="1800">
                <a:solidFill>
                  <a:srgbClr val="030303"/>
                </a:solidFill>
                <a:latin typeface="DM Sans"/>
              </a:rPr>
              <a:t>Having ethical responsibility</a:t>
            </a:r>
          </a:p>
          <a:p>
            <a:pPr marL="388622" lvl="1" indent="-194311" algn="just">
              <a:lnSpc>
                <a:spcPts val="3600"/>
              </a:lnSpc>
              <a:buFont typeface="Arial"/>
              <a:buChar char="•"/>
            </a:pPr>
            <a:r>
              <a:rPr lang="en-US" sz="1800">
                <a:solidFill>
                  <a:srgbClr val="030303"/>
                </a:solidFill>
                <a:latin typeface="DM Sans"/>
              </a:rPr>
              <a:t>Ability to work as a group, ability to do multidisciplinary studies, Group/team working skills (Leadership and team member)</a:t>
            </a:r>
          </a:p>
          <a:p>
            <a:pPr marL="388622" lvl="1" indent="-194311" algn="just">
              <a:lnSpc>
                <a:spcPts val="3600"/>
              </a:lnSpc>
              <a:buFont typeface="Arial"/>
              <a:buChar char="•"/>
            </a:pPr>
            <a:r>
              <a:rPr lang="en-US" sz="1800">
                <a:solidFill>
                  <a:srgbClr val="030303"/>
                </a:solidFill>
                <a:latin typeface="DM Sans Bold"/>
              </a:rPr>
              <a:t>EEG and EMG recording</a:t>
            </a:r>
            <a:r>
              <a:rPr lang="en-US" sz="1800">
                <a:solidFill>
                  <a:srgbClr val="030303"/>
                </a:solidFill>
                <a:latin typeface="DM Sans"/>
              </a:rPr>
              <a:t> skills, EEG recording evaluation skills</a:t>
            </a:r>
          </a:p>
          <a:p>
            <a:pPr marL="388622" lvl="1" indent="-194311" algn="just">
              <a:lnSpc>
                <a:spcPts val="3600"/>
              </a:lnSpc>
              <a:buFont typeface="Arial"/>
              <a:buChar char="•"/>
            </a:pPr>
            <a:r>
              <a:rPr lang="en-US" sz="1800">
                <a:solidFill>
                  <a:srgbClr val="030303"/>
                </a:solidFill>
                <a:latin typeface="DM Sans"/>
              </a:rPr>
              <a:t>Ability to communicate with peers, other academics, and experts, Ability to demonstrate technological, social, or cultural development within the framework of academic and professionalism</a:t>
            </a:r>
          </a:p>
          <a:p>
            <a:pPr marL="388622" lvl="1" indent="-194311" algn="just">
              <a:lnSpc>
                <a:spcPts val="3600"/>
              </a:lnSpc>
              <a:buFont typeface="Arial"/>
              <a:buChar char="•"/>
            </a:pPr>
            <a:r>
              <a:rPr lang="en-US" sz="1800">
                <a:solidFill>
                  <a:srgbClr val="030303"/>
                </a:solidFill>
                <a:latin typeface="DM Sans"/>
              </a:rPr>
              <a:t>Ability to solve problems, ability to conduct independent research, ability to define and solve problems</a:t>
            </a:r>
          </a:p>
          <a:p>
            <a:pPr marL="388622" lvl="1" indent="-194311" algn="just">
              <a:lnSpc>
                <a:spcPts val="3600"/>
              </a:lnSpc>
              <a:buFont typeface="Arial"/>
              <a:buChar char="•"/>
            </a:pPr>
            <a:r>
              <a:rPr lang="en-US" sz="1800">
                <a:solidFill>
                  <a:srgbClr val="030303"/>
                </a:solidFill>
                <a:latin typeface="DM Sans"/>
              </a:rPr>
              <a:t>Project management skills, budget management skills, report writing skills</a:t>
            </a:r>
          </a:p>
          <a:p>
            <a:pPr marL="388622" lvl="1" indent="-194311" algn="just">
              <a:lnSpc>
                <a:spcPts val="3600"/>
              </a:lnSpc>
              <a:buFont typeface="Arial"/>
              <a:buChar char="•"/>
            </a:pPr>
            <a:r>
              <a:rPr lang="en-US" sz="1800">
                <a:solidFill>
                  <a:srgbClr val="030303"/>
                </a:solidFill>
                <a:latin typeface="DM Sans"/>
              </a:rPr>
              <a:t>Ability to supervise the work of others, ability to teach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2" name="TextBox 12"/>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Doctoral Program Courses</a:t>
            </a:r>
          </a:p>
        </p:txBody>
      </p:sp>
      <p:sp>
        <p:nvSpPr>
          <p:cNvPr id="13" name="TextBox 13"/>
          <p:cNvSpPr txBox="1"/>
          <p:nvPr/>
        </p:nvSpPr>
        <p:spPr>
          <a:xfrm>
            <a:off x="9829803" y="365268"/>
            <a:ext cx="6019798" cy="3757888"/>
          </a:xfrm>
          <a:prstGeom prst="rect">
            <a:avLst/>
          </a:prstGeom>
        </p:spPr>
        <p:txBody>
          <a:bodyPr wrap="square" lIns="0" tIns="0" rIns="0" bIns="0" rtlCol="0" anchor="t">
            <a:spAutoFit/>
          </a:bodyPr>
          <a:lstStyle/>
          <a:p>
            <a:pPr>
              <a:lnSpc>
                <a:spcPts val="2100"/>
              </a:lnSpc>
              <a:spcBef>
                <a:spcPct val="0"/>
              </a:spcBef>
            </a:pPr>
            <a:r>
              <a:rPr lang="en-US" sz="1500" dirty="0">
                <a:solidFill>
                  <a:srgbClr val="000000"/>
                </a:solidFill>
                <a:latin typeface="DM Sans"/>
              </a:rPr>
              <a:t>The student must take 30 ECTS each semester. 150 ECTS of the total 240 ECTS must be thesis work. During the Ph.D. education, a total of 90 ECTS (including 12 ECTS Specialization Areas) must be completed from courses in three semesters. During the course-taking period, at least 20 ECTS must be taken from common courses (Research Culture, Research Methods, and Transferable Skills) and at least 20 ECTS from Discipline-Based and Laboratory Skills courses. In addition, students can take 20 ECTS courses from common courses, discipline-based and laboratory skills courses, and/or from other programs or institutions. In the 1st semester, the student must take Research Topics for Thesis I, and in the 2nd semester, the student must take Research Topics for Thesis II as compulsory. Students are required to take an ethics course during the semester.</a:t>
            </a:r>
          </a:p>
        </p:txBody>
      </p:sp>
      <p:pic>
        <p:nvPicPr>
          <p:cNvPr id="15" name="Picture 14" descr="A table of information&#10;&#10;Description automatically generated">
            <a:extLst>
              <a:ext uri="{FF2B5EF4-FFF2-40B4-BE49-F238E27FC236}">
                <a16:creationId xmlns:a16="http://schemas.microsoft.com/office/drawing/2014/main" id="{5C98ED09-67E7-2EC9-C1DA-A9247B69B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576676"/>
            <a:ext cx="7239002" cy="7402134"/>
          </a:xfrm>
          <a:prstGeom prst="rect">
            <a:avLst/>
          </a:prstGeom>
        </p:spPr>
      </p:pic>
      <p:pic>
        <p:nvPicPr>
          <p:cNvPr id="17" name="Picture 16" descr="A table of scientific research&#10;&#10;Description automatically generated with medium confidence">
            <a:extLst>
              <a:ext uri="{FF2B5EF4-FFF2-40B4-BE49-F238E27FC236}">
                <a16:creationId xmlns:a16="http://schemas.microsoft.com/office/drawing/2014/main" id="{A9183B3A-E80A-3575-D48E-C99AFA0B9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200" y="4488424"/>
            <a:ext cx="7772400" cy="51851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1143</Words>
  <Application>Microsoft Macintosh PowerPoint</Application>
  <PresentationFormat>Custom</PresentationFormat>
  <Paragraphs>109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DM Sans Italics</vt:lpstr>
      <vt:lpstr>Canva Sans 2 Bold</vt:lpstr>
      <vt:lpstr>Arial</vt:lpstr>
      <vt:lpstr>DM Sans Bold</vt:lpstr>
      <vt:lpstr>DM Sans</vt:lpstr>
      <vt:lpstr>Canva Sans 2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en_BYF_website_info_presentation</dc:title>
  <cp:lastModifiedBy>Cagdas Guducu</cp:lastModifiedBy>
  <cp:revision>3</cp:revision>
  <dcterms:created xsi:type="dcterms:W3CDTF">2006-08-16T00:00:00Z</dcterms:created>
  <dcterms:modified xsi:type="dcterms:W3CDTF">2025-07-01T09:18:39Z</dcterms:modified>
  <dc:identifier>DAF48-NQMZE</dc:identifier>
</cp:coreProperties>
</file>