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sldIdLst>
    <p:sldId id="256" r:id="rId2"/>
    <p:sldId id="267" r:id="rId3"/>
    <p:sldId id="268" r:id="rId4"/>
    <p:sldId id="260" r:id="rId5"/>
    <p:sldId id="266" r:id="rId6"/>
    <p:sldId id="265" r:id="rId7"/>
  </p:sldIdLst>
  <p:sldSz cx="18288000" cy="10287000"/>
  <p:notesSz cx="6858000" cy="9144000"/>
  <p:embeddedFontLst>
    <p:embeddedFont>
      <p:font typeface="DM Sans Bold" panose="020B0604020202020204" charset="-94"/>
      <p:regular r:id="rId8"/>
      <p:bold r:id="rId9"/>
    </p:embeddedFont>
    <p:embeddedFont>
      <p:font typeface="Calibri Light" panose="020F0302020204030204" pitchFamily="34" charset="0"/>
      <p:regular r:id="rId10"/>
      <p:italic r:id="rId11"/>
    </p:embeddedFont>
    <p:embeddedFont>
      <p:font typeface="DM Sans" panose="020B0604020202020204" charset="-94"/>
      <p:regular r:id="rId12"/>
      <p:bold r:id="rId13"/>
      <p:italic r:id="rId14"/>
      <p:boldItalic r:id="rId15"/>
    </p:embeddedFont>
    <p:embeddedFont>
      <p:font typeface="DM Sans Italics" panose="020B0604020202020204" charset="-94"/>
      <p:regular r:id="rId16"/>
      <p:italic r:id="rId17"/>
    </p:embeddedFont>
    <p:embeddedFont>
      <p:font typeface="Calibri" panose="020F0502020204030204" pitchFamily="34" charset="0"/>
      <p:regular r:id="rId18"/>
      <p:bold r:id="rId19"/>
      <p:italic r:id="rId20"/>
      <p:boldItalic r:id="rId21"/>
    </p:embeddedFont>
    <p:embeddedFont>
      <p:font typeface="Canva Sans 2 Bold" panose="020B0604020202020204" charset="0"/>
      <p:regular r:id="rId22"/>
      <p:bold r:id="rId23"/>
    </p:embeddedFont>
    <p:embeddedFont>
      <p:font typeface="Canva Sans 2 Italics" panose="020B060402020202020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74" d="100"/>
          <a:sy n="74" d="100"/>
        </p:scale>
        <p:origin x="9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2286000" y="1683545"/>
            <a:ext cx="13716000" cy="3581400"/>
          </a:xfrm>
        </p:spPr>
        <p:txBody>
          <a:bodyPr anchor="b"/>
          <a:lstStyle>
            <a:lvl1pPr algn="ctr">
              <a:defRPr sz="9000"/>
            </a:lvl1pPr>
          </a:lstStyle>
          <a:p>
            <a:r>
              <a:rPr lang="tr-TR" smtClean="0"/>
              <a:t>Asıl başlık stili için tıklatın</a:t>
            </a:r>
            <a:endParaRPr lang="tr-TR"/>
          </a:p>
        </p:txBody>
      </p:sp>
      <p:sp>
        <p:nvSpPr>
          <p:cNvPr id="3" name="Alt Başlık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0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22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3087350" y="547688"/>
            <a:ext cx="3943350" cy="871775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57300" y="547688"/>
            <a:ext cx="11601450" cy="871775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4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3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1247775" y="2564608"/>
            <a:ext cx="15773400" cy="4279106"/>
          </a:xfrm>
        </p:spPr>
        <p:txBody>
          <a:bodyPr anchor="b"/>
          <a:lstStyle>
            <a:lvl1pPr>
              <a:defRPr sz="9000"/>
            </a:lvl1pPr>
          </a:lstStyle>
          <a:p>
            <a:r>
              <a:rPr lang="tr-TR" smtClean="0"/>
              <a:t>Asıl başlık stili için tıklatın</a:t>
            </a:r>
            <a:endParaRPr lang="tr-TR"/>
          </a:p>
        </p:txBody>
      </p:sp>
      <p:sp>
        <p:nvSpPr>
          <p:cNvPr id="3" name="Metin Yer Tutucusu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8BD707-D9CF-40AE-B4C6-C98DA3205C09}" type="datetimeFigureOut">
              <a:rPr lang="en-US" smtClean="0"/>
              <a:pPr/>
              <a:t>7/28/2025</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468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57300" y="2738438"/>
            <a:ext cx="7772400" cy="65270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9258300" y="2738438"/>
            <a:ext cx="7772400" cy="65270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0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259682" y="547688"/>
            <a:ext cx="15773400" cy="1988345"/>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smtClean="0"/>
              <a:t>Asıl metin stillerini düzenlemek için tıklatın</a:t>
            </a:r>
          </a:p>
        </p:txBody>
      </p:sp>
      <p:sp>
        <p:nvSpPr>
          <p:cNvPr id="4" name="İçerik Yer Tutucusu 3"/>
          <p:cNvSpPr>
            <a:spLocks noGrp="1"/>
          </p:cNvSpPr>
          <p:nvPr>
            <p:ph sz="half" idx="2"/>
          </p:nvPr>
        </p:nvSpPr>
        <p:spPr>
          <a:xfrm>
            <a:off x="1259683" y="3757613"/>
            <a:ext cx="7736681" cy="552688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9258300" y="3757613"/>
            <a:ext cx="7774782" cy="552688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pPr/>
              <a:t>7/28/2025</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2813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pPr/>
              <a:t>7/28/2025</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6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pPr/>
              <a:t>7/28/2025</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143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smtClean="0"/>
              <a:t>Asıl başlık stili için tıklatın</a:t>
            </a:r>
            <a:endParaRPr lang="tr-TR"/>
          </a:p>
        </p:txBody>
      </p:sp>
      <p:sp>
        <p:nvSpPr>
          <p:cNvPr id="3" name="İçerik Yer Tutucusu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460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259683" y="685800"/>
            <a:ext cx="5898356" cy="2400300"/>
          </a:xfrm>
        </p:spPr>
        <p:txBody>
          <a:bodyPr anchor="b"/>
          <a:lstStyle>
            <a:lvl1pPr>
              <a:defRPr sz="4800"/>
            </a:lvl1pPr>
          </a:lstStyle>
          <a:p>
            <a:r>
              <a:rPr lang="tr-TR" smtClean="0"/>
              <a:t>Asıl başlık stili için tıklatın</a:t>
            </a:r>
            <a:endParaRPr lang="tr-TR"/>
          </a:p>
        </p:txBody>
      </p:sp>
      <p:sp>
        <p:nvSpPr>
          <p:cNvPr id="3" name="Resim Yer Tutucusu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tr-TR"/>
          </a:p>
        </p:txBody>
      </p:sp>
      <p:sp>
        <p:nvSpPr>
          <p:cNvPr id="4" name="Metin Yer Tutucusu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8BD707-D9CF-40AE-B4C6-C98DA3205C09}" type="datetimeFigureOut">
              <a:rPr lang="en-US" smtClean="0"/>
              <a:pPr/>
              <a:t>7/28/2025</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67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7/28/2025</a:t>
            </a:fld>
            <a:endParaRPr lang="en-US"/>
          </a:p>
        </p:txBody>
      </p:sp>
      <p:sp>
        <p:nvSpPr>
          <p:cNvPr id="5" name="Altbilgi Yer Tutucusu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99719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tr-T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05000" y="17878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533400" y="772099"/>
            <a:ext cx="113538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x-none"/>
            </a:p>
          </p:txBody>
        </p:sp>
        <p:sp>
          <p:nvSpPr>
            <p:cNvPr id="5" name="TextBox 5"/>
            <p:cNvSpPr txBox="1"/>
            <p:nvPr/>
          </p:nvSpPr>
          <p:spPr>
            <a:xfrm>
              <a:off x="0" y="-57150"/>
              <a:ext cx="12293196" cy="35502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46250" y="6729842"/>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x-none"/>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noFill/>
        </p:spPr>
        <p:txBody>
          <a:bodyPr/>
          <a:lstStyle/>
          <a:p>
            <a:endParaRPr lang="x-none"/>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txBody>
          <a:bodyPr/>
          <a:lstStyle/>
          <a:p>
            <a:endParaRPr lang="x-none"/>
          </a:p>
        </p:txBody>
      </p:sp>
      <p:sp>
        <p:nvSpPr>
          <p:cNvPr id="10" name="TextBox 10"/>
          <p:cNvSpPr txBox="1"/>
          <p:nvPr/>
        </p:nvSpPr>
        <p:spPr>
          <a:xfrm>
            <a:off x="1439390" y="2442152"/>
            <a:ext cx="9703809" cy="1282402"/>
          </a:xfrm>
          <a:prstGeom prst="rect">
            <a:avLst/>
          </a:prstGeom>
        </p:spPr>
        <p:txBody>
          <a:bodyPr wrap="square" lIns="0" tIns="0" rIns="0" bIns="0" rtlCol="0" anchor="t">
            <a:spAutoFit/>
          </a:bodyPr>
          <a:lstStyle/>
          <a:p>
            <a:pPr>
              <a:lnSpc>
                <a:spcPts val="9999"/>
              </a:lnSpc>
            </a:pPr>
            <a:r>
              <a:rPr lang="tr-TR" sz="6600" dirty="0">
                <a:solidFill>
                  <a:srgbClr val="FFFFFF"/>
                </a:solidFill>
                <a:latin typeface="DM Sans Bold"/>
              </a:rPr>
              <a:t>Anatomi </a:t>
            </a:r>
            <a:r>
              <a:rPr lang="en-US" sz="6600" dirty="0" err="1">
                <a:solidFill>
                  <a:srgbClr val="FFFFFF"/>
                </a:solidFill>
                <a:latin typeface="DM Sans Bold"/>
              </a:rPr>
              <a:t>Anabilim</a:t>
            </a:r>
            <a:r>
              <a:rPr lang="en-US" sz="6600" dirty="0">
                <a:solidFill>
                  <a:srgbClr val="FFFFFF"/>
                </a:solidFill>
                <a:latin typeface="DM Sans Bold"/>
              </a:rPr>
              <a:t> Dalı</a:t>
            </a:r>
          </a:p>
        </p:txBody>
      </p:sp>
      <p:sp>
        <p:nvSpPr>
          <p:cNvPr id="11" name="TextBox 11"/>
          <p:cNvSpPr txBox="1"/>
          <p:nvPr/>
        </p:nvSpPr>
        <p:spPr>
          <a:xfrm>
            <a:off x="1439390" y="4093555"/>
            <a:ext cx="8836815" cy="1179810"/>
          </a:xfrm>
          <a:prstGeom prst="rect">
            <a:avLst/>
          </a:prstGeom>
        </p:spPr>
        <p:txBody>
          <a:bodyPr lIns="0" tIns="0" rIns="0" bIns="0" rtlCol="0" anchor="t">
            <a:spAutoFit/>
          </a:bodyPr>
          <a:lstStyle/>
          <a:p>
            <a:pPr>
              <a:lnSpc>
                <a:spcPts val="4800"/>
              </a:lnSpc>
            </a:pPr>
            <a:r>
              <a:rPr lang="en-US" sz="2800" dirty="0" err="1">
                <a:solidFill>
                  <a:srgbClr val="FFFFFF"/>
                </a:solidFill>
                <a:latin typeface="DM Sans"/>
              </a:rPr>
              <a:t>Yüksek</a:t>
            </a:r>
            <a:r>
              <a:rPr lang="en-US" sz="2800" dirty="0">
                <a:solidFill>
                  <a:srgbClr val="FFFFFF"/>
                </a:solidFill>
                <a:latin typeface="DM Sans"/>
              </a:rPr>
              <a:t> </a:t>
            </a:r>
            <a:r>
              <a:rPr lang="en-US" sz="2800" dirty="0" err="1">
                <a:solidFill>
                  <a:srgbClr val="FFFFFF"/>
                </a:solidFill>
                <a:latin typeface="DM Sans"/>
              </a:rPr>
              <a:t>Lisans</a:t>
            </a:r>
            <a:r>
              <a:rPr lang="en-US" sz="2800" dirty="0">
                <a:solidFill>
                  <a:srgbClr val="FFFFFF"/>
                </a:solidFill>
                <a:latin typeface="DM Sans"/>
              </a:rPr>
              <a:t> </a:t>
            </a:r>
            <a:r>
              <a:rPr lang="en-US" sz="2800" dirty="0" err="1">
                <a:solidFill>
                  <a:srgbClr val="FFFFFF"/>
                </a:solidFill>
                <a:latin typeface="DM Sans"/>
              </a:rPr>
              <a:t>ve</a:t>
            </a:r>
            <a:r>
              <a:rPr lang="en-US" sz="2800" dirty="0">
                <a:solidFill>
                  <a:srgbClr val="FFFFFF"/>
                </a:solidFill>
                <a:latin typeface="DM Sans"/>
              </a:rPr>
              <a:t> </a:t>
            </a:r>
            <a:r>
              <a:rPr lang="en-US" sz="2800" dirty="0" err="1">
                <a:solidFill>
                  <a:srgbClr val="FFFFFF"/>
                </a:solidFill>
                <a:latin typeface="DM Sans"/>
              </a:rPr>
              <a:t>Doktora</a:t>
            </a:r>
            <a:r>
              <a:rPr lang="en-US" sz="2800" dirty="0">
                <a:solidFill>
                  <a:srgbClr val="FFFFFF"/>
                </a:solidFill>
                <a:latin typeface="DM Sans"/>
              </a:rPr>
              <a:t> </a:t>
            </a:r>
            <a:r>
              <a:rPr lang="en-US" sz="2800" dirty="0" err="1">
                <a:solidFill>
                  <a:srgbClr val="FFFFFF"/>
                </a:solidFill>
                <a:latin typeface="DM Sans"/>
              </a:rPr>
              <a:t>Programları</a:t>
            </a:r>
            <a:endParaRPr lang="en-US" sz="2800" dirty="0">
              <a:solidFill>
                <a:srgbClr val="FFFFFF"/>
              </a:solidFill>
              <a:latin typeface="DM Sans"/>
            </a:endParaRPr>
          </a:p>
          <a:p>
            <a:pPr>
              <a:lnSpc>
                <a:spcPts val="4800"/>
              </a:lnSpc>
            </a:pPr>
            <a:r>
              <a:rPr lang="en-US" sz="2800" dirty="0" err="1">
                <a:solidFill>
                  <a:srgbClr val="FFFFFF"/>
                </a:solidFill>
                <a:latin typeface="DM Sans"/>
              </a:rPr>
              <a:t>Genel</a:t>
            </a:r>
            <a:r>
              <a:rPr lang="en-US" sz="2800" dirty="0">
                <a:solidFill>
                  <a:srgbClr val="FFFFFF"/>
                </a:solidFill>
                <a:latin typeface="DM Sans"/>
              </a:rPr>
              <a:t> </a:t>
            </a:r>
            <a:r>
              <a:rPr lang="en-US" sz="2800" dirty="0" err="1">
                <a:solidFill>
                  <a:srgbClr val="FFFFFF"/>
                </a:solidFill>
                <a:latin typeface="DM Sans"/>
              </a:rPr>
              <a:t>Yapısı</a:t>
            </a:r>
            <a:r>
              <a:rPr lang="en-US" sz="2800" dirty="0">
                <a:solidFill>
                  <a:srgbClr val="FFFFFF"/>
                </a:solidFill>
                <a:latin typeface="DM Sans"/>
              </a:rPr>
              <a:t> </a:t>
            </a:r>
            <a:r>
              <a:rPr lang="en-US" sz="2800" dirty="0" err="1">
                <a:solidFill>
                  <a:srgbClr val="FFFFFF"/>
                </a:solidFill>
                <a:latin typeface="DM Sans"/>
              </a:rPr>
              <a:t>ve</a:t>
            </a:r>
            <a:r>
              <a:rPr lang="en-US" sz="2800" dirty="0">
                <a:solidFill>
                  <a:srgbClr val="FFFFFF"/>
                </a:solidFill>
                <a:latin typeface="DM Sans"/>
              </a:rPr>
              <a:t> </a:t>
            </a:r>
            <a:r>
              <a:rPr lang="en-US" sz="2800" dirty="0" err="1">
                <a:solidFill>
                  <a:srgbClr val="FFFFFF"/>
                </a:solidFill>
                <a:latin typeface="DM Sans"/>
              </a:rPr>
              <a:t>Dersler</a:t>
            </a:r>
            <a:endParaRPr lang="en-US" sz="2800" dirty="0">
              <a:solidFill>
                <a:srgbClr val="FFFFFF"/>
              </a:solidFill>
              <a:latin typeface="DM Sans"/>
            </a:endParaRP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dirty="0" err="1">
                <a:solidFill>
                  <a:srgbClr val="FFFFFF"/>
                </a:solidFill>
                <a:latin typeface="DM Sans"/>
              </a:rPr>
              <a:t>Dokuz</a:t>
            </a:r>
            <a:r>
              <a:rPr lang="en-US" sz="3200" dirty="0">
                <a:solidFill>
                  <a:srgbClr val="FFFFFF"/>
                </a:solidFill>
                <a:latin typeface="DM Sans"/>
              </a:rPr>
              <a:t> </a:t>
            </a:r>
            <a:r>
              <a:rPr lang="en-US" sz="3200" dirty="0" err="1">
                <a:solidFill>
                  <a:srgbClr val="FFFFFF"/>
                </a:solidFill>
                <a:latin typeface="DM Sans"/>
              </a:rPr>
              <a:t>Eylül</a:t>
            </a:r>
            <a:r>
              <a:rPr lang="en-US" sz="3200" dirty="0">
                <a:solidFill>
                  <a:srgbClr val="FFFFFF"/>
                </a:solidFill>
                <a:latin typeface="DM Sans"/>
              </a:rPr>
              <a:t> </a:t>
            </a:r>
            <a:r>
              <a:rPr lang="en-US" sz="3200" dirty="0" err="1">
                <a:solidFill>
                  <a:srgbClr val="FFFFFF"/>
                </a:solidFill>
                <a:latin typeface="DM Sans"/>
              </a:rPr>
              <a:t>Üniversitesi</a:t>
            </a:r>
            <a:r>
              <a:rPr lang="en-US" sz="3200" dirty="0">
                <a:solidFill>
                  <a:srgbClr val="FFFFFF"/>
                </a:solidFill>
                <a:latin typeface="DM Sans"/>
              </a:rPr>
              <a:t> </a:t>
            </a:r>
            <a:r>
              <a:rPr lang="en-US" sz="3200" dirty="0" err="1">
                <a:solidFill>
                  <a:srgbClr val="FFFFFF"/>
                </a:solidFill>
                <a:latin typeface="DM Sans"/>
              </a:rPr>
              <a:t>Sağlık</a:t>
            </a:r>
            <a:r>
              <a:rPr lang="en-US" sz="3200" dirty="0">
                <a:solidFill>
                  <a:srgbClr val="FFFFFF"/>
                </a:solidFill>
                <a:latin typeface="DM Sans"/>
              </a:rPr>
              <a:t> </a:t>
            </a:r>
            <a:r>
              <a:rPr lang="en-US" sz="3200" dirty="0" err="1">
                <a:solidFill>
                  <a:srgbClr val="FFFFFF"/>
                </a:solidFill>
                <a:latin typeface="DM Sans"/>
              </a:rPr>
              <a:t>Bilimleri</a:t>
            </a:r>
            <a:r>
              <a:rPr lang="en-US" sz="3200" dirty="0">
                <a:solidFill>
                  <a:srgbClr val="FFFFFF"/>
                </a:solidFill>
                <a:latin typeface="DM Sans"/>
              </a:rPr>
              <a:t> </a:t>
            </a:r>
            <a:r>
              <a:rPr lang="en-US" sz="3200" dirty="0" err="1">
                <a:solidFill>
                  <a:srgbClr val="FFFFFF"/>
                </a:solidFill>
                <a:latin typeface="DM Sans"/>
              </a:rPr>
              <a:t>Enstitüsü</a:t>
            </a:r>
            <a:endParaRPr lang="en-US" sz="3200" dirty="0">
              <a:solidFill>
                <a:srgbClr val="FFFFFF"/>
              </a:solidFill>
              <a:latin typeface="DM Sans"/>
            </a:endParaRPr>
          </a:p>
        </p:txBody>
      </p:sp>
      <p:sp>
        <p:nvSpPr>
          <p:cNvPr id="13" name="TextBox 13"/>
          <p:cNvSpPr txBox="1"/>
          <p:nvPr/>
        </p:nvSpPr>
        <p:spPr>
          <a:xfrm>
            <a:off x="2049186" y="7716410"/>
            <a:ext cx="5734018" cy="734625"/>
          </a:xfrm>
          <a:prstGeom prst="rect">
            <a:avLst/>
          </a:prstGeom>
        </p:spPr>
        <p:txBody>
          <a:bodyPr lIns="0" tIns="0" rIns="0" bIns="0" rtlCol="0" anchor="t">
            <a:spAutoFit/>
          </a:bodyPr>
          <a:lstStyle/>
          <a:p>
            <a:pPr>
              <a:lnSpc>
                <a:spcPts val="2879"/>
              </a:lnSpc>
            </a:pPr>
            <a:r>
              <a:rPr lang="en-US" sz="2400" dirty="0" err="1">
                <a:solidFill>
                  <a:srgbClr val="030303"/>
                </a:solidFill>
                <a:latin typeface="DM Sans"/>
              </a:rPr>
              <a:t>Dokuz</a:t>
            </a:r>
            <a:r>
              <a:rPr lang="en-US" sz="2400" dirty="0">
                <a:solidFill>
                  <a:srgbClr val="030303"/>
                </a:solidFill>
                <a:latin typeface="DM Sans"/>
              </a:rPr>
              <a:t> </a:t>
            </a:r>
            <a:r>
              <a:rPr lang="en-US" sz="2400" dirty="0" err="1">
                <a:solidFill>
                  <a:srgbClr val="030303"/>
                </a:solidFill>
                <a:latin typeface="DM Sans"/>
              </a:rPr>
              <a:t>Eylül</a:t>
            </a:r>
            <a:r>
              <a:rPr lang="en-US" sz="2400" dirty="0">
                <a:solidFill>
                  <a:srgbClr val="030303"/>
                </a:solidFill>
                <a:latin typeface="DM Sans"/>
              </a:rPr>
              <a:t> </a:t>
            </a:r>
            <a:r>
              <a:rPr lang="en-US" sz="2400" dirty="0" err="1">
                <a:solidFill>
                  <a:srgbClr val="030303"/>
                </a:solidFill>
                <a:latin typeface="DM Sans"/>
              </a:rPr>
              <a:t>Üniversitesi</a:t>
            </a:r>
            <a:r>
              <a:rPr lang="en-US" sz="2400" dirty="0">
                <a:solidFill>
                  <a:srgbClr val="030303"/>
                </a:solidFill>
                <a:latin typeface="DM Sans"/>
              </a:rPr>
              <a:t> Tıp </a:t>
            </a:r>
            <a:r>
              <a:rPr lang="en-US" sz="2400" dirty="0" err="1">
                <a:solidFill>
                  <a:srgbClr val="030303"/>
                </a:solidFill>
                <a:latin typeface="DM Sans"/>
              </a:rPr>
              <a:t>Fakültesi</a:t>
            </a:r>
            <a:r>
              <a:rPr lang="en-US" sz="2400" dirty="0">
                <a:solidFill>
                  <a:srgbClr val="030303"/>
                </a:solidFill>
                <a:latin typeface="DM Sans"/>
              </a:rPr>
              <a:t> </a:t>
            </a:r>
            <a:r>
              <a:rPr lang="en-US" sz="2400" dirty="0" err="1">
                <a:solidFill>
                  <a:srgbClr val="030303"/>
                </a:solidFill>
                <a:latin typeface="DM Sans"/>
              </a:rPr>
              <a:t>Yerleşkesi</a:t>
            </a:r>
            <a:r>
              <a:rPr lang="en-US" sz="2400" dirty="0">
                <a:solidFill>
                  <a:srgbClr val="030303"/>
                </a:solidFill>
                <a:latin typeface="DM Sans"/>
              </a:rPr>
              <a:t>, 35340 </a:t>
            </a:r>
            <a:r>
              <a:rPr lang="en-US" sz="2400" dirty="0" err="1">
                <a:solidFill>
                  <a:srgbClr val="030303"/>
                </a:solidFill>
                <a:latin typeface="DM Sans"/>
              </a:rPr>
              <a:t>Balçova</a:t>
            </a:r>
            <a:r>
              <a:rPr lang="en-US" sz="2400" dirty="0">
                <a:solidFill>
                  <a:srgbClr val="030303"/>
                </a:solidFill>
                <a:latin typeface="DM Sans"/>
              </a:rPr>
              <a:t>/İzmir</a:t>
            </a:r>
          </a:p>
        </p:txBody>
      </p:sp>
      <p:sp>
        <p:nvSpPr>
          <p:cNvPr id="14" name="TextBox 14"/>
          <p:cNvSpPr txBox="1"/>
          <p:nvPr/>
        </p:nvSpPr>
        <p:spPr>
          <a:xfrm>
            <a:off x="2049186" y="8520259"/>
            <a:ext cx="2742460" cy="371897"/>
          </a:xfrm>
          <a:prstGeom prst="rect">
            <a:avLst/>
          </a:prstGeom>
        </p:spPr>
        <p:txBody>
          <a:bodyPr lIns="0" tIns="0" rIns="0" bIns="0" rtlCol="0" anchor="t">
            <a:spAutoFit/>
          </a:bodyPr>
          <a:lstStyle/>
          <a:p>
            <a:pPr>
              <a:lnSpc>
                <a:spcPts val="2879"/>
              </a:lnSpc>
            </a:pPr>
            <a:r>
              <a:rPr lang="en-US" sz="2400" dirty="0">
                <a:solidFill>
                  <a:srgbClr val="030303"/>
                </a:solidFill>
                <a:latin typeface="DM Sans Italics"/>
              </a:rPr>
              <a:t>0 232 412 </a:t>
            </a:r>
            <a:r>
              <a:rPr lang="en-US" sz="2400" dirty="0" smtClean="0">
                <a:solidFill>
                  <a:srgbClr val="030303"/>
                </a:solidFill>
                <a:latin typeface="DM Sans Italics"/>
              </a:rPr>
              <a:t>4</a:t>
            </a:r>
            <a:r>
              <a:rPr lang="tr-TR" sz="2400" dirty="0" smtClean="0">
                <a:solidFill>
                  <a:srgbClr val="030303"/>
                </a:solidFill>
                <a:latin typeface="DM Sans Italics"/>
              </a:rPr>
              <a:t>3 51</a:t>
            </a:r>
            <a:endParaRPr lang="en-US" sz="2400" dirty="0">
              <a:solidFill>
                <a:srgbClr val="030303"/>
              </a:solidFill>
              <a:latin typeface="DM Sans Italics"/>
            </a:endParaRPr>
          </a:p>
        </p:txBody>
      </p:sp>
      <p:grpSp>
        <p:nvGrpSpPr>
          <p:cNvPr id="15" name="Group 15"/>
          <p:cNvGrpSpPr/>
          <p:nvPr/>
        </p:nvGrpSpPr>
        <p:grpSpPr>
          <a:xfrm>
            <a:off x="8389114" y="6709988"/>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x-none"/>
            </a:p>
          </p:txBody>
        </p:sp>
      </p:grpSp>
      <p:pic>
        <p:nvPicPr>
          <p:cNvPr id="17" name="Resim 16"/>
          <p:cNvPicPr>
            <a:picLocks noChangeAspect="1"/>
          </p:cNvPicPr>
          <p:nvPr/>
        </p:nvPicPr>
        <p:blipFill>
          <a:blip r:embed="rId8"/>
          <a:stretch>
            <a:fillRect/>
          </a:stretch>
        </p:blipFill>
        <p:spPr>
          <a:xfrm>
            <a:off x="11160371" y="772098"/>
            <a:ext cx="6886927" cy="5196499"/>
          </a:xfrm>
          <a:prstGeom prst="rect">
            <a:avLst/>
          </a:prstGeom>
        </p:spPr>
      </p:pic>
      <p:sp>
        <p:nvSpPr>
          <p:cNvPr id="18" name="Dikdörtgen 17"/>
          <p:cNvSpPr/>
          <p:nvPr/>
        </p:nvSpPr>
        <p:spPr>
          <a:xfrm>
            <a:off x="11436037" y="5475263"/>
            <a:ext cx="4545732" cy="369332"/>
          </a:xfrm>
          <a:prstGeom prst="rect">
            <a:avLst/>
          </a:prstGeom>
        </p:spPr>
        <p:txBody>
          <a:bodyPr wrap="none">
            <a:spAutoFit/>
          </a:bodyPr>
          <a:lstStyle/>
          <a:p>
            <a:r>
              <a:rPr lang="en-US" dirty="0" smtClean="0">
                <a:solidFill>
                  <a:schemeClr val="bg1"/>
                </a:solidFill>
              </a:rPr>
              <a:t>Dr</a:t>
            </a:r>
            <a:r>
              <a:rPr lang="en-US" dirty="0">
                <a:solidFill>
                  <a:schemeClr val="bg1"/>
                </a:solidFill>
              </a:rPr>
              <a:t>. </a:t>
            </a:r>
            <a:r>
              <a:rPr lang="en-US" dirty="0" err="1">
                <a:solidFill>
                  <a:schemeClr val="bg1"/>
                </a:solidFill>
              </a:rPr>
              <a:t>Nicolaes</a:t>
            </a:r>
            <a:r>
              <a:rPr lang="en-US" dirty="0">
                <a:solidFill>
                  <a:schemeClr val="bg1"/>
                </a:solidFill>
              </a:rPr>
              <a:t> </a:t>
            </a:r>
            <a:r>
              <a:rPr lang="en-US" dirty="0" err="1" smtClean="0">
                <a:solidFill>
                  <a:schemeClr val="bg1"/>
                </a:solidFill>
              </a:rPr>
              <a:t>Tulp</a:t>
            </a:r>
            <a:r>
              <a:rPr lang="tr-TR" dirty="0" smtClean="0">
                <a:solidFill>
                  <a:schemeClr val="bg1"/>
                </a:solidFill>
              </a:rPr>
              <a:t>’un Anatomi dersi, </a:t>
            </a:r>
            <a:r>
              <a:rPr lang="tr-TR" dirty="0" err="1" smtClean="0">
                <a:solidFill>
                  <a:schemeClr val="bg1"/>
                </a:solidFill>
              </a:rPr>
              <a:t>Rembrandt</a:t>
            </a:r>
            <a:endParaRPr lang="tr-TR" dirty="0">
              <a:solidFill>
                <a:schemeClr val="bg1"/>
              </a:solidFill>
            </a:endParaRPr>
          </a:p>
        </p:txBody>
      </p:sp>
      <p:pic>
        <p:nvPicPr>
          <p:cNvPr id="19" name="Picture 4">
            <a:extLst>
              <a:ext uri="{FF2B5EF4-FFF2-40B4-BE49-F238E27FC236}">
                <a16:creationId xmlns:a16="http://schemas.microsoft.com/office/drawing/2014/main" xmlns="" id="{9550119B-5627-4449-99AA-EC7695C6817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475" r="17357"/>
          <a:stretch/>
        </p:blipFill>
        <p:spPr bwMode="auto">
          <a:xfrm>
            <a:off x="11506200" y="6729842"/>
            <a:ext cx="3140050" cy="2833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p:spPr>
        <p:style>
          <a:lnRef idx="2">
            <a:schemeClr val="dk1"/>
          </a:lnRef>
          <a:fillRef idx="1">
            <a:schemeClr val="lt1"/>
          </a:fillRef>
          <a:effectRef idx="0">
            <a:schemeClr val="dk1"/>
          </a:effectRef>
          <a:fontRef idx="minor">
            <a:schemeClr val="dk1"/>
          </a:fontRef>
        </p:style>
        <p:txBody>
          <a:bodyPr/>
          <a:lstStyle/>
          <a:p>
            <a:endParaRPr lang="x-none"/>
          </a:p>
        </p:txBody>
      </p:sp>
      <p:grpSp>
        <p:nvGrpSpPr>
          <p:cNvPr id="3" name="Group 3"/>
          <p:cNvGrpSpPr/>
          <p:nvPr/>
        </p:nvGrpSpPr>
        <p:grpSpPr>
          <a:xfrm>
            <a:off x="2362200" y="403368"/>
            <a:ext cx="12954000" cy="2286124"/>
            <a:chOff x="0" y="-57150"/>
            <a:chExt cx="8707681" cy="1536733"/>
          </a:xfrm>
        </p:grpSpPr>
        <p:sp>
          <p:nvSpPr>
            <p:cNvPr id="4" name="Freeform 4"/>
            <p:cNvSpPr/>
            <p:nvPr/>
          </p:nvSpPr>
          <p:spPr>
            <a:xfrm>
              <a:off x="0" y="0"/>
              <a:ext cx="8707681" cy="1479583"/>
            </a:xfrm>
            <a:custGeom>
              <a:avLst/>
              <a:gdLst/>
              <a:ahLst/>
              <a:cxnLst/>
              <a:rect l="l" t="t" r="r" b="b"/>
              <a:pathLst>
                <a:path w="7124023" h="1355178">
                  <a:moveTo>
                    <a:pt x="0" y="0"/>
                  </a:moveTo>
                  <a:lnTo>
                    <a:pt x="7124023" y="0"/>
                  </a:lnTo>
                  <a:lnTo>
                    <a:pt x="7124023"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7124023"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035813" y="978605"/>
            <a:ext cx="6784587" cy="1231106"/>
          </a:xfrm>
          <a:prstGeom prst="rect">
            <a:avLst/>
          </a:prstGeom>
        </p:spPr>
        <p:txBody>
          <a:bodyPr wrap="square" lIns="0" tIns="0" rIns="0" bIns="0" rtlCol="0" anchor="t">
            <a:spAutoFit/>
          </a:bodyPr>
          <a:lstStyle/>
          <a:p>
            <a:pPr>
              <a:lnSpc>
                <a:spcPts val="4800"/>
              </a:lnSpc>
            </a:pPr>
            <a:r>
              <a:rPr lang="tr-TR" sz="4000" b="1" dirty="0" smtClean="0">
                <a:solidFill>
                  <a:srgbClr val="030303"/>
                </a:solidFill>
                <a:latin typeface="DM Sans"/>
              </a:rPr>
              <a:t>Anatomi Anabilim Dalı</a:t>
            </a:r>
          </a:p>
          <a:p>
            <a:pPr>
              <a:lnSpc>
                <a:spcPts val="4800"/>
              </a:lnSpc>
            </a:pPr>
            <a:r>
              <a:rPr lang="tr-TR" sz="4000" b="1" dirty="0" smtClean="0">
                <a:solidFill>
                  <a:srgbClr val="030303"/>
                </a:solidFill>
                <a:latin typeface="DM Sans Bold"/>
              </a:rPr>
              <a:t>Akademik Kadro</a:t>
            </a:r>
            <a:endParaRPr lang="en-US" sz="4000" b="1" dirty="0">
              <a:solidFill>
                <a:srgbClr val="030303"/>
              </a:solidFill>
              <a:latin typeface="DM Sans Bold"/>
            </a:endParaRP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144342" y="3183799"/>
            <a:ext cx="9753600" cy="4308872"/>
          </a:xfrm>
          <a:prstGeom prst="rect">
            <a:avLst/>
          </a:prstGeom>
        </p:spPr>
        <p:txBody>
          <a:bodyPr wrap="square" lIns="0" tIns="0" rIns="0" bIns="0" rtlCol="0" anchor="t">
            <a:spAutoFit/>
          </a:bodyPr>
          <a:lstStyle/>
          <a:p>
            <a:pPr algn="just">
              <a:lnSpc>
                <a:spcPts val="4200"/>
              </a:lnSpc>
            </a:pPr>
            <a:r>
              <a:rPr lang="tr-TR" sz="2800" dirty="0" smtClean="0">
                <a:solidFill>
                  <a:srgbClr val="030303"/>
                </a:solidFill>
                <a:latin typeface="DM Sans"/>
              </a:rPr>
              <a:t>Prof. Dr. Çiğdem İÇKE</a:t>
            </a:r>
          </a:p>
          <a:p>
            <a:pPr algn="just">
              <a:lnSpc>
                <a:spcPts val="4200"/>
              </a:lnSpc>
            </a:pPr>
            <a:r>
              <a:rPr lang="tr-TR" sz="2800" dirty="0" smtClean="0">
                <a:solidFill>
                  <a:srgbClr val="030303"/>
                </a:solidFill>
                <a:latin typeface="DM Sans"/>
              </a:rPr>
              <a:t>Prof. Dr. Candan ARMAN</a:t>
            </a:r>
          </a:p>
          <a:p>
            <a:pPr algn="just">
              <a:lnSpc>
                <a:spcPts val="4200"/>
              </a:lnSpc>
            </a:pPr>
            <a:r>
              <a:rPr lang="tr-TR" sz="2800" dirty="0" smtClean="0">
                <a:solidFill>
                  <a:srgbClr val="030303"/>
                </a:solidFill>
                <a:latin typeface="DM Sans"/>
              </a:rPr>
              <a:t>Prof. Dr.  Amaç KİRAY</a:t>
            </a:r>
          </a:p>
          <a:p>
            <a:pPr algn="just">
              <a:lnSpc>
                <a:spcPts val="4200"/>
              </a:lnSpc>
            </a:pPr>
            <a:r>
              <a:rPr lang="tr-TR" sz="2800" dirty="0" smtClean="0">
                <a:solidFill>
                  <a:srgbClr val="030303"/>
                </a:solidFill>
                <a:latin typeface="DM Sans"/>
              </a:rPr>
              <a:t>Prof. Dr. Nemin Nüket GÖÇMEN KARABEKİR</a:t>
            </a:r>
          </a:p>
          <a:p>
            <a:pPr algn="just">
              <a:lnSpc>
                <a:spcPts val="4200"/>
              </a:lnSpc>
            </a:pPr>
            <a:r>
              <a:rPr lang="tr-TR" sz="2800" dirty="0" smtClean="0">
                <a:solidFill>
                  <a:srgbClr val="030303"/>
                </a:solidFill>
                <a:latin typeface="DM Sans"/>
              </a:rPr>
              <a:t>Prof. Dr. Funda AKSU</a:t>
            </a:r>
          </a:p>
          <a:p>
            <a:pPr algn="just">
              <a:lnSpc>
                <a:spcPts val="4200"/>
              </a:lnSpc>
            </a:pPr>
            <a:r>
              <a:rPr lang="tr-TR" sz="2800" dirty="0" smtClean="0">
                <a:solidFill>
                  <a:srgbClr val="030303"/>
                </a:solidFill>
                <a:latin typeface="DM Sans"/>
              </a:rPr>
              <a:t>Prof. Dr. Gökşin Nilüfer DEMİRCİ DERİCİ</a:t>
            </a:r>
          </a:p>
          <a:p>
            <a:pPr algn="just">
              <a:lnSpc>
                <a:spcPts val="4200"/>
              </a:lnSpc>
            </a:pPr>
            <a:r>
              <a:rPr lang="tr-TR" sz="2800" dirty="0" smtClean="0">
                <a:solidFill>
                  <a:srgbClr val="030303"/>
                </a:solidFill>
                <a:latin typeface="DM Sans"/>
              </a:rPr>
              <a:t>Doç. Dr. Sibel ÇIRPAN</a:t>
            </a:r>
          </a:p>
          <a:p>
            <a:pPr algn="just">
              <a:lnSpc>
                <a:spcPts val="4200"/>
              </a:lnSpc>
            </a:pPr>
            <a:r>
              <a:rPr lang="tr-TR" sz="2800" dirty="0" smtClean="0">
                <a:solidFill>
                  <a:srgbClr val="030303"/>
                </a:solidFill>
                <a:latin typeface="DM Sans"/>
              </a:rPr>
              <a:t>Dr. </a:t>
            </a:r>
            <a:r>
              <a:rPr lang="tr-TR" sz="2800" dirty="0" err="1" smtClean="0">
                <a:solidFill>
                  <a:srgbClr val="030303"/>
                </a:solidFill>
                <a:latin typeface="DM Sans"/>
              </a:rPr>
              <a:t>Öğr</a:t>
            </a:r>
            <a:r>
              <a:rPr lang="tr-TR" sz="2800" dirty="0" smtClean="0">
                <a:solidFill>
                  <a:srgbClr val="030303"/>
                </a:solidFill>
                <a:latin typeface="DM Sans"/>
              </a:rPr>
              <a:t>. Üyesi Fatma Gülşah ZEYBEK</a:t>
            </a:r>
            <a:endParaRPr lang="en-US" sz="2800" dirty="0">
              <a:solidFill>
                <a:srgbClr val="030303"/>
              </a:solidFill>
              <a:latin typeface="DM Sans"/>
            </a:endParaRPr>
          </a:p>
        </p:txBody>
      </p:sp>
      <p:grpSp>
        <p:nvGrpSpPr>
          <p:cNvPr id="11" name="Group 11"/>
          <p:cNvGrpSpPr/>
          <p:nvPr/>
        </p:nvGrpSpPr>
        <p:grpSpPr>
          <a:xfrm>
            <a:off x="10653311" y="90150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1982837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0827771" y="501191"/>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6" name="TextBox 6"/>
          <p:cNvSpPr txBox="1"/>
          <p:nvPr/>
        </p:nvSpPr>
        <p:spPr>
          <a:xfrm>
            <a:off x="3991517" y="776893"/>
            <a:ext cx="6219283" cy="1231106"/>
          </a:xfrm>
          <a:prstGeom prst="rect">
            <a:avLst/>
          </a:prstGeom>
        </p:spPr>
        <p:txBody>
          <a:bodyPr wrap="square" lIns="0" tIns="0" rIns="0" bIns="0" rtlCol="0" anchor="t">
            <a:spAutoFit/>
          </a:bodyPr>
          <a:lstStyle/>
          <a:p>
            <a:pPr>
              <a:lnSpc>
                <a:spcPts val="4800"/>
              </a:lnSpc>
            </a:pPr>
            <a:r>
              <a:rPr lang="tr-TR" sz="4000" b="1" dirty="0" err="1" smtClean="0">
                <a:solidFill>
                  <a:srgbClr val="030303"/>
                </a:solidFill>
                <a:latin typeface="DM Sans"/>
              </a:rPr>
              <a:t>Department</a:t>
            </a:r>
            <a:r>
              <a:rPr lang="tr-TR" sz="4000" b="1" dirty="0" smtClean="0">
                <a:solidFill>
                  <a:srgbClr val="030303"/>
                </a:solidFill>
                <a:latin typeface="DM Sans"/>
              </a:rPr>
              <a:t> of </a:t>
            </a:r>
            <a:r>
              <a:rPr lang="tr-TR" sz="4000" b="1" dirty="0" err="1" smtClean="0">
                <a:solidFill>
                  <a:srgbClr val="030303"/>
                </a:solidFill>
                <a:latin typeface="DM Sans"/>
              </a:rPr>
              <a:t>Anatomy</a:t>
            </a:r>
            <a:endParaRPr lang="tr-TR" sz="4000" b="1" dirty="0" smtClean="0">
              <a:solidFill>
                <a:srgbClr val="030303"/>
              </a:solidFill>
              <a:latin typeface="DM Sans"/>
            </a:endParaRPr>
          </a:p>
          <a:p>
            <a:pPr>
              <a:lnSpc>
                <a:spcPts val="4800"/>
              </a:lnSpc>
            </a:pPr>
            <a:r>
              <a:rPr lang="tr-TR" sz="4000" b="1" dirty="0" smtClean="0">
                <a:solidFill>
                  <a:srgbClr val="030303"/>
                </a:solidFill>
                <a:latin typeface="DM Sans"/>
              </a:rPr>
              <a:t>Anatomi Laboratuvarı</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x-none"/>
            </a:p>
          </p:txBody>
        </p:sp>
        <p:sp>
          <p:nvSpPr>
            <p:cNvPr id="9" name="TextBox 9"/>
            <p:cNvSpPr txBox="1"/>
            <p:nvPr/>
          </p:nvSpPr>
          <p:spPr>
            <a:xfrm>
              <a:off x="0" y="-57150"/>
              <a:ext cx="5801747" cy="4363196"/>
            </a:xfrm>
            <a:prstGeom prst="rect">
              <a:avLst/>
            </a:prstGeom>
          </p:spPr>
          <p:txBody>
            <a:bodyPr lIns="50800" tIns="50800" rIns="50800" bIns="50800" rtlCol="0" anchor="ctr"/>
            <a:lstStyle/>
            <a:p>
              <a:pPr algn="ctr">
                <a:lnSpc>
                  <a:spcPts val="2659"/>
                </a:lnSpc>
              </a:pPr>
              <a:endParaRPr/>
            </a:p>
          </p:txBody>
        </p:sp>
      </p:grpSp>
      <p:sp>
        <p:nvSpPr>
          <p:cNvPr id="13" name="Dikdörtgen 12"/>
          <p:cNvSpPr/>
          <p:nvPr/>
        </p:nvSpPr>
        <p:spPr>
          <a:xfrm>
            <a:off x="808429" y="2504421"/>
            <a:ext cx="6430571" cy="6247864"/>
          </a:xfrm>
          <a:prstGeom prst="rect">
            <a:avLst/>
          </a:prstGeom>
        </p:spPr>
        <p:txBody>
          <a:bodyPr wrap="square">
            <a:spAutoFit/>
          </a:bodyPr>
          <a:lstStyle/>
          <a:p>
            <a:pPr algn="just"/>
            <a:r>
              <a:rPr lang="tr-TR" sz="2000" dirty="0"/>
              <a:t>Anabilim Dalı Laboratuvarları, kadavra materyali kullanılarak gerçekleştirilen ileri düzey anatomik ve cerrahi eğitimleri destekleyecek gerekli altyapıya sahiptir. Laboratuvarlarda hem formaldehitle </a:t>
            </a:r>
            <a:r>
              <a:rPr lang="tr-TR" sz="2000" dirty="0" err="1"/>
              <a:t>fikse</a:t>
            </a:r>
            <a:r>
              <a:rPr lang="tr-TR" sz="2000" dirty="0"/>
              <a:t> edilmiş hem de taze donmuş (</a:t>
            </a:r>
            <a:r>
              <a:rPr lang="tr-TR" sz="2000" dirty="0" err="1"/>
              <a:t>fresh</a:t>
            </a:r>
            <a:r>
              <a:rPr lang="tr-TR" sz="2000" dirty="0"/>
              <a:t> </a:t>
            </a:r>
            <a:r>
              <a:rPr lang="tr-TR" sz="2000" dirty="0" err="1"/>
              <a:t>frozen</a:t>
            </a:r>
            <a:r>
              <a:rPr lang="tr-TR" sz="2000" dirty="0"/>
              <a:t>) kadavraların korunmasına yönelik sistemler ile </a:t>
            </a:r>
            <a:r>
              <a:rPr lang="tr-TR" sz="2000" dirty="0" err="1"/>
              <a:t>diseksiyon</a:t>
            </a:r>
            <a:r>
              <a:rPr lang="tr-TR" sz="2000" dirty="0"/>
              <a:t> işlemleri için ayrılmış özel alanlar bulunmaktadır. </a:t>
            </a:r>
            <a:endParaRPr lang="tr-TR" sz="2000" dirty="0" smtClean="0"/>
          </a:p>
          <a:p>
            <a:pPr algn="just"/>
            <a:r>
              <a:rPr lang="tr-TR" sz="2000" dirty="0" smtClean="0"/>
              <a:t>Ayrıntılı </a:t>
            </a:r>
            <a:r>
              <a:rPr lang="tr-TR" sz="2000" dirty="0"/>
              <a:t>anatomik çalışmalar için yüksek çözünürlüklü bir </a:t>
            </a:r>
            <a:r>
              <a:rPr lang="tr-TR" sz="2000" dirty="0" err="1"/>
              <a:t>diseksiyon</a:t>
            </a:r>
            <a:r>
              <a:rPr lang="tr-TR" sz="2000" dirty="0"/>
              <a:t> mikroskobu mevcuttur. Ayrıca uygulamalı eğitim ve araştırmaları destekleyen geniş bir osteolojik (kemik) koleksiyon da laboratuvar olanakları arasında yer almaktadır.</a:t>
            </a:r>
          </a:p>
          <a:p>
            <a:pPr algn="just"/>
            <a:endParaRPr lang="tr-TR" sz="2000" dirty="0" smtClean="0"/>
          </a:p>
          <a:p>
            <a:pPr algn="just"/>
            <a:r>
              <a:rPr lang="tr-TR" sz="2000" dirty="0" smtClean="0"/>
              <a:t>Cerrahi </a:t>
            </a:r>
            <a:r>
              <a:rPr lang="tr-TR" sz="2000" dirty="0"/>
              <a:t>ve Klinik Bilimler kapsamındaki Ortopedi ve Travmatoloji, Kulak Burun Boğaz Hastalıkları, Genel Cerrahi, Fiziksel Tıp ve Rehabilitasyon, Plastik </a:t>
            </a:r>
            <a:r>
              <a:rPr lang="tr-TR" sz="2000" dirty="0" err="1"/>
              <a:t>Rekonstrüktif</a:t>
            </a:r>
            <a:r>
              <a:rPr lang="tr-TR" sz="2000" dirty="0"/>
              <a:t> ve Estetik Cerrahi ile Acil Tıp Anabilim Dalları ve ilgili uzmanlık dernekleri iş birliğiyle, kadavra temelli uygulamalı eğitim programları düzenlenmektedir. </a:t>
            </a:r>
            <a:endParaRPr lang="tr-TR" sz="2000" dirty="0" smtClean="0"/>
          </a:p>
          <a:p>
            <a:pPr algn="just"/>
            <a:r>
              <a:rPr lang="tr-TR" sz="2000" dirty="0" smtClean="0"/>
              <a:t>Bu </a:t>
            </a:r>
            <a:r>
              <a:rPr lang="tr-TR" sz="2000" dirty="0"/>
              <a:t>kurslar öncelikle uzman hekimler ve tıpta uzmanlık öğrencilerine yönelik olarak planlanmakta olup, sağlık bilimleri alanında eğitim veren diğer disiplinlere de açıktır.</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13298" t="6964" r="-13298" b="4316"/>
          <a:stretch/>
        </p:blipFill>
        <p:spPr>
          <a:xfrm>
            <a:off x="7847028" y="2242702"/>
            <a:ext cx="3583717" cy="4239279"/>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0205" y="2289875"/>
            <a:ext cx="3171825" cy="422910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3014" y="2289875"/>
            <a:ext cx="3196583" cy="4262111"/>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6716684"/>
            <a:ext cx="4648200" cy="3486150"/>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17370" y="6799794"/>
            <a:ext cx="2523936" cy="3365248"/>
          </a:xfrm>
          <a:prstGeom prst="rect">
            <a:avLst/>
          </a:prstGeom>
        </p:spPr>
      </p:pic>
    </p:spTree>
    <p:extLst>
      <p:ext uri="{BB962C8B-B14F-4D97-AF65-F5344CB8AC3E}">
        <p14:creationId xmlns:p14="http://schemas.microsoft.com/office/powerpoint/2010/main" val="394197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365268"/>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5"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962317" y="825730"/>
            <a:ext cx="8836815" cy="1231106"/>
          </a:xfrm>
          <a:prstGeom prst="rect">
            <a:avLst/>
          </a:prstGeom>
        </p:spPr>
        <p:txBody>
          <a:bodyPr lIns="0" tIns="0" rIns="0" bIns="0" rtlCol="0" anchor="t">
            <a:spAutoFit/>
          </a:bodyPr>
          <a:lstStyle/>
          <a:p>
            <a:pPr>
              <a:lnSpc>
                <a:spcPts val="4800"/>
              </a:lnSpc>
            </a:pPr>
            <a:r>
              <a:rPr lang="tr-TR" sz="4000" b="1" dirty="0" err="1">
                <a:solidFill>
                  <a:srgbClr val="030303"/>
                </a:solidFill>
                <a:latin typeface="DM Sans"/>
              </a:rPr>
              <a:t>Department</a:t>
            </a:r>
            <a:r>
              <a:rPr lang="tr-TR" sz="4000" b="1" dirty="0">
                <a:solidFill>
                  <a:srgbClr val="030303"/>
                </a:solidFill>
                <a:latin typeface="DM Sans"/>
              </a:rPr>
              <a:t> of </a:t>
            </a:r>
            <a:r>
              <a:rPr lang="tr-TR" sz="4000" b="1" dirty="0" err="1" smtClean="0">
                <a:solidFill>
                  <a:srgbClr val="030303"/>
                </a:solidFill>
                <a:latin typeface="DM Sans"/>
              </a:rPr>
              <a:t>Anatomy</a:t>
            </a:r>
            <a:endParaRPr lang="tr-TR" sz="4000" b="1" dirty="0" smtClean="0">
              <a:solidFill>
                <a:srgbClr val="030303"/>
              </a:solidFill>
              <a:latin typeface="DM Sans"/>
            </a:endParaRPr>
          </a:p>
          <a:p>
            <a:pPr>
              <a:lnSpc>
                <a:spcPts val="4800"/>
              </a:lnSpc>
            </a:pPr>
            <a:r>
              <a:rPr lang="tr-TR" sz="4000" b="1" dirty="0" smtClean="0">
                <a:solidFill>
                  <a:srgbClr val="030303"/>
                </a:solidFill>
                <a:latin typeface="DM Sans"/>
              </a:rPr>
              <a:t>Derece Programları</a:t>
            </a:r>
            <a:endParaRPr lang="tr-TR" sz="4000" b="1" dirty="0">
              <a:solidFill>
                <a:srgbClr val="030303"/>
              </a:solidFill>
              <a:latin typeface="DM Sans"/>
            </a:endParaRPr>
          </a:p>
        </p:txBody>
      </p:sp>
      <p:sp>
        <p:nvSpPr>
          <p:cNvPr id="9" name="TextBox 9"/>
          <p:cNvSpPr txBox="1"/>
          <p:nvPr/>
        </p:nvSpPr>
        <p:spPr>
          <a:xfrm>
            <a:off x="3683832" y="3223590"/>
            <a:ext cx="8115300" cy="6490918"/>
          </a:xfrm>
          <a:prstGeom prst="rect">
            <a:avLst/>
          </a:prstGeom>
        </p:spPr>
        <p:txBody>
          <a:bodyPr lIns="50800" tIns="50800" rIns="50800" bIns="50800" rtlCol="0" anchor="ctr"/>
          <a:lstStyle/>
          <a:p>
            <a:pPr algn="ctr">
              <a:lnSpc>
                <a:spcPts val="2659"/>
              </a:lnSpc>
            </a:pPr>
            <a:endParaRPr/>
          </a:p>
        </p:txBody>
      </p:sp>
      <p:grpSp>
        <p:nvGrpSpPr>
          <p:cNvPr id="10" name="Group 10"/>
          <p:cNvGrpSpPr/>
          <p:nvPr/>
        </p:nvGrpSpPr>
        <p:grpSpPr>
          <a:xfrm>
            <a:off x="2040913" y="3033234"/>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x-none"/>
            </a:p>
          </p:txBody>
        </p:sp>
        <p:sp>
          <p:nvSpPr>
            <p:cNvPr id="12" name="TextBox 12"/>
            <p:cNvSpPr txBox="1"/>
            <p:nvPr/>
          </p:nvSpPr>
          <p:spPr>
            <a:xfrm>
              <a:off x="0" y="-57150"/>
              <a:ext cx="5455106" cy="436319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04809" y="3829107"/>
            <a:ext cx="5960023" cy="769441"/>
          </a:xfrm>
          <a:prstGeom prst="rect">
            <a:avLst/>
          </a:prstGeom>
        </p:spPr>
        <p:txBody>
          <a:bodyPr lIns="0" tIns="0" rIns="0" bIns="0" rtlCol="0" anchor="t">
            <a:spAutoFit/>
          </a:bodyPr>
          <a:lstStyle/>
          <a:p>
            <a:pPr>
              <a:lnSpc>
                <a:spcPts val="5999"/>
              </a:lnSpc>
            </a:pPr>
            <a:r>
              <a:rPr lang="en-US" sz="4999" dirty="0" smtClean="0">
                <a:solidFill>
                  <a:srgbClr val="030303"/>
                </a:solidFill>
                <a:latin typeface="DM Sans Bold"/>
              </a:rPr>
              <a:t>Do</a:t>
            </a:r>
            <a:r>
              <a:rPr lang="tr-TR" sz="4999" dirty="0" smtClean="0">
                <a:solidFill>
                  <a:srgbClr val="030303"/>
                </a:solidFill>
                <a:latin typeface="DM Sans Bold"/>
              </a:rPr>
              <a:t>k</a:t>
            </a:r>
            <a:r>
              <a:rPr lang="en-US" sz="4999" dirty="0" err="1" smtClean="0">
                <a:solidFill>
                  <a:srgbClr val="030303"/>
                </a:solidFill>
                <a:latin typeface="DM Sans Bold"/>
              </a:rPr>
              <a:t>tora</a:t>
            </a:r>
            <a:r>
              <a:rPr lang="en-US" sz="4999" dirty="0" smtClean="0">
                <a:solidFill>
                  <a:srgbClr val="030303"/>
                </a:solidFill>
                <a:latin typeface="DM Sans Bold"/>
              </a:rPr>
              <a:t> Program</a:t>
            </a:r>
            <a:r>
              <a:rPr lang="tr-TR" sz="4999" dirty="0" smtClean="0">
                <a:solidFill>
                  <a:srgbClr val="030303"/>
                </a:solidFill>
                <a:latin typeface="DM Sans Bold"/>
              </a:rPr>
              <a:t>ı</a:t>
            </a:r>
            <a:endParaRPr lang="en-US" sz="4999" dirty="0">
              <a:solidFill>
                <a:srgbClr val="030303"/>
              </a:solidFill>
              <a:latin typeface="DM Sans Bold"/>
            </a:endParaRPr>
          </a:p>
        </p:txBody>
      </p:sp>
      <p:grpSp>
        <p:nvGrpSpPr>
          <p:cNvPr id="17" name="Group 17"/>
          <p:cNvGrpSpPr/>
          <p:nvPr/>
        </p:nvGrpSpPr>
        <p:grpSpPr>
          <a:xfrm>
            <a:off x="10363200" y="460445"/>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
        <p:nvSpPr>
          <p:cNvPr id="19" name="Dikdörtgen 18"/>
          <p:cNvSpPr/>
          <p:nvPr/>
        </p:nvSpPr>
        <p:spPr>
          <a:xfrm>
            <a:off x="8566621" y="5176387"/>
            <a:ext cx="8349779" cy="2585323"/>
          </a:xfrm>
          <a:prstGeom prst="rect">
            <a:avLst/>
          </a:prstGeom>
        </p:spPr>
        <p:txBody>
          <a:bodyPr wrap="square">
            <a:spAutoFit/>
          </a:bodyPr>
          <a:lstStyle/>
          <a:p>
            <a:pPr algn="just"/>
            <a:r>
              <a:rPr lang="tr-TR" dirty="0">
                <a:solidFill>
                  <a:srgbClr val="666666"/>
                </a:solidFill>
                <a:latin typeface="Arial" panose="020B0604020202020204" pitchFamily="34" charset="0"/>
              </a:rPr>
              <a:t>Anatomi Doktora Programı, öğrencilerin ilgili alanlarda uzmanlaşmalarını ve bu disiplindeki becerilerini geliştirebilmelerini sağlamaktadır. Programın temel hedefi, İnsan bedeni ile ilgili konularda bilimsel açıdan gerekli katkıları yapabilecek, etkili ve verimli çalışma disiplinini kazanmış, girişimcilik yetenekleri ile donatılmış insan gücünün yetiştirilmesidir. Doktora derecesi, dersler ve araştırmayı kapsayan dört yıllık bir programdır. İlk iki yıl uzmanlık alanı ile ilgili derslerin alınmasını ve tez çalışmasına hazırlık dönemini kapsamaktadır. Eğitim planında zorunlu derslere ek olarak, öğrencinin uzmanlaşacağı alana uygun, disiplinler arası seçmeli dersler bulunmaktadır. Programın dili Türkçedir.</a:t>
            </a:r>
            <a:endParaRPr lang="tr-TR" dirty="0"/>
          </a:p>
        </p:txBody>
      </p:sp>
      <p:sp>
        <p:nvSpPr>
          <p:cNvPr id="20" name="Dikdörtgen 19"/>
          <p:cNvSpPr/>
          <p:nvPr/>
        </p:nvSpPr>
        <p:spPr>
          <a:xfrm>
            <a:off x="311869" y="5252565"/>
            <a:ext cx="7384331" cy="3139321"/>
          </a:xfrm>
          <a:prstGeom prst="rect">
            <a:avLst/>
          </a:prstGeom>
        </p:spPr>
        <p:txBody>
          <a:bodyPr wrap="square">
            <a:spAutoFit/>
          </a:bodyPr>
          <a:lstStyle/>
          <a:p>
            <a:pPr algn="just"/>
            <a:r>
              <a:rPr lang="tr-TR" dirty="0">
                <a:solidFill>
                  <a:srgbClr val="666666"/>
                </a:solidFill>
                <a:latin typeface="Arial" panose="020B0604020202020204" pitchFamily="34" charset="0"/>
              </a:rPr>
              <a:t>Anatomi Yüksek Lisans Programı, öğrencilerin ilgili alanlarda uzmanlaşmalarını ve bu disiplindeki becerilerini geliştirebilmelerini sağlamaktadır. Programın temel hedefi, İnsan bedeni ile ilgili konularda bilimsel açıdan gerekli katkıları yapabilecek, etkili ve verimli çalışma disiplinini kazanmış, girişimcilik yetenekleri ile donatılmış insan gücünün yetiştirilmesidir. Yüksek Lisans derecesi, dersler ve araştırmayı kapsayan iki yıllık bir programdır. İlk yıl uzmanlık alanı ile ilgili derslerin alınmasını ve tez çalışmasına hazırlık dönemini kapsamaktadır. Eğitim planında zorunlu derslere ek olarak, öğrencinin uzmanlaşacağı alana uygun, disiplinler arası seçmeli dersler bulunmaktadır. Programın dili Türkçedir.</a:t>
            </a:r>
            <a:endParaRPr lang="tr-TR" dirty="0"/>
          </a:p>
        </p:txBody>
      </p:sp>
      <p:sp>
        <p:nvSpPr>
          <p:cNvPr id="2" name="Dikdörtgen 1"/>
          <p:cNvSpPr/>
          <p:nvPr/>
        </p:nvSpPr>
        <p:spPr>
          <a:xfrm>
            <a:off x="429769" y="3829107"/>
            <a:ext cx="7183377" cy="861774"/>
          </a:xfrm>
          <a:prstGeom prst="rect">
            <a:avLst/>
          </a:prstGeom>
        </p:spPr>
        <p:txBody>
          <a:bodyPr wrap="none">
            <a:spAutoFit/>
          </a:bodyPr>
          <a:lstStyle/>
          <a:p>
            <a:pPr>
              <a:lnSpc>
                <a:spcPts val="5999"/>
              </a:lnSpc>
            </a:pPr>
            <a:r>
              <a:rPr lang="en-US" sz="4800" dirty="0" err="1">
                <a:solidFill>
                  <a:srgbClr val="030303"/>
                </a:solidFill>
                <a:latin typeface="DM Sans Bold"/>
              </a:rPr>
              <a:t>Yüksek</a:t>
            </a:r>
            <a:r>
              <a:rPr lang="en-US" sz="4800" dirty="0">
                <a:solidFill>
                  <a:srgbClr val="030303"/>
                </a:solidFill>
                <a:latin typeface="DM Sans Bold"/>
              </a:rPr>
              <a:t> </a:t>
            </a:r>
            <a:r>
              <a:rPr lang="en-US" sz="4800" dirty="0" err="1">
                <a:solidFill>
                  <a:srgbClr val="030303"/>
                </a:solidFill>
                <a:latin typeface="DM Sans Bold"/>
              </a:rPr>
              <a:t>Lisans</a:t>
            </a:r>
            <a:r>
              <a:rPr lang="en-US" sz="4800" dirty="0">
                <a:solidFill>
                  <a:srgbClr val="030303"/>
                </a:solidFill>
                <a:latin typeface="DM Sans Bold"/>
              </a:rPr>
              <a:t> </a:t>
            </a:r>
            <a:r>
              <a:rPr lang="en-US" sz="4800" dirty="0" err="1">
                <a:solidFill>
                  <a:srgbClr val="030303"/>
                </a:solidFill>
                <a:latin typeface="DM Sans Bold"/>
              </a:rPr>
              <a:t>Programı</a:t>
            </a:r>
            <a:endParaRPr lang="en-US" sz="4800" dirty="0">
              <a:solidFill>
                <a:srgbClr val="030303"/>
              </a:solidFill>
              <a:latin typeface="DM Sans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1580" y="270090"/>
            <a:ext cx="9767739" cy="2016033"/>
            <a:chOff x="0" y="0"/>
            <a:chExt cx="6565875" cy="1355178"/>
          </a:xfrm>
        </p:grpSpPr>
        <p:sp>
          <p:nvSpPr>
            <p:cNvPr id="3"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x-none"/>
            </a:p>
          </p:txBody>
        </p:sp>
        <p:sp>
          <p:nvSpPr>
            <p:cNvPr id="4" name="TextBox 5"/>
            <p:cNvSpPr txBox="1"/>
            <p:nvPr/>
          </p:nvSpPr>
          <p:spPr>
            <a:xfrm>
              <a:off x="0" y="-57150"/>
              <a:ext cx="6565875" cy="1412328"/>
            </a:xfrm>
            <a:prstGeom prst="rect">
              <a:avLst/>
            </a:prstGeom>
          </p:spPr>
          <p:txBody>
            <a:bodyPr lIns="50800" tIns="50800" rIns="50800" bIns="50800" rtlCol="0" anchor="ctr"/>
            <a:lstStyle/>
            <a:p>
              <a:pPr algn="ctr">
                <a:lnSpc>
                  <a:spcPts val="2659"/>
                </a:lnSpc>
              </a:pPr>
              <a:endParaRPr/>
            </a:p>
          </p:txBody>
        </p:sp>
      </p:grpSp>
      <p:graphicFrame>
        <p:nvGraphicFramePr>
          <p:cNvPr id="5" name="Tablo 4"/>
          <p:cNvGraphicFramePr>
            <a:graphicFrameLocks noGrp="1"/>
          </p:cNvGraphicFramePr>
          <p:nvPr>
            <p:extLst>
              <p:ext uri="{D42A27DB-BD31-4B8C-83A1-F6EECF244321}">
                <p14:modId xmlns:p14="http://schemas.microsoft.com/office/powerpoint/2010/main" val="1746450840"/>
              </p:ext>
            </p:extLst>
          </p:nvPr>
        </p:nvGraphicFramePr>
        <p:xfrm>
          <a:off x="2362199" y="2286122"/>
          <a:ext cx="12039600" cy="7429378"/>
        </p:xfrm>
        <a:graphic>
          <a:graphicData uri="http://schemas.openxmlformats.org/drawingml/2006/table">
            <a:tbl>
              <a:tblPr/>
              <a:tblGrid>
                <a:gridCol w="12039600"/>
              </a:tblGrid>
              <a:tr h="7429378">
                <a:tc>
                  <a:txBody>
                    <a:bodyPr/>
                    <a:lstStyle/>
                    <a:p>
                      <a:pPr marL="457200" indent="-457200" fontAlgn="base">
                        <a:buAutoNum type="arabicPeriod"/>
                      </a:pPr>
                      <a:r>
                        <a:rPr lang="tr-TR" sz="2300" u="none" strike="noStrike" dirty="0" smtClean="0">
                          <a:effectLst/>
                        </a:rPr>
                        <a:t>Anatomide genel kavramlar ve terminoloji ile ilgili temel bilgilere sahiptir</a:t>
                      </a:r>
                    </a:p>
                    <a:p>
                      <a:pPr marL="457200" indent="-457200" fontAlgn="base">
                        <a:buAutoNum type="arabicPeriod"/>
                      </a:pPr>
                      <a:endParaRPr lang="tr-TR" sz="2300" u="none" strike="noStrike" dirty="0" smtClean="0">
                        <a:effectLst/>
                      </a:endParaRPr>
                    </a:p>
                    <a:p>
                      <a:pPr fontAlgn="base"/>
                      <a:r>
                        <a:rPr lang="tr-TR" sz="2300" u="none" strike="noStrike" dirty="0" smtClean="0">
                          <a:effectLst/>
                        </a:rPr>
                        <a:t>2.</a:t>
                      </a:r>
                      <a:r>
                        <a:rPr lang="tr-TR" sz="2300" u="none" strike="noStrike" baseline="0" dirty="0" smtClean="0">
                          <a:effectLst/>
                        </a:rPr>
                        <a:t> </a:t>
                      </a:r>
                      <a:r>
                        <a:rPr lang="tr-TR" sz="2300" u="none" strike="noStrike" dirty="0" smtClean="0">
                          <a:effectLst/>
                        </a:rPr>
                        <a:t>Organlar ile ilgili temel bilgilere sahiptir</a:t>
                      </a:r>
                    </a:p>
                    <a:p>
                      <a:pPr fontAlgn="base"/>
                      <a:endParaRPr lang="tr-TR" sz="2300" u="none" strike="noStrike" dirty="0" smtClean="0">
                        <a:effectLst/>
                      </a:endParaRPr>
                    </a:p>
                    <a:p>
                      <a:pPr fontAlgn="base"/>
                      <a:r>
                        <a:rPr lang="tr-TR" sz="2300" u="none" strike="noStrike" dirty="0" smtClean="0">
                          <a:effectLst/>
                        </a:rPr>
                        <a:t>3.</a:t>
                      </a:r>
                      <a:r>
                        <a:rPr lang="tr-TR" sz="2300" u="none" strike="noStrike" baseline="0" dirty="0" smtClean="0">
                          <a:effectLst/>
                        </a:rPr>
                        <a:t> </a:t>
                      </a:r>
                      <a:r>
                        <a:rPr lang="tr-TR" sz="2300" u="none" strike="noStrike" dirty="0" err="1" smtClean="0">
                          <a:effectLst/>
                        </a:rPr>
                        <a:t>Lokomotor</a:t>
                      </a:r>
                      <a:r>
                        <a:rPr lang="tr-TR" sz="2300" u="none" strike="noStrike" dirty="0" smtClean="0">
                          <a:effectLst/>
                        </a:rPr>
                        <a:t> sistem ile ilgili temel bilgilere sahiptir</a:t>
                      </a:r>
                    </a:p>
                    <a:p>
                      <a:pPr fontAlgn="base"/>
                      <a:endParaRPr lang="tr-TR" sz="2300" u="none" strike="noStrike" dirty="0" smtClean="0">
                        <a:effectLst/>
                      </a:endParaRPr>
                    </a:p>
                    <a:p>
                      <a:pPr fontAlgn="base"/>
                      <a:r>
                        <a:rPr lang="tr-TR" sz="2300" u="none" strike="noStrike" dirty="0" smtClean="0">
                          <a:effectLst/>
                        </a:rPr>
                        <a:t>4. Merkezi Sinir sistemi ve duyu organları ilgili temel bilgilere sahiptir</a:t>
                      </a:r>
                    </a:p>
                    <a:p>
                      <a:pPr fontAlgn="base"/>
                      <a:endParaRPr lang="tr-TR" sz="2300" u="none" strike="noStrike" dirty="0" smtClean="0">
                        <a:effectLst/>
                      </a:endParaRPr>
                    </a:p>
                    <a:p>
                      <a:pPr fontAlgn="base"/>
                      <a:r>
                        <a:rPr lang="tr-TR" sz="2300" u="none" strike="noStrike" dirty="0" smtClean="0">
                          <a:effectLst/>
                        </a:rPr>
                        <a:t>5. </a:t>
                      </a:r>
                      <a:r>
                        <a:rPr lang="tr-TR" sz="2300" u="none" strike="noStrike" dirty="0" err="1" smtClean="0">
                          <a:effectLst/>
                        </a:rPr>
                        <a:t>Periferik</a:t>
                      </a:r>
                      <a:r>
                        <a:rPr lang="tr-TR" sz="2300" u="none" strike="noStrike" dirty="0" smtClean="0">
                          <a:effectLst/>
                        </a:rPr>
                        <a:t> sinir sistemi ile ilgili temel bilgilere sahiptir</a:t>
                      </a:r>
                    </a:p>
                    <a:p>
                      <a:pPr fontAlgn="base"/>
                      <a:endParaRPr lang="tr-TR" sz="2300" u="none" strike="noStrike" dirty="0" smtClean="0">
                        <a:effectLst/>
                      </a:endParaRPr>
                    </a:p>
                    <a:p>
                      <a:pPr fontAlgn="base"/>
                      <a:r>
                        <a:rPr lang="tr-TR" sz="2300" u="none" strike="noStrike" dirty="0" smtClean="0">
                          <a:effectLst/>
                        </a:rPr>
                        <a:t>6. </a:t>
                      </a:r>
                      <a:r>
                        <a:rPr lang="tr-TR" sz="2300" u="none" strike="noStrike" dirty="0" err="1" smtClean="0">
                          <a:effectLst/>
                        </a:rPr>
                        <a:t>Topografik</a:t>
                      </a:r>
                      <a:r>
                        <a:rPr lang="tr-TR" sz="2300" u="none" strike="noStrike" dirty="0" smtClean="0">
                          <a:effectLst/>
                        </a:rPr>
                        <a:t> anatomi ile ilgili temel bilgilere sahiptir</a:t>
                      </a:r>
                    </a:p>
                    <a:p>
                      <a:pPr fontAlgn="base"/>
                      <a:endParaRPr lang="tr-TR" sz="2300" u="none" strike="noStrike" dirty="0" smtClean="0">
                        <a:effectLst/>
                      </a:endParaRPr>
                    </a:p>
                    <a:p>
                      <a:pPr marL="457200" indent="-457200" fontAlgn="base">
                        <a:buAutoNum type="arabicPlain" startAt="7"/>
                      </a:pPr>
                      <a:r>
                        <a:rPr lang="tr-TR" sz="2300" u="none" strike="noStrike" dirty="0" smtClean="0">
                          <a:effectLst/>
                        </a:rPr>
                        <a:t>Anatomide </a:t>
                      </a:r>
                      <a:r>
                        <a:rPr lang="tr-TR" sz="2300" u="none" strike="noStrike" dirty="0" err="1" smtClean="0">
                          <a:effectLst/>
                        </a:rPr>
                        <a:t>diseksiyon</a:t>
                      </a:r>
                      <a:r>
                        <a:rPr lang="tr-TR" sz="2300" u="none" strike="noStrike" dirty="0" smtClean="0">
                          <a:effectLst/>
                        </a:rPr>
                        <a:t> yöntemleri ile ilgili temel bilgilere sahiptir</a:t>
                      </a:r>
                    </a:p>
                    <a:p>
                      <a:pPr marL="457200" indent="-457200" fontAlgn="base">
                        <a:buAutoNum type="arabicPlain" startAt="7"/>
                      </a:pPr>
                      <a:endParaRPr lang="tr-TR" sz="2300" u="none" strike="noStrike" dirty="0" smtClean="0">
                        <a:effectLst/>
                      </a:endParaRPr>
                    </a:p>
                    <a:p>
                      <a:pPr fontAlgn="base"/>
                      <a:r>
                        <a:rPr lang="tr-TR" sz="2300" u="none" strike="noStrike" dirty="0" smtClean="0">
                          <a:effectLst/>
                        </a:rPr>
                        <a:t>8. Alanı ile ilgili temel mesleksel becerilere ve iletişim bilgisine sahiptir</a:t>
                      </a:r>
                    </a:p>
                    <a:p>
                      <a:pPr fontAlgn="base"/>
                      <a:endParaRPr lang="tr-TR" sz="2300" u="none" strike="noStrike" dirty="0" smtClean="0">
                        <a:effectLst/>
                      </a:endParaRPr>
                    </a:p>
                    <a:p>
                      <a:pPr fontAlgn="base"/>
                      <a:r>
                        <a:rPr lang="tr-TR" sz="2300" u="none" strike="noStrike" dirty="0" smtClean="0">
                          <a:effectLst/>
                        </a:rPr>
                        <a:t>9. Alanı ile ilgili bilimsel verileri analiz etme, sözlü ve yazılı olarak sunma becerisine sahiptir</a:t>
                      </a:r>
                    </a:p>
                    <a:p>
                      <a:pPr fontAlgn="base"/>
                      <a:endParaRPr lang="tr-TR" sz="2300" u="none" strike="noStrike" dirty="0" smtClean="0">
                        <a:effectLst/>
                      </a:endParaRPr>
                    </a:p>
                    <a:p>
                      <a:pPr fontAlgn="base"/>
                      <a:r>
                        <a:rPr lang="tr-TR" sz="2300" u="none" strike="noStrike" dirty="0" smtClean="0">
                          <a:effectLst/>
                        </a:rPr>
                        <a:t>10.</a:t>
                      </a:r>
                      <a:r>
                        <a:rPr lang="tr-TR" sz="2300" u="none" strike="noStrike" baseline="0" dirty="0" smtClean="0">
                          <a:effectLst/>
                        </a:rPr>
                        <a:t> </a:t>
                      </a:r>
                      <a:r>
                        <a:rPr lang="tr-TR" sz="2300" u="none" strike="noStrike" dirty="0" smtClean="0">
                          <a:effectLst/>
                        </a:rPr>
                        <a:t>Alanı ile ilgili ileri düzeyde mesleksel becerilere sahiptir.</a:t>
                      </a:r>
                      <a:endParaRPr lang="en-US" sz="2300" u="none" strike="noStrike" dirty="0">
                        <a:effectLst/>
                      </a:endParaRPr>
                    </a:p>
                  </a:txBody>
                  <a:tcPr marL="41253" marR="41253" marT="41253" marB="41253" anchor="ctr">
                    <a:lnL>
                      <a:noFill/>
                    </a:lnL>
                    <a:lnR>
                      <a:noFill/>
                    </a:lnR>
                    <a:lnT>
                      <a:noFill/>
                    </a:lnT>
                    <a:lnB>
                      <a:noFill/>
                    </a:lnB>
                    <a:solidFill>
                      <a:srgbClr val="FFFFFF"/>
                    </a:solidFill>
                  </a:tcPr>
                </a:tc>
              </a:tr>
            </a:tbl>
          </a:graphicData>
        </a:graphic>
      </p:graphicFrame>
      <p:grpSp>
        <p:nvGrpSpPr>
          <p:cNvPr id="12" name="Group 3"/>
          <p:cNvGrpSpPr/>
          <p:nvPr/>
        </p:nvGrpSpPr>
        <p:grpSpPr>
          <a:xfrm>
            <a:off x="3190303" y="270090"/>
            <a:ext cx="9767739" cy="2016033"/>
            <a:chOff x="0" y="0"/>
            <a:chExt cx="13023651" cy="2688044"/>
          </a:xfrm>
          <a:noFill/>
        </p:grpSpPr>
        <p:grpSp>
          <p:nvGrpSpPr>
            <p:cNvPr id="13" name="Group 4"/>
            <p:cNvGrpSpPr/>
            <p:nvPr/>
          </p:nvGrpSpPr>
          <p:grpSpPr>
            <a:xfrm>
              <a:off x="0" y="0"/>
              <a:ext cx="13023651" cy="2688044"/>
              <a:chOff x="0" y="0"/>
              <a:chExt cx="12293196" cy="2537281"/>
            </a:xfrm>
            <a:grpFill/>
          </p:grpSpPr>
          <p:sp>
            <p:nvSpPr>
              <p:cNvPr id="1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grpFill/>
            </p:spPr>
            <p:txBody>
              <a:bodyPr/>
              <a:lstStyle/>
              <a:p>
                <a:endParaRPr lang="x-none"/>
              </a:p>
            </p:txBody>
          </p:sp>
          <p:sp>
            <p:nvSpPr>
              <p:cNvPr id="16" name="TextBox 6"/>
              <p:cNvSpPr txBox="1"/>
              <p:nvPr/>
            </p:nvSpPr>
            <p:spPr>
              <a:xfrm>
                <a:off x="0" y="-57150"/>
                <a:ext cx="12293196" cy="2594431"/>
              </a:xfrm>
              <a:prstGeom prst="rect">
                <a:avLst/>
              </a:prstGeom>
              <a:grpFill/>
            </p:spPr>
            <p:txBody>
              <a:bodyPr lIns="50800" tIns="50800" rIns="50800" bIns="50800" rtlCol="0" anchor="ctr"/>
              <a:lstStyle/>
              <a:p>
                <a:pPr algn="ctr">
                  <a:lnSpc>
                    <a:spcPts val="2659"/>
                  </a:lnSpc>
                </a:pPr>
                <a:endParaRPr/>
              </a:p>
            </p:txBody>
          </p:sp>
        </p:grpSp>
        <p:sp>
          <p:nvSpPr>
            <p:cNvPr id="14"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grpFill/>
          </p:spPr>
          <p:txBody>
            <a:bodyPr/>
            <a:lstStyle/>
            <a:p>
              <a:endParaRPr lang="x-none"/>
            </a:p>
          </p:txBody>
        </p:sp>
      </p:grpSp>
      <p:sp>
        <p:nvSpPr>
          <p:cNvPr id="17" name="TextBox 8"/>
          <p:cNvSpPr txBox="1"/>
          <p:nvPr/>
        </p:nvSpPr>
        <p:spPr>
          <a:xfrm>
            <a:off x="3849292" y="686598"/>
            <a:ext cx="8836815" cy="1231106"/>
          </a:xfrm>
          <a:prstGeom prst="rect">
            <a:avLst/>
          </a:prstGeom>
        </p:spPr>
        <p:txBody>
          <a:bodyPr lIns="0" tIns="0" rIns="0" bIns="0" rtlCol="0" anchor="t">
            <a:spAutoFit/>
          </a:bodyPr>
          <a:lstStyle/>
          <a:p>
            <a:pPr>
              <a:lnSpc>
                <a:spcPts val="4800"/>
              </a:lnSpc>
            </a:pPr>
            <a:r>
              <a:rPr lang="tr-TR" sz="4000" b="1" dirty="0" smtClean="0">
                <a:latin typeface="DM Sans"/>
              </a:rPr>
              <a:t>Anatomi Anabilim Dalı</a:t>
            </a:r>
          </a:p>
          <a:p>
            <a:pPr>
              <a:lnSpc>
                <a:spcPts val="4800"/>
              </a:lnSpc>
            </a:pPr>
            <a:r>
              <a:rPr lang="tr-TR" sz="4000" b="1" dirty="0" smtClean="0">
                <a:latin typeface="DM Sans"/>
              </a:rPr>
              <a:t>Derece Programları </a:t>
            </a:r>
            <a:r>
              <a:rPr lang="tr-TR" sz="4000" b="1" dirty="0" err="1" smtClean="0">
                <a:latin typeface="DM Sans"/>
              </a:rPr>
              <a:t>Kazanımarı</a:t>
            </a:r>
            <a:endParaRPr lang="en-US" sz="4000" b="1" dirty="0">
              <a:latin typeface="DM Sans"/>
            </a:endParaRPr>
          </a:p>
        </p:txBody>
      </p:sp>
      <p:grpSp>
        <p:nvGrpSpPr>
          <p:cNvPr id="18" name="Group 11"/>
          <p:cNvGrpSpPr/>
          <p:nvPr/>
        </p:nvGrpSpPr>
        <p:grpSpPr>
          <a:xfrm>
            <a:off x="13235112" y="460446"/>
            <a:ext cx="1825677" cy="1825677"/>
            <a:chOff x="0" y="0"/>
            <a:chExt cx="812800" cy="812800"/>
          </a:xfrm>
        </p:grpSpPr>
        <p:sp>
          <p:nvSpPr>
            <p:cNvPr id="19"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554" t="-7314" r="-6872" b="-6604"/>
              </a:stretch>
            </a:blipFill>
          </p:spPr>
          <p:txBody>
            <a:bodyPr/>
            <a:lstStyle/>
            <a:p>
              <a:endParaRPr lang="x-none"/>
            </a:p>
          </p:txBody>
        </p:sp>
      </p:grpSp>
    </p:spTree>
    <p:extLst>
      <p:ext uri="{BB962C8B-B14F-4D97-AF65-F5344CB8AC3E}">
        <p14:creationId xmlns:p14="http://schemas.microsoft.com/office/powerpoint/2010/main" val="86378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x-none"/>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x-none"/>
            </a:p>
          </p:txBody>
        </p:sp>
        <p:sp>
          <p:nvSpPr>
            <p:cNvPr id="5" name="TextBox 5"/>
            <p:cNvSpPr txBox="1"/>
            <p:nvPr/>
          </p:nvSpPr>
          <p:spPr>
            <a:xfrm>
              <a:off x="0" y="-57150"/>
              <a:ext cx="12293196" cy="558908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9318" y="1076692"/>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solidFill>
            <a:schemeClr val="tx2">
              <a:lumMod val="50000"/>
            </a:schemeClr>
          </a:solidFill>
        </p:spPr>
        <p:txBody>
          <a:bodyPr/>
          <a:lstStyle/>
          <a:p>
            <a:endParaRPr lang="x-none"/>
          </a:p>
        </p:txBody>
      </p:sp>
      <p:sp>
        <p:nvSpPr>
          <p:cNvPr id="7" name="TextBox 7"/>
          <p:cNvSpPr txBox="1"/>
          <p:nvPr/>
        </p:nvSpPr>
        <p:spPr>
          <a:xfrm>
            <a:off x="780420" y="3107776"/>
            <a:ext cx="9606720" cy="2449388"/>
          </a:xfrm>
          <a:prstGeom prst="rect">
            <a:avLst/>
          </a:prstGeom>
        </p:spPr>
        <p:txBody>
          <a:bodyPr lIns="0" tIns="0" rIns="0" bIns="0" rtlCol="0" anchor="t">
            <a:spAutoFit/>
          </a:bodyPr>
          <a:lstStyle/>
          <a:p>
            <a:pPr>
              <a:lnSpc>
                <a:spcPts val="3919"/>
              </a:lnSpc>
            </a:pPr>
            <a:r>
              <a:rPr lang="tr-TR" sz="2799" dirty="0" smtClean="0">
                <a:solidFill>
                  <a:srgbClr val="FFFFFF"/>
                </a:solidFill>
                <a:latin typeface="Canva Sans 2 Bold"/>
              </a:rPr>
              <a:t>Anatomi Anabilim Dalı Başkanı</a:t>
            </a:r>
          </a:p>
          <a:p>
            <a:pPr>
              <a:lnSpc>
                <a:spcPts val="3919"/>
              </a:lnSpc>
            </a:pPr>
            <a:r>
              <a:rPr lang="en-US" sz="2799" dirty="0" smtClean="0">
                <a:solidFill>
                  <a:srgbClr val="FFFFFF"/>
                </a:solidFill>
                <a:latin typeface="Canva Sans 2 Bold"/>
              </a:rPr>
              <a:t>Prof</a:t>
            </a:r>
            <a:r>
              <a:rPr lang="en-US" sz="2799" dirty="0">
                <a:solidFill>
                  <a:srgbClr val="FFFFFF"/>
                </a:solidFill>
                <a:latin typeface="Canva Sans 2 Bold"/>
              </a:rPr>
              <a:t>. Dr. </a:t>
            </a:r>
            <a:r>
              <a:rPr lang="tr-TR" sz="2799" dirty="0" smtClean="0">
                <a:solidFill>
                  <a:srgbClr val="FFFFFF"/>
                </a:solidFill>
                <a:latin typeface="Canva Sans 2 Bold"/>
              </a:rPr>
              <a:t>Amaç KİRAY</a:t>
            </a:r>
            <a:endParaRPr lang="tr-TR" sz="2799" dirty="0">
              <a:solidFill>
                <a:srgbClr val="FFFFFF"/>
              </a:solidFill>
              <a:latin typeface="Canva Sans 2 Bold"/>
            </a:endParaRPr>
          </a:p>
          <a:p>
            <a:pPr>
              <a:lnSpc>
                <a:spcPts val="3919"/>
              </a:lnSpc>
            </a:pPr>
            <a:r>
              <a:rPr lang="tr-TR" sz="2799" dirty="0" err="1" smtClean="0">
                <a:solidFill>
                  <a:srgbClr val="FFFFFF"/>
                </a:solidFill>
                <a:latin typeface="Canva Sans 2 Bold"/>
              </a:rPr>
              <a:t>amac.kiray</a:t>
            </a:r>
            <a:r>
              <a:rPr lang="en-US" sz="2500" dirty="0" smtClean="0">
                <a:solidFill>
                  <a:srgbClr val="FFFFFF"/>
                </a:solidFill>
                <a:latin typeface="Canva Sans 2 Italics"/>
              </a:rPr>
              <a:t>@deu.edu.tr</a:t>
            </a:r>
            <a:endParaRPr lang="en-US" sz="2500" dirty="0">
              <a:solidFill>
                <a:srgbClr val="FFFFFF"/>
              </a:solidFill>
              <a:latin typeface="Canva Sans 2 Italics"/>
            </a:endParaRPr>
          </a:p>
          <a:p>
            <a:pPr>
              <a:lnSpc>
                <a:spcPts val="3500"/>
              </a:lnSpc>
            </a:pPr>
            <a:r>
              <a:rPr lang="en-US" sz="2500" dirty="0">
                <a:solidFill>
                  <a:srgbClr val="FFFFFF"/>
                </a:solidFill>
                <a:latin typeface="Canva Sans 2 Italics"/>
              </a:rPr>
              <a:t>0232 412 </a:t>
            </a:r>
            <a:r>
              <a:rPr lang="en-US" sz="2500" dirty="0" smtClean="0">
                <a:solidFill>
                  <a:srgbClr val="FFFFFF"/>
                </a:solidFill>
                <a:latin typeface="Canva Sans 2 Italics"/>
              </a:rPr>
              <a:t>4</a:t>
            </a:r>
            <a:r>
              <a:rPr lang="tr-TR" sz="2500" dirty="0" smtClean="0">
                <a:solidFill>
                  <a:srgbClr val="FFFFFF"/>
                </a:solidFill>
                <a:latin typeface="Canva Sans 2 Italics"/>
              </a:rPr>
              <a:t>3</a:t>
            </a:r>
            <a:r>
              <a:rPr lang="en-US" sz="2500" dirty="0" smtClean="0">
                <a:solidFill>
                  <a:srgbClr val="FFFFFF"/>
                </a:solidFill>
                <a:latin typeface="Canva Sans 2 Italics"/>
              </a:rPr>
              <a:t> </a:t>
            </a:r>
            <a:r>
              <a:rPr lang="tr-TR" sz="2500" smtClean="0">
                <a:solidFill>
                  <a:srgbClr val="FFFFFF"/>
                </a:solidFill>
                <a:latin typeface="Canva Sans 2 Italics"/>
              </a:rPr>
              <a:t>60</a:t>
            </a:r>
            <a:endParaRPr lang="en-US" sz="2500" dirty="0">
              <a:solidFill>
                <a:srgbClr val="FFFFFF"/>
              </a:solidFill>
              <a:latin typeface="Canva Sans 2 Italics"/>
            </a:endParaRPr>
          </a:p>
          <a:p>
            <a:pPr>
              <a:lnSpc>
                <a:spcPts val="3919"/>
              </a:lnSpc>
            </a:pPr>
            <a:endParaRPr lang="en-US" sz="2500" dirty="0">
              <a:solidFill>
                <a:srgbClr val="FFFFFF"/>
              </a:solidFill>
              <a:latin typeface="Canva Sans 2 Italics"/>
            </a:endParaRPr>
          </a:p>
        </p:txBody>
      </p:sp>
      <p:sp>
        <p:nvSpPr>
          <p:cNvPr id="8" name="Freeform 8"/>
          <p:cNvSpPr/>
          <p:nvPr/>
        </p:nvSpPr>
        <p:spPr>
          <a:xfrm>
            <a:off x="11148241" y="3552721"/>
            <a:ext cx="5448300" cy="3096538"/>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3"/>
            <a:stretch>
              <a:fillRect/>
            </a:stretch>
          </a:blipFill>
        </p:spPr>
        <p:txBody>
          <a:bodyPr/>
          <a:lstStyle/>
          <a:p>
            <a:endParaRPr lang="x-none"/>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txBody>
          <a:bodyPr/>
          <a:lstStyle/>
          <a:p>
            <a:endParaRPr lang="x-none"/>
          </a:p>
        </p:txBody>
      </p:sp>
      <p:sp>
        <p:nvSpPr>
          <p:cNvPr id="13" name="TextBox 13"/>
          <p:cNvSpPr txBox="1"/>
          <p:nvPr/>
        </p:nvSpPr>
        <p:spPr>
          <a:xfrm>
            <a:off x="11457510" y="7139206"/>
            <a:ext cx="5801790" cy="734625"/>
          </a:xfrm>
          <a:prstGeom prst="rect">
            <a:avLst/>
          </a:prstGeom>
        </p:spPr>
        <p:txBody>
          <a:bodyPr lIns="0" tIns="0" rIns="0" bIns="0" rtlCol="0" anchor="t">
            <a:spAutoFit/>
          </a:bodyPr>
          <a:lstStyle/>
          <a:p>
            <a:pPr>
              <a:lnSpc>
                <a:spcPts val="2879"/>
              </a:lnSpc>
            </a:pPr>
            <a:r>
              <a:rPr lang="en-US" sz="2400" dirty="0" err="1">
                <a:solidFill>
                  <a:srgbClr val="FFFFFF"/>
                </a:solidFill>
                <a:latin typeface="DM Sans"/>
              </a:rPr>
              <a:t>Dokuz</a:t>
            </a:r>
            <a:r>
              <a:rPr lang="en-US" sz="2400" dirty="0">
                <a:solidFill>
                  <a:srgbClr val="FFFFFF"/>
                </a:solidFill>
                <a:latin typeface="DM Sans"/>
              </a:rPr>
              <a:t> </a:t>
            </a:r>
            <a:r>
              <a:rPr lang="en-US" sz="2400" dirty="0" err="1">
                <a:solidFill>
                  <a:srgbClr val="FFFFFF"/>
                </a:solidFill>
                <a:latin typeface="DM Sans"/>
              </a:rPr>
              <a:t>Eylül</a:t>
            </a:r>
            <a:r>
              <a:rPr lang="en-US" sz="2400" dirty="0">
                <a:solidFill>
                  <a:srgbClr val="FFFFFF"/>
                </a:solidFill>
                <a:latin typeface="DM Sans"/>
              </a:rPr>
              <a:t> </a:t>
            </a:r>
            <a:r>
              <a:rPr lang="en-US" sz="2400" dirty="0" err="1">
                <a:solidFill>
                  <a:srgbClr val="FFFFFF"/>
                </a:solidFill>
                <a:latin typeface="DM Sans"/>
              </a:rPr>
              <a:t>Üniversitesi</a:t>
            </a:r>
            <a:r>
              <a:rPr lang="en-US" sz="2400" dirty="0">
                <a:solidFill>
                  <a:srgbClr val="FFFFFF"/>
                </a:solidFill>
                <a:latin typeface="DM Sans"/>
              </a:rPr>
              <a:t> Tıp </a:t>
            </a:r>
            <a:r>
              <a:rPr lang="en-US" sz="2400" dirty="0" err="1">
                <a:solidFill>
                  <a:srgbClr val="FFFFFF"/>
                </a:solidFill>
                <a:latin typeface="DM Sans"/>
              </a:rPr>
              <a:t>Fakültesi</a:t>
            </a:r>
            <a:r>
              <a:rPr lang="en-US" sz="2400" dirty="0">
                <a:solidFill>
                  <a:srgbClr val="FFFFFF"/>
                </a:solidFill>
                <a:latin typeface="DM Sans"/>
              </a:rPr>
              <a:t> </a:t>
            </a:r>
            <a:r>
              <a:rPr lang="en-US" sz="2400" dirty="0" err="1">
                <a:solidFill>
                  <a:srgbClr val="FFFFFF"/>
                </a:solidFill>
                <a:latin typeface="DM Sans"/>
              </a:rPr>
              <a:t>Yerleşkesi</a:t>
            </a:r>
            <a:r>
              <a:rPr lang="en-US" sz="2400" dirty="0">
                <a:solidFill>
                  <a:srgbClr val="FFFFFF"/>
                </a:solidFill>
                <a:latin typeface="DM Sans"/>
              </a:rPr>
              <a:t>, 35340 </a:t>
            </a:r>
            <a:r>
              <a:rPr lang="en-US" sz="2400" dirty="0" err="1">
                <a:solidFill>
                  <a:srgbClr val="FFFFFF"/>
                </a:solidFill>
                <a:latin typeface="DM Sans"/>
              </a:rPr>
              <a:t>Balçova</a:t>
            </a:r>
            <a:r>
              <a:rPr lang="en-US" sz="2400" dirty="0">
                <a:solidFill>
                  <a:srgbClr val="FFFFFF"/>
                </a:solidFill>
                <a:latin typeface="DM Sans"/>
              </a:rPr>
              <a:t>/İzmir</a:t>
            </a:r>
          </a:p>
        </p:txBody>
      </p:sp>
      <p:sp>
        <p:nvSpPr>
          <p:cNvPr id="14" name="TextBox 14"/>
          <p:cNvSpPr txBox="1"/>
          <p:nvPr/>
        </p:nvSpPr>
        <p:spPr>
          <a:xfrm>
            <a:off x="11457510" y="7878305"/>
            <a:ext cx="2742460" cy="371897"/>
          </a:xfrm>
          <a:prstGeom prst="rect">
            <a:avLst/>
          </a:prstGeom>
        </p:spPr>
        <p:txBody>
          <a:bodyPr lIns="0" tIns="0" rIns="0" bIns="0" rtlCol="0" anchor="t">
            <a:spAutoFit/>
          </a:bodyPr>
          <a:lstStyle/>
          <a:p>
            <a:pPr>
              <a:lnSpc>
                <a:spcPts val="2879"/>
              </a:lnSpc>
            </a:pPr>
            <a:r>
              <a:rPr lang="en-US" sz="2400" dirty="0">
                <a:solidFill>
                  <a:srgbClr val="FFFFFF"/>
                </a:solidFill>
                <a:latin typeface="DM Sans"/>
              </a:rPr>
              <a:t>0 232 412 </a:t>
            </a:r>
            <a:r>
              <a:rPr lang="en-US" sz="2400" dirty="0" smtClean="0">
                <a:solidFill>
                  <a:srgbClr val="FFFFFF"/>
                </a:solidFill>
                <a:latin typeface="DM Sans"/>
              </a:rPr>
              <a:t>4</a:t>
            </a:r>
            <a:r>
              <a:rPr lang="tr-TR" sz="2400" dirty="0" smtClean="0">
                <a:solidFill>
                  <a:srgbClr val="FFFFFF"/>
                </a:solidFill>
                <a:latin typeface="DM Sans"/>
              </a:rPr>
              <a:t>3</a:t>
            </a:r>
            <a:r>
              <a:rPr lang="tr-TR" sz="2400" dirty="0">
                <a:solidFill>
                  <a:srgbClr val="FFFFFF"/>
                </a:solidFill>
                <a:latin typeface="DM Sans"/>
              </a:rPr>
              <a:t> </a:t>
            </a:r>
            <a:r>
              <a:rPr lang="tr-TR" sz="2400" dirty="0" smtClean="0">
                <a:solidFill>
                  <a:srgbClr val="FFFFFF"/>
                </a:solidFill>
                <a:latin typeface="DM Sans"/>
              </a:rPr>
              <a:t>51</a:t>
            </a:r>
            <a:endParaRPr lang="en-US" sz="2400" dirty="0">
              <a:solidFill>
                <a:srgbClr val="FFFFFF"/>
              </a:solidFill>
              <a:latin typeface="DM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600</Words>
  <Application>Microsoft Office PowerPoint</Application>
  <PresentationFormat>Özel</PresentationFormat>
  <Paragraphs>57</Paragraphs>
  <Slides>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vt:i4>
      </vt:variant>
    </vt:vector>
  </HeadingPairs>
  <TitlesOfParts>
    <vt:vector size="15" baseType="lpstr">
      <vt:lpstr>DM Sans Bold</vt:lpstr>
      <vt:lpstr>Calibri Light</vt:lpstr>
      <vt:lpstr>DM Sans</vt:lpstr>
      <vt:lpstr>DM Sans Italics</vt:lpstr>
      <vt:lpstr>Calibri</vt:lpstr>
      <vt:lpstr>Canva Sans 2 Bold</vt:lpstr>
      <vt:lpstr>Arial</vt:lpstr>
      <vt:lpstr>Canva Sans 2 Italics</vt:lpstr>
      <vt:lpstr>Office Teması</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en_BYF_website_info_presentation</dc:title>
  <dc:creator>Gökşin Yonguç</dc:creator>
  <cp:lastModifiedBy>Gökşin Yonguç</cp:lastModifiedBy>
  <cp:revision>25</cp:revision>
  <dcterms:created xsi:type="dcterms:W3CDTF">2006-08-16T00:00:00Z</dcterms:created>
  <dcterms:modified xsi:type="dcterms:W3CDTF">2025-07-28T11:08:28Z</dcterms:modified>
  <dc:identifier>DAF48-NQMZE</dc:identifier>
</cp:coreProperties>
</file>