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4" r:id="rId8"/>
    <p:sldId id="261" r:id="rId9"/>
    <p:sldId id="266" r:id="rId10"/>
  </p:sldIdLst>
  <p:sldSz cx="18288000" cy="10287000"/>
  <p:notesSz cx="6858000" cy="9144000"/>
  <p:embeddedFontLst>
    <p:embeddedFont>
      <p:font typeface="Antonio" panose="020B0604020202020204" charset="-94"/>
      <p:regular r:id="rId11"/>
    </p:embeddedFont>
    <p:embeddedFont>
      <p:font typeface="Antonio Bold" panose="020B0604020202020204" charset="-94"/>
      <p:regular r:id="rId12"/>
    </p:embeddedFont>
    <p:embeddedFont>
      <p:font typeface="Archivo Black" panose="020B0604020202020204" charset="-94"/>
      <p:regular r:id="rId13"/>
    </p:embeddedFont>
    <p:embeddedFont>
      <p:font typeface="Archivo Narrow" panose="020B0604020202020204" charset="-9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-94"/>
      <p:regular r:id="rId19"/>
      <p:bold r:id="rId20"/>
      <p:italic r:id="rId21"/>
      <p:boldItalic r:id="rId22"/>
    </p:embeddedFont>
    <p:embeddedFont>
      <p:font typeface="Montserrat Bold" panose="020B0604020202020204" charset="-94"/>
      <p:regular r:id="rId23"/>
    </p:embeddedFont>
    <p:embeddedFont>
      <p:font typeface="Montserrat Medium" panose="00000600000000000000" pitchFamily="2" charset="-94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svg"/><Relationship Id="rId18" Type="http://schemas.openxmlformats.org/officeDocument/2006/relationships/image" Target="../media/image25.jpeg"/><Relationship Id="rId3" Type="http://schemas.openxmlformats.org/officeDocument/2006/relationships/image" Target="../media/image13.jpeg"/><Relationship Id="rId21" Type="http://schemas.openxmlformats.org/officeDocument/2006/relationships/image" Target="../media/image28.jpe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12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svg"/><Relationship Id="rId24" Type="http://schemas.openxmlformats.org/officeDocument/2006/relationships/image" Target="../media/image31.png"/><Relationship Id="rId5" Type="http://schemas.openxmlformats.org/officeDocument/2006/relationships/image" Target="../media/image15.jpeg"/><Relationship Id="rId15" Type="http://schemas.openxmlformats.org/officeDocument/2006/relationships/image" Target="../media/image22.svg"/><Relationship Id="rId23" Type="http://schemas.openxmlformats.org/officeDocument/2006/relationships/image" Target="../media/image30.jpe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4.jpeg"/><Relationship Id="rId9" Type="http://schemas.openxmlformats.org/officeDocument/2006/relationships/image" Target="../media/image10.sv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1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17.png"/><Relationship Id="rId12" Type="http://schemas.openxmlformats.org/officeDocument/2006/relationships/image" Target="../media/image4.svg"/><Relationship Id="rId17" Type="http://schemas.openxmlformats.org/officeDocument/2006/relationships/image" Target="../media/image3.png"/><Relationship Id="rId2" Type="http://schemas.openxmlformats.org/officeDocument/2006/relationships/image" Target="../media/image3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19.svg"/><Relationship Id="rId19" Type="http://schemas.openxmlformats.org/officeDocument/2006/relationships/image" Target="../media/image8.svg"/><Relationship Id="rId4" Type="http://schemas.openxmlformats.org/officeDocument/2006/relationships/image" Target="../media/image37.jpeg"/><Relationship Id="rId9" Type="http://schemas.openxmlformats.org/officeDocument/2006/relationships/image" Target="../media/image18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0.png"/><Relationship Id="rId18" Type="http://schemas.openxmlformats.org/officeDocument/2006/relationships/image" Target="../media/image43.png"/><Relationship Id="rId3" Type="http://schemas.openxmlformats.org/officeDocument/2006/relationships/image" Target="../media/image34.svg"/><Relationship Id="rId21" Type="http://schemas.openxmlformats.org/officeDocument/2006/relationships/image" Target="../media/image45.png"/><Relationship Id="rId7" Type="http://schemas.openxmlformats.org/officeDocument/2006/relationships/image" Target="../media/image16.png"/><Relationship Id="rId12" Type="http://schemas.openxmlformats.org/officeDocument/2006/relationships/image" Target="../media/image19.svg"/><Relationship Id="rId17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openxmlformats.org/officeDocument/2006/relationships/image" Target="../media/image22.sv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18.png"/><Relationship Id="rId24" Type="http://schemas.openxmlformats.org/officeDocument/2006/relationships/image" Target="../media/image48.png"/><Relationship Id="rId5" Type="http://schemas.openxmlformats.org/officeDocument/2006/relationships/image" Target="../media/image39.jpeg"/><Relationship Id="rId15" Type="http://schemas.openxmlformats.org/officeDocument/2006/relationships/image" Target="../media/image21.png"/><Relationship Id="rId23" Type="http://schemas.openxmlformats.org/officeDocument/2006/relationships/image" Target="../media/image47.png"/><Relationship Id="rId10" Type="http://schemas.openxmlformats.org/officeDocument/2006/relationships/image" Target="../media/image10.svg"/><Relationship Id="rId19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.sv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1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17.png"/><Relationship Id="rId12" Type="http://schemas.openxmlformats.org/officeDocument/2006/relationships/image" Target="../media/image4.svg"/><Relationship Id="rId17" Type="http://schemas.openxmlformats.org/officeDocument/2006/relationships/image" Target="../media/image53.png"/><Relationship Id="rId2" Type="http://schemas.openxmlformats.org/officeDocument/2006/relationships/image" Target="../media/image37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51.png"/><Relationship Id="rId10" Type="http://schemas.openxmlformats.org/officeDocument/2006/relationships/image" Target="../media/image19.svg"/><Relationship Id="rId4" Type="http://schemas.openxmlformats.org/officeDocument/2006/relationships/image" Target="../media/image50.jpeg"/><Relationship Id="rId9" Type="http://schemas.openxmlformats.org/officeDocument/2006/relationships/image" Target="../media/image18.png"/><Relationship Id="rId1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56.png"/><Relationship Id="rId2" Type="http://schemas.openxmlformats.org/officeDocument/2006/relationships/hyperlink" Target="https://tip.deu.edu.tr/tr/tibbi-mikrobiyoloji-anabilim-dal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123851" y="3308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0" y="0"/>
                </a:lnTo>
                <a:lnTo>
                  <a:pt x="5198370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94490" y="3595580"/>
            <a:ext cx="11618451" cy="2077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63"/>
              </a:lnSpc>
            </a:pPr>
            <a:r>
              <a:rPr lang="en-US" sz="5973" b="1">
                <a:solidFill>
                  <a:srgbClr val="EB4D22"/>
                </a:solidFill>
                <a:latin typeface="Antonio Bold"/>
                <a:ea typeface="Antonio Bold"/>
                <a:cs typeface="Antonio Bold"/>
                <a:sym typeface="Antonio Bold"/>
              </a:rPr>
              <a:t>Tıbbi Mikrobiyoloji Anabilim Dalı Yüksek Lisans ve Doktora Programları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7825" y="5587649"/>
            <a:ext cx="11790333" cy="703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6"/>
              </a:lnSpc>
            </a:pPr>
            <a:r>
              <a:rPr lang="en-US" sz="4147" b="1" spc="2699">
                <a:solidFill>
                  <a:srgbClr val="3558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TANITIM SUNUMU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13237010" y="3308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1" y="0"/>
                </a:lnTo>
                <a:lnTo>
                  <a:pt x="5198371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3237370" y="5221566"/>
            <a:ext cx="5141734" cy="5076294"/>
          </a:xfrm>
          <a:custGeom>
            <a:avLst/>
            <a:gdLst/>
            <a:ahLst/>
            <a:cxnLst/>
            <a:rect l="l" t="t" r="r" b="b"/>
            <a:pathLst>
              <a:path w="5141734" h="5076294">
                <a:moveTo>
                  <a:pt x="0" y="0"/>
                </a:moveTo>
                <a:lnTo>
                  <a:pt x="5141735" y="0"/>
                </a:lnTo>
                <a:lnTo>
                  <a:pt x="5141735" y="5076294"/>
                </a:lnTo>
                <a:lnTo>
                  <a:pt x="0" y="507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1720" y="519837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1" y="0"/>
                </a:lnTo>
                <a:lnTo>
                  <a:pt x="5198371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052263" y="-5339227"/>
            <a:ext cx="20965455" cy="209654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600" y="472625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746219" y="1706857"/>
            <a:ext cx="611884" cy="535399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BA7C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91932" y="1309531"/>
            <a:ext cx="5922253" cy="11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en-US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TARİHÇE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20457" y="2851776"/>
            <a:ext cx="14777485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4355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Anabilim Dalı 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1978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yılında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Prof. Dr.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Melahat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Okuyan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Başkanlığında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kurul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du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Kurulduğunda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Klinik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Anabilim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Dalı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2011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yılından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beri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Tıbbi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Anabilim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Dalı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olarak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hizmet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vermektedir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</a:t>
            </a:r>
          </a:p>
          <a:p>
            <a:pPr marL="474979" lvl="1" indent="-237490" algn="just">
              <a:lnSpc>
                <a:spcPts val="4355"/>
              </a:lnSpc>
              <a:buFont typeface="Arial"/>
              <a:buChar char="•"/>
            </a:pP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Yüksek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Lisans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programı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1985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yılında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Doktora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programı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ise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1988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yılında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başlamış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ve devam etmektedir. Günümüze kadar 56 yüksek lisans 46 doktora mezunu vermiştir</a:t>
            </a:r>
          </a:p>
          <a:p>
            <a:pPr marL="474979" lvl="1" indent="-237490" algn="just">
              <a:lnSpc>
                <a:spcPts val="4355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Tıbbi Mikrobiyoloji Anabilim Dalı alanında Türkiye’de ilk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defa </a:t>
            </a:r>
            <a:r>
              <a:rPr lang="tr-TR" sz="2800" b="1" i="1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“</a:t>
            </a:r>
            <a:r>
              <a:rPr lang="tr-TR" sz="2800" b="1" i="1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Orpheus</a:t>
            </a:r>
            <a:r>
              <a:rPr lang="tr-TR" sz="2800" b="1" i="1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”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etiketi ile doktora programından mezun vermeye başlamış ve sürdürmektedir.</a:t>
            </a:r>
            <a:endParaRPr lang="en-US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algn="just">
              <a:lnSpc>
                <a:spcPts val="4355"/>
              </a:lnSpc>
            </a:pPr>
            <a:endParaRPr dirty="0"/>
          </a:p>
        </p:txBody>
      </p:sp>
      <p:sp>
        <p:nvSpPr>
          <p:cNvPr id="13" name="Freeform 13"/>
          <p:cNvSpPr/>
          <p:nvPr/>
        </p:nvSpPr>
        <p:spPr>
          <a:xfrm rot="-5400000">
            <a:off x="16067504" y="898666"/>
            <a:ext cx="1390682" cy="1372982"/>
          </a:xfrm>
          <a:custGeom>
            <a:avLst/>
            <a:gdLst/>
            <a:ahLst/>
            <a:cxnLst/>
            <a:rect l="l" t="t" r="r" b="b"/>
            <a:pathLst>
              <a:path w="1390682" h="1372982">
                <a:moveTo>
                  <a:pt x="0" y="0"/>
                </a:moveTo>
                <a:lnTo>
                  <a:pt x="1390682" y="0"/>
                </a:lnTo>
                <a:lnTo>
                  <a:pt x="1390682" y="1372982"/>
                </a:lnTo>
                <a:lnTo>
                  <a:pt x="0" y="137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89093" y="715346"/>
            <a:ext cx="1390682" cy="1372982"/>
          </a:xfrm>
          <a:custGeom>
            <a:avLst/>
            <a:gdLst/>
            <a:ahLst/>
            <a:cxnLst/>
            <a:rect l="l" t="t" r="r" b="b"/>
            <a:pathLst>
              <a:path w="1390682" h="1372982">
                <a:moveTo>
                  <a:pt x="0" y="0"/>
                </a:moveTo>
                <a:lnTo>
                  <a:pt x="1390682" y="0"/>
                </a:lnTo>
                <a:lnTo>
                  <a:pt x="1390682" y="1372982"/>
                </a:lnTo>
                <a:lnTo>
                  <a:pt x="0" y="137298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243A7073-3E2A-4964-8881-ADC808237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1790" y="6745377"/>
            <a:ext cx="4086224" cy="153023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106934">
            <a:off x="-10052263" y="-5634502"/>
            <a:ext cx="20965455" cy="209654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CD6B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428675" y="1218665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502943" y="1452087"/>
            <a:ext cx="611884" cy="535399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58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42233" y="2336178"/>
            <a:ext cx="2122040" cy="1837591"/>
            <a:chOff x="0" y="0"/>
            <a:chExt cx="4282440" cy="3708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 cstate="print"/>
              <a:stretch>
                <a:fillRect t="-7739" b="-7739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337539" y="2193905"/>
            <a:ext cx="2286337" cy="1979864"/>
            <a:chOff x="0" y="0"/>
            <a:chExt cx="4282440" cy="370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 cstate="print"/>
              <a:stretch>
                <a:fillRect t="-14838" b="-14838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6449043" y="2248676"/>
            <a:ext cx="2183995" cy="1891241"/>
            <a:chOff x="0" y="0"/>
            <a:chExt cx="4282440" cy="3708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 cstate="print"/>
              <a:stretch>
                <a:fillRect t="-15568" b="-15568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203705" y="2222777"/>
            <a:ext cx="2321995" cy="2010743"/>
            <a:chOff x="0" y="0"/>
            <a:chExt cx="4282440" cy="3708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 cstate="print"/>
              <a:stretch>
                <a:fillRect t="-13562" b="-13562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2786155">
            <a:off x="14585666" y="1228862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487880" y="693164"/>
            <a:ext cx="339861" cy="335536"/>
          </a:xfrm>
          <a:custGeom>
            <a:avLst/>
            <a:gdLst/>
            <a:ahLst/>
            <a:cxnLst/>
            <a:rect l="l" t="t" r="r" b="b"/>
            <a:pathLst>
              <a:path w="339861" h="335536">
                <a:moveTo>
                  <a:pt x="0" y="0"/>
                </a:moveTo>
                <a:lnTo>
                  <a:pt x="339861" y="0"/>
                </a:lnTo>
                <a:lnTo>
                  <a:pt x="339861" y="335536"/>
                </a:lnTo>
                <a:lnTo>
                  <a:pt x="0" y="33553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704453">
            <a:off x="15280949" y="819387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817836">
            <a:off x="16215837" y="52581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2" y="0"/>
                </a:lnTo>
                <a:lnTo>
                  <a:pt x="460852" y="454988"/>
                </a:lnTo>
                <a:lnTo>
                  <a:pt x="0" y="45498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7159223">
            <a:off x="16823597" y="124745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614641" y="5193321"/>
            <a:ext cx="2275857" cy="1970790"/>
            <a:chOff x="0" y="0"/>
            <a:chExt cx="4282440" cy="3708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6" cstate="print"/>
              <a:stretch>
                <a:fillRect t="-13943" b="-13943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5280013" y="2193905"/>
            <a:ext cx="2332501" cy="2019840"/>
            <a:chOff x="0" y="0"/>
            <a:chExt cx="4282440" cy="370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7" cstate="print"/>
              <a:stretch>
                <a:fillRect t="-11557" b="-11557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6449043" y="5277493"/>
            <a:ext cx="2081455" cy="1802446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8" cstate="print"/>
              <a:stretch>
                <a:fillRect t="-13372" b="-13372"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3393401" y="2353751"/>
            <a:ext cx="2081455" cy="1802446"/>
            <a:chOff x="0" y="0"/>
            <a:chExt cx="4282440" cy="3708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9" cstate="print"/>
              <a:stretch>
                <a:fillRect t="-7739" b="-7739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3566773" y="5277493"/>
            <a:ext cx="2081455" cy="1802446"/>
            <a:chOff x="0" y="0"/>
            <a:chExt cx="4282440" cy="3708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0" cstate="print"/>
              <a:stretch>
                <a:fillRect t="-19287" b="-19287"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9203705" y="5325118"/>
            <a:ext cx="2081455" cy="1802446"/>
            <a:chOff x="0" y="0"/>
            <a:chExt cx="4282440" cy="3708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1" cstate="print"/>
              <a:stretch>
                <a:fillRect t="-17544" b="-17544"/>
              </a:stretch>
            </a:blip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12337539" y="5277493"/>
            <a:ext cx="2081455" cy="1802446"/>
            <a:chOff x="0" y="0"/>
            <a:chExt cx="4282440" cy="3708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2" cstate="print"/>
              <a:stretch>
                <a:fillRect t="-12717" b="-12717"/>
              </a:stretch>
            </a:blip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5405536" y="5277493"/>
            <a:ext cx="2081455" cy="1802446"/>
            <a:chOff x="0" y="0"/>
            <a:chExt cx="4282440" cy="3708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3" cstate="print"/>
              <a:stretch>
                <a:fillRect t="-18671" b="-18671"/>
              </a:stretch>
            </a:blip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6073035" y="7882076"/>
            <a:ext cx="2081455" cy="1802446"/>
            <a:chOff x="0" y="0"/>
            <a:chExt cx="4282440" cy="3708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4" cstate="print"/>
              <a:stretch>
                <a:fillRect t="-7739" b="-7739"/>
              </a:stretch>
            </a:blip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0060955" y="7939226"/>
            <a:ext cx="2081455" cy="1802446"/>
            <a:chOff x="0" y="0"/>
            <a:chExt cx="4282440" cy="3708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5" cstate="print"/>
              <a:stretch>
                <a:fillRect t="-12453" b="-12453"/>
              </a:stretch>
            </a:blipFill>
          </p:spPr>
        </p:sp>
      </p:grpSp>
      <p:sp>
        <p:nvSpPr>
          <p:cNvPr id="44" name="TextBox 44"/>
          <p:cNvSpPr txBox="1"/>
          <p:nvPr/>
        </p:nvSpPr>
        <p:spPr>
          <a:xfrm>
            <a:off x="1204598" y="1085315"/>
            <a:ext cx="5922253" cy="11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tr-TR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Akademik Kadro </a:t>
            </a:r>
            <a:endParaRPr lang="en-US" sz="6989" dirty="0">
              <a:solidFill>
                <a:srgbClr val="35586D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19102" y="4392845"/>
            <a:ext cx="2867256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Ö. Alpay ÖZBEK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6449" y="4810125"/>
            <a:ext cx="2712562" cy="25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"/>
              </a:lnSpc>
            </a:pPr>
            <a:r>
              <a:rPr lang="en-US" sz="1464">
                <a:solidFill>
                  <a:srgbClr val="31313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Anabilim Dalı Başkanı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599022" y="4325387"/>
            <a:ext cx="3268344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A. Aydan ÖZKÜTÜK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073035" y="4358992"/>
            <a:ext cx="2936009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A. Arzu SAYINER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009045" y="4358992"/>
            <a:ext cx="2712562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Nuran ESEN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3691" y="7439668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İ Mehmet Ali ÖKTEM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744194" y="4325387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A. Hüseyin BASKIN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804290" y="7441889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Doç. Dr. M. Cem ERGON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574577" y="7441889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Doç. Dr. Özgür APPAK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109333" y="7441889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Oya BULUT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937645" y="4358992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Prof. Dr. Ali Osman KILIÇ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04484" y="7441889"/>
            <a:ext cx="3339710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 Dr. Öğr. Üyesi Yavuz DOĞAN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604526" y="7432364"/>
            <a:ext cx="3683474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 Dr. Öğr. Üyesi Evren Doruk ENGİN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124799" y="9836922"/>
            <a:ext cx="4004107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Araş. Gör. Dr. Ebru DEMİRAY GÜRBÜZ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83106" y="9836922"/>
            <a:ext cx="4004107" cy="24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1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Araş. Gör. Dr. Nazlı ARSLAN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564438" y="-4020424"/>
            <a:ext cx="18434993" cy="184349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BA7C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763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999988" y="2882246"/>
            <a:ext cx="4652970" cy="4652970"/>
          </a:xfrm>
          <a:custGeom>
            <a:avLst/>
            <a:gdLst/>
            <a:ahLst/>
            <a:cxnLst/>
            <a:rect l="l" t="t" r="r" b="b"/>
            <a:pathLst>
              <a:path w="4652970" h="4652970">
                <a:moveTo>
                  <a:pt x="0" y="0"/>
                </a:moveTo>
                <a:lnTo>
                  <a:pt x="4652970" y="0"/>
                </a:lnTo>
                <a:lnTo>
                  <a:pt x="4652970" y="4652970"/>
                </a:lnTo>
                <a:lnTo>
                  <a:pt x="0" y="46529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5400000">
            <a:off x="1763407" y="1883804"/>
            <a:ext cx="611884" cy="535399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684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250191" y="6162234"/>
            <a:ext cx="1390682" cy="1372982"/>
          </a:xfrm>
          <a:custGeom>
            <a:avLst/>
            <a:gdLst/>
            <a:ahLst/>
            <a:cxnLst/>
            <a:rect l="l" t="t" r="r" b="b"/>
            <a:pathLst>
              <a:path w="1390682" h="1372982">
                <a:moveTo>
                  <a:pt x="0" y="0"/>
                </a:moveTo>
                <a:lnTo>
                  <a:pt x="1390681" y="0"/>
                </a:lnTo>
                <a:lnTo>
                  <a:pt x="1390681" y="1372982"/>
                </a:lnTo>
                <a:lnTo>
                  <a:pt x="0" y="137298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62277" y="6521395"/>
            <a:ext cx="1390682" cy="1372982"/>
          </a:xfrm>
          <a:custGeom>
            <a:avLst/>
            <a:gdLst/>
            <a:ahLst/>
            <a:cxnLst/>
            <a:rect l="l" t="t" r="r" b="b"/>
            <a:pathLst>
              <a:path w="1390682" h="1372982">
                <a:moveTo>
                  <a:pt x="0" y="0"/>
                </a:moveTo>
                <a:lnTo>
                  <a:pt x="1390681" y="0"/>
                </a:lnTo>
                <a:lnTo>
                  <a:pt x="1390681" y="1372982"/>
                </a:lnTo>
                <a:lnTo>
                  <a:pt x="0" y="13729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12440" y="3378170"/>
            <a:ext cx="3433092" cy="2906544"/>
          </a:xfrm>
          <a:custGeom>
            <a:avLst/>
            <a:gdLst/>
            <a:ahLst/>
            <a:cxnLst/>
            <a:rect l="l" t="t" r="r" b="b"/>
            <a:pathLst>
              <a:path w="3433092" h="2906544">
                <a:moveTo>
                  <a:pt x="0" y="0"/>
                </a:moveTo>
                <a:lnTo>
                  <a:pt x="3433091" y="0"/>
                </a:lnTo>
                <a:lnTo>
                  <a:pt x="3433091" y="2906544"/>
                </a:lnTo>
                <a:lnTo>
                  <a:pt x="0" y="290654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49606" y="1486478"/>
            <a:ext cx="1147119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tr-TR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Tıbbi Mikrobiyoloji</a:t>
            </a:r>
            <a:endParaRPr lang="en-US" sz="6989" dirty="0">
              <a:solidFill>
                <a:srgbClr val="35586D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16708" y="2758421"/>
            <a:ext cx="10370492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6283" lvl="1" indent="-238141" algn="just">
              <a:lnSpc>
                <a:spcPts val="3926"/>
              </a:lnSpc>
              <a:buFont typeface="Arial"/>
              <a:buChar char="•"/>
            </a:pP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Tıbbi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mikroorganizmaların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insan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sağlığı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üzerindeki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etkilerini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inceleyen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hastalıkların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teşhis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tedavi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önlenmesinde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önemli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rol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oynayan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bir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bilim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dalıdır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 </a:t>
            </a:r>
          </a:p>
          <a:p>
            <a:pPr marL="476283" lvl="1" indent="-238141" algn="just">
              <a:lnSpc>
                <a:spcPts val="3926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nabilim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dalımı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z, m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odern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laboratuvar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teknikleri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ileri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düzey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biyoteknolojik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yöntemlerle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bakteriyel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viral, fungal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paraziter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enfeksiyonların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tanı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tedavisinde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yenilikçi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çözümler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geliştir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mektedir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 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endParaRPr lang="tr-TR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76283" lvl="1" indent="-238141" algn="just">
              <a:lnSpc>
                <a:spcPts val="3926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H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alk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sağlığına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yönelik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araştırmalar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yaparak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toplumların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sağlık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düzeyini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iyileştirmeye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katkı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sağlamaktadır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</a:t>
            </a:r>
            <a:endParaRPr lang="tr-TR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76283" lvl="1" indent="-238141" algn="just">
              <a:lnSpc>
                <a:spcPts val="3926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 alanında temel araştırmalar yürütmektedir.</a:t>
            </a:r>
            <a:endParaRPr lang="en-US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941644" y="-5645663"/>
            <a:ext cx="20965455" cy="209654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186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666531" y="1452087"/>
            <a:ext cx="611884" cy="535399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58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91932" y="1029291"/>
            <a:ext cx="10141139" cy="11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en-US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Program</a:t>
            </a:r>
            <a:r>
              <a:rPr lang="tr-TR" sz="6989" dirty="0" err="1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lar</a:t>
            </a:r>
            <a:r>
              <a:rPr lang="en-US" sz="6989" dirty="0" err="1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ın</a:t>
            </a:r>
            <a:r>
              <a:rPr lang="en-US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r>
              <a:rPr lang="en-US" sz="6989" dirty="0" err="1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Amacı</a:t>
            </a:r>
            <a:r>
              <a:rPr lang="en-US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273" y="2507628"/>
            <a:ext cx="14528727" cy="5014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just">
              <a:lnSpc>
                <a:spcPts val="3981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Amaç, m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ikrobiyolojinin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kuramsal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uygulama alanlarında güncel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bilgi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ve beceriye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sahip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bireyler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yetiştirmek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tir. Bu programda öğrenciler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mikrobiyolojik yöntemler ve bilimsel araştırma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konular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ın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eğitim almaktadır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</a:t>
            </a:r>
          </a:p>
          <a:p>
            <a:pPr marL="474979" lvl="1" indent="-237490" algn="just">
              <a:lnSpc>
                <a:spcPts val="3981"/>
              </a:lnSpc>
              <a:buFont typeface="Arial"/>
              <a:buChar char="•"/>
            </a:pP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Anabilim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dalı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bünyesinde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viroloji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moleküler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mikrobiyal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patogenez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alanında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çalışmaya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uygun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güncel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teknolojileri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içeren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araştırma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laboratuvarları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mevcuttur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 </a:t>
            </a:r>
          </a:p>
          <a:p>
            <a:pPr marL="474979" lvl="1" indent="-237490" algn="just">
              <a:lnSpc>
                <a:spcPts val="3981"/>
              </a:lnSpc>
              <a:buFont typeface="Arial"/>
              <a:buChar char="•"/>
            </a:pP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Tanısal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mikrobiyoloji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hizmetleri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ise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Merkez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Laboratuvarı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kapsamında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gerçekleştirilmektedir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 </a:t>
            </a:r>
          </a:p>
          <a:p>
            <a:pPr marL="474979" lvl="1" indent="-237490" algn="just">
              <a:lnSpc>
                <a:spcPts val="3981"/>
              </a:lnSpc>
              <a:buFont typeface="Arial"/>
              <a:buChar char="•"/>
            </a:pP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Eğitim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programı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kapsamında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kuramsal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ve uygulama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dersleri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yanısıra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makale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saatleri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, olgu tartışmaları ve </a:t>
            </a:r>
            <a:r>
              <a:rPr lang="en-US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seminer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ler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yürütülmektedir</a:t>
            </a:r>
            <a:r>
              <a:rPr lang="en-US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.</a:t>
            </a:r>
            <a:endParaRPr lang="tr-TR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marL="474979" lvl="1" indent="-237490" algn="just">
              <a:lnSpc>
                <a:spcPts val="3981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Bu programlarda öğrencilerin tez projelerini yürüterek tamamlamaları gerekmektedir</a:t>
            </a:r>
            <a:endParaRPr lang="en-US" sz="2800" dirty="0">
              <a:latin typeface="Calibri" pitchFamily="34" charset="0"/>
              <a:ea typeface="Montserrat"/>
              <a:cs typeface="Calibri" pitchFamily="34" charset="0"/>
              <a:sym typeface="Montserrat"/>
            </a:endParaRPr>
          </a:p>
          <a:p>
            <a:pPr algn="just">
              <a:lnSpc>
                <a:spcPts val="3079"/>
              </a:lnSpc>
            </a:pPr>
            <a:endParaRPr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-2786155">
            <a:off x="14242689" y="1901257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80746" y="1358780"/>
            <a:ext cx="339861" cy="335536"/>
          </a:xfrm>
          <a:custGeom>
            <a:avLst/>
            <a:gdLst/>
            <a:ahLst/>
            <a:cxnLst/>
            <a:rect l="l" t="t" r="r" b="b"/>
            <a:pathLst>
              <a:path w="339861" h="335536">
                <a:moveTo>
                  <a:pt x="0" y="0"/>
                </a:moveTo>
                <a:lnTo>
                  <a:pt x="339861" y="0"/>
                </a:lnTo>
                <a:lnTo>
                  <a:pt x="339861" y="335536"/>
                </a:lnTo>
                <a:lnTo>
                  <a:pt x="0" y="33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4704453">
            <a:off x="15098197" y="1937244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19"/>
                </a:lnTo>
                <a:lnTo>
                  <a:pt x="0" y="3130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7836">
            <a:off x="15749290" y="1522846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7159223">
            <a:off x="16823597" y="124745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322877" y="8179186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70" y="0"/>
                </a:lnTo>
                <a:lnTo>
                  <a:pt x="923170" y="911421"/>
                </a:lnTo>
                <a:lnTo>
                  <a:pt x="0" y="911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1134867" y="8341005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69" y="0"/>
                </a:lnTo>
                <a:lnTo>
                  <a:pt x="923169" y="911420"/>
                </a:lnTo>
                <a:lnTo>
                  <a:pt x="0" y="91142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9260460" y="-6131031"/>
            <a:ext cx="20965455" cy="2254906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3F0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68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538989" y="1567337"/>
            <a:ext cx="611884" cy="535399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684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09800" y="1333500"/>
            <a:ext cx="12929807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en-US" sz="6989" dirty="0" err="1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Çalışma</a:t>
            </a:r>
            <a:r>
              <a:rPr lang="tr-TR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 Alanları</a:t>
            </a:r>
            <a:endParaRPr lang="en-US" sz="6989" dirty="0">
              <a:solidFill>
                <a:srgbClr val="35586D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996677" y="3502271"/>
            <a:ext cx="4380947" cy="4155829"/>
          </a:xfrm>
          <a:custGeom>
            <a:avLst/>
            <a:gdLst/>
            <a:ahLst/>
            <a:cxnLst/>
            <a:rect l="l" t="t" r="r" b="b"/>
            <a:pathLst>
              <a:path w="3137795" h="3137795">
                <a:moveTo>
                  <a:pt x="0" y="0"/>
                </a:moveTo>
                <a:lnTo>
                  <a:pt x="3137796" y="0"/>
                </a:lnTo>
                <a:lnTo>
                  <a:pt x="3137796" y="3137795"/>
                </a:lnTo>
                <a:lnTo>
                  <a:pt x="0" y="31377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402995" y="3753521"/>
            <a:ext cx="3568309" cy="3568294"/>
            <a:chOff x="0" y="0"/>
            <a:chExt cx="6350025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 cstate="print"/>
              <a:stretch>
                <a:fillRect l="-116866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-2786155">
            <a:off x="14242689" y="1901257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33194" y="2631453"/>
            <a:ext cx="339861" cy="335536"/>
          </a:xfrm>
          <a:custGeom>
            <a:avLst/>
            <a:gdLst/>
            <a:ahLst/>
            <a:cxnLst/>
            <a:rect l="l" t="t" r="r" b="b"/>
            <a:pathLst>
              <a:path w="339861" h="335536">
                <a:moveTo>
                  <a:pt x="0" y="0"/>
                </a:moveTo>
                <a:lnTo>
                  <a:pt x="339862" y="0"/>
                </a:lnTo>
                <a:lnTo>
                  <a:pt x="339862" y="335536"/>
                </a:lnTo>
                <a:lnTo>
                  <a:pt x="0" y="33553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704453">
            <a:off x="15059483" y="2655663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17836">
            <a:off x="15749290" y="1522846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159223">
            <a:off x="16823597" y="124745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6200000">
            <a:off x="14144163" y="3697746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69" y="0"/>
                </a:lnTo>
                <a:lnTo>
                  <a:pt x="923169" y="911420"/>
                </a:lnTo>
                <a:lnTo>
                  <a:pt x="0" y="91142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200000">
            <a:off x="14250517" y="3573804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69" y="0"/>
                </a:lnTo>
                <a:lnTo>
                  <a:pt x="923169" y="911421"/>
                </a:lnTo>
                <a:lnTo>
                  <a:pt x="0" y="911421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981200" y="3009900"/>
            <a:ext cx="13396424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tr-TR" sz="2800" dirty="0">
                <a:ea typeface="Montserrat"/>
                <a:cs typeface="Montserrat"/>
                <a:sym typeface="Montserrat"/>
              </a:rPr>
              <a:t>E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nfeksiyon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 etkenlerine</a:t>
            </a:r>
            <a:r>
              <a:rPr lang="en-US" sz="2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yönelik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err="1">
                <a:ea typeface="Montserrat"/>
                <a:cs typeface="Montserrat"/>
                <a:sym typeface="Montserrat"/>
              </a:rPr>
              <a:t>Tanı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 testleri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D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irenç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 analizleri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P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atogenez</a:t>
            </a:r>
            <a:r>
              <a:rPr lang="en-US" sz="2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araştırmaları</a:t>
            </a:r>
            <a:endParaRPr lang="tr-TR" sz="2800" dirty="0">
              <a:ea typeface="Montserrat"/>
              <a:cs typeface="Montserrat"/>
              <a:sym typeface="Montserrat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Saha çalışmaları</a:t>
            </a:r>
          </a:p>
          <a:p>
            <a:pPr algn="just"/>
            <a:endParaRPr lang="tr-TR" sz="2800" dirty="0">
              <a:ea typeface="Montserrat"/>
              <a:cs typeface="Montserrat"/>
              <a:sym typeface="Montserrat"/>
            </a:endParaRPr>
          </a:p>
          <a:p>
            <a:pPr algn="just"/>
            <a:r>
              <a:rPr lang="tr-TR" sz="2800" dirty="0">
                <a:ea typeface="Montserrat"/>
                <a:cs typeface="Montserrat"/>
                <a:sym typeface="Montserrat"/>
              </a:rPr>
              <a:t>Ayrıca;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E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pidemiyoloji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k incelemeler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H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astane</a:t>
            </a:r>
            <a:r>
              <a:rPr lang="en-US" sz="2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enfeksiyonları</a:t>
            </a:r>
            <a:endParaRPr lang="tr-TR" sz="2800" dirty="0">
              <a:ea typeface="Montserrat"/>
              <a:cs typeface="Montserrat"/>
              <a:sym typeface="Montserrat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B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ağışık</a:t>
            </a:r>
            <a:r>
              <a:rPr lang="en-US" sz="2800" dirty="0"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ea typeface="Montserrat"/>
                <a:cs typeface="Montserrat"/>
                <a:sym typeface="Montserrat"/>
              </a:rPr>
              <a:t>yanıt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 değerlendirmeleri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Sentetik biyoloji ve hücre fabrika teknolojileri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>
                <a:ea typeface="Montserrat"/>
                <a:cs typeface="Montserrat"/>
                <a:sym typeface="Montserrat"/>
              </a:rPr>
              <a:t>Hesaplamalı biyoloji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dirty="0" err="1">
                <a:ea typeface="Montserrat"/>
                <a:cs typeface="Montserrat"/>
                <a:sym typeface="Montserrat"/>
              </a:rPr>
              <a:t>Mikrobiyota</a:t>
            </a:r>
            <a:r>
              <a:rPr lang="tr-TR" sz="2800" dirty="0">
                <a:ea typeface="Montserrat"/>
                <a:cs typeface="Montserrat"/>
                <a:sym typeface="Montserrat"/>
              </a:rPr>
              <a:t> analizleri</a:t>
            </a:r>
          </a:p>
          <a:p>
            <a:pPr algn="just">
              <a:lnSpc>
                <a:spcPct val="150000"/>
              </a:lnSpc>
            </a:pPr>
            <a:endParaRPr lang="en-US" sz="2800" dirty="0">
              <a:ea typeface="Montserrat"/>
              <a:cs typeface="Montserrat"/>
              <a:sym typeface="Montserrat"/>
            </a:endParaRPr>
          </a:p>
          <a:p>
            <a:pPr algn="just">
              <a:lnSpc>
                <a:spcPct val="150000"/>
              </a:lnSpc>
            </a:pPr>
            <a:endParaRPr sz="2800" dirty="0"/>
          </a:p>
          <a:p>
            <a:pPr algn="just">
              <a:lnSpc>
                <a:spcPct val="150000"/>
              </a:lnSpc>
            </a:pPr>
            <a:endParaRPr sz="2800" dirty="0"/>
          </a:p>
        </p:txBody>
      </p:sp>
      <p:sp>
        <p:nvSpPr>
          <p:cNvPr id="25" name="Freeform 25"/>
          <p:cNvSpPr/>
          <p:nvPr/>
        </p:nvSpPr>
        <p:spPr>
          <a:xfrm rot="5400000">
            <a:off x="10990801" y="6740805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69" y="0"/>
                </a:lnTo>
                <a:lnTo>
                  <a:pt x="923169" y="911420"/>
                </a:lnTo>
                <a:lnTo>
                  <a:pt x="0" y="911420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5400000">
            <a:off x="11153744" y="6655770"/>
            <a:ext cx="923170" cy="911420"/>
          </a:xfrm>
          <a:custGeom>
            <a:avLst/>
            <a:gdLst/>
            <a:ahLst/>
            <a:cxnLst/>
            <a:rect l="l" t="t" r="r" b="b"/>
            <a:pathLst>
              <a:path w="923170" h="911420">
                <a:moveTo>
                  <a:pt x="0" y="0"/>
                </a:moveTo>
                <a:lnTo>
                  <a:pt x="923169" y="0"/>
                </a:lnTo>
                <a:lnTo>
                  <a:pt x="923169" y="911420"/>
                </a:lnTo>
                <a:lnTo>
                  <a:pt x="0" y="91142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98346" y="-9314262"/>
            <a:ext cx="19957620" cy="199576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CD6B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04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06959" y="1544384"/>
            <a:ext cx="2724964" cy="2724964"/>
          </a:xfrm>
          <a:custGeom>
            <a:avLst/>
            <a:gdLst/>
            <a:ahLst/>
            <a:cxnLst/>
            <a:rect l="l" t="t" r="r" b="b"/>
            <a:pathLst>
              <a:path w="2724964" h="2724964">
                <a:moveTo>
                  <a:pt x="0" y="0"/>
                </a:moveTo>
                <a:lnTo>
                  <a:pt x="2724964" y="0"/>
                </a:lnTo>
                <a:lnTo>
                  <a:pt x="2724964" y="2724964"/>
                </a:lnTo>
                <a:lnTo>
                  <a:pt x="0" y="27249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4453" y="4403789"/>
            <a:ext cx="2408230" cy="2408230"/>
          </a:xfrm>
          <a:custGeom>
            <a:avLst/>
            <a:gdLst/>
            <a:ahLst/>
            <a:cxnLst/>
            <a:rect l="l" t="t" r="r" b="b"/>
            <a:pathLst>
              <a:path w="2408230" h="2408230">
                <a:moveTo>
                  <a:pt x="0" y="0"/>
                </a:moveTo>
                <a:lnTo>
                  <a:pt x="2408230" y="0"/>
                </a:lnTo>
                <a:lnTo>
                  <a:pt x="2408230" y="2408230"/>
                </a:lnTo>
                <a:lnTo>
                  <a:pt x="0" y="240823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206709" y="1750340"/>
            <a:ext cx="2313061" cy="2313052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 cstate="print"/>
              <a:stretch>
                <a:fillRect l="-34103" r="-3410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5742221" y="1873279"/>
            <a:ext cx="611884" cy="535399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58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19782" y="4554777"/>
            <a:ext cx="2017571" cy="2017563"/>
            <a:chOff x="0" y="0"/>
            <a:chExt cx="6350025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 cstate="print"/>
              <a:stretch>
                <a:fillRect l="-25046" r="-2504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-2786155">
            <a:off x="16154213" y="1901257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859000" y="2019300"/>
            <a:ext cx="457200" cy="174196"/>
          </a:xfrm>
          <a:custGeom>
            <a:avLst/>
            <a:gdLst/>
            <a:ahLst/>
            <a:cxnLst/>
            <a:rect l="l" t="t" r="r" b="b"/>
            <a:pathLst>
              <a:path w="339861" h="335536">
                <a:moveTo>
                  <a:pt x="0" y="0"/>
                </a:moveTo>
                <a:lnTo>
                  <a:pt x="339861" y="0"/>
                </a:lnTo>
                <a:lnTo>
                  <a:pt x="339861" y="335536"/>
                </a:lnTo>
                <a:lnTo>
                  <a:pt x="0" y="33553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4704453">
            <a:off x="15059483" y="2655663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817836">
            <a:off x="15744322" y="1457595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7159223">
            <a:off x="16823597" y="124745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44469" y="3570958"/>
            <a:ext cx="707393" cy="698390"/>
          </a:xfrm>
          <a:custGeom>
            <a:avLst/>
            <a:gdLst/>
            <a:ahLst/>
            <a:cxnLst/>
            <a:rect l="l" t="t" r="r" b="b"/>
            <a:pathLst>
              <a:path w="707393" h="698390">
                <a:moveTo>
                  <a:pt x="0" y="0"/>
                </a:moveTo>
                <a:lnTo>
                  <a:pt x="707393" y="0"/>
                </a:lnTo>
                <a:lnTo>
                  <a:pt x="707393" y="698390"/>
                </a:lnTo>
                <a:lnTo>
                  <a:pt x="0" y="698390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880752" y="3488798"/>
            <a:ext cx="707393" cy="698390"/>
          </a:xfrm>
          <a:custGeom>
            <a:avLst/>
            <a:gdLst/>
            <a:ahLst/>
            <a:cxnLst/>
            <a:rect l="l" t="t" r="r" b="b"/>
            <a:pathLst>
              <a:path w="707393" h="698390">
                <a:moveTo>
                  <a:pt x="0" y="0"/>
                </a:moveTo>
                <a:lnTo>
                  <a:pt x="707393" y="0"/>
                </a:lnTo>
                <a:lnTo>
                  <a:pt x="707393" y="698389"/>
                </a:lnTo>
                <a:lnTo>
                  <a:pt x="0" y="698389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5400000">
            <a:off x="1144917" y="6011414"/>
            <a:ext cx="754907" cy="745299"/>
          </a:xfrm>
          <a:custGeom>
            <a:avLst/>
            <a:gdLst/>
            <a:ahLst/>
            <a:cxnLst/>
            <a:rect l="l" t="t" r="r" b="b"/>
            <a:pathLst>
              <a:path w="754907" h="745299">
                <a:moveTo>
                  <a:pt x="0" y="0"/>
                </a:moveTo>
                <a:lnTo>
                  <a:pt x="754907" y="0"/>
                </a:lnTo>
                <a:lnTo>
                  <a:pt x="754907" y="745299"/>
                </a:lnTo>
                <a:lnTo>
                  <a:pt x="0" y="745299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400000">
            <a:off x="1023896" y="6112418"/>
            <a:ext cx="754907" cy="745299"/>
          </a:xfrm>
          <a:custGeom>
            <a:avLst/>
            <a:gdLst/>
            <a:ahLst/>
            <a:cxnLst/>
            <a:rect l="l" t="t" r="r" b="b"/>
            <a:pathLst>
              <a:path w="754907" h="745299">
                <a:moveTo>
                  <a:pt x="0" y="0"/>
                </a:moveTo>
                <a:lnTo>
                  <a:pt x="754907" y="0"/>
                </a:lnTo>
                <a:lnTo>
                  <a:pt x="754907" y="745299"/>
                </a:lnTo>
                <a:lnTo>
                  <a:pt x="0" y="745299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6324600" y="1562100"/>
            <a:ext cx="8092151" cy="11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tr-TR" sz="6989" dirty="0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Kullanılan Yöntemler</a:t>
            </a:r>
            <a:endParaRPr lang="en-US" sz="6989" dirty="0">
              <a:solidFill>
                <a:srgbClr val="35586D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287651" y="3271843"/>
            <a:ext cx="11377777" cy="566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Kültür yöntemleri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Konvansiyonel ve ileri mikroorganizma tanımlama yöntemleri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Serolojik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yöntemler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Hücre kültüründe </a:t>
            </a:r>
            <a:r>
              <a:rPr lang="tr-TR" sz="2800" dirty="0" err="1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viral</a:t>
            </a:r>
            <a:r>
              <a:rPr lang="tr-TR" sz="2800" dirty="0">
                <a:latin typeface="Calibri" pitchFamily="34" charset="0"/>
                <a:ea typeface="Montserrat"/>
                <a:cs typeface="Calibri" pitchFamily="34" charset="0"/>
                <a:sym typeface="Montserrat"/>
              </a:rPr>
              <a:t> izolasyon ve tanımlama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Klasik PCR, </a:t>
            </a:r>
            <a:r>
              <a:rPr lang="tr-TR" sz="2800" dirty="0" err="1">
                <a:latin typeface="Calibri" pitchFamily="34" charset="0"/>
                <a:cs typeface="Calibri" pitchFamily="34" charset="0"/>
                <a:sym typeface="Montserrat"/>
              </a:rPr>
              <a:t>realtime</a:t>
            </a: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 PCR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Yeni nesil dizileme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Protein saflaştırma ve analizleri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 err="1">
                <a:latin typeface="Calibri" pitchFamily="34" charset="0"/>
                <a:cs typeface="Calibri" pitchFamily="34" charset="0"/>
                <a:sym typeface="Montserrat"/>
              </a:rPr>
              <a:t>Pulse</a:t>
            </a: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  <a:sym typeface="Montserrat"/>
              </a:rPr>
              <a:t>field</a:t>
            </a: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 </a:t>
            </a:r>
            <a:r>
              <a:rPr lang="tr-TR" sz="2800" dirty="0" err="1">
                <a:latin typeface="Calibri" pitchFamily="34" charset="0"/>
                <a:cs typeface="Calibri" pitchFamily="34" charset="0"/>
                <a:sym typeface="Montserrat"/>
              </a:rPr>
              <a:t>elektroforez</a:t>
            </a:r>
            <a:endParaRPr lang="tr-TR" sz="2800" dirty="0">
              <a:latin typeface="Calibri" pitchFamily="34" charset="0"/>
              <a:cs typeface="Calibri" pitchFamily="34" charset="0"/>
              <a:sym typeface="Montserrat"/>
            </a:endParaRP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 err="1">
                <a:latin typeface="Calibri" pitchFamily="34" charset="0"/>
                <a:cs typeface="Calibri" pitchFamily="34" charset="0"/>
                <a:sym typeface="Montserrat"/>
              </a:rPr>
              <a:t>Elektroforez</a:t>
            </a:r>
            <a:endParaRPr lang="tr-TR" sz="2800" dirty="0">
              <a:latin typeface="Calibri" pitchFamily="34" charset="0"/>
              <a:cs typeface="Calibri" pitchFamily="34" charset="0"/>
              <a:sym typeface="Montserrat"/>
            </a:endParaRP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r>
              <a:rPr lang="tr-TR" sz="2800" dirty="0">
                <a:latin typeface="Calibri" pitchFamily="34" charset="0"/>
                <a:cs typeface="Calibri" pitchFamily="34" charset="0"/>
                <a:sym typeface="Montserrat"/>
              </a:rPr>
              <a:t>Gen klonlama teknikleri</a:t>
            </a: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endParaRPr lang="tr-TR" sz="2800" dirty="0">
              <a:latin typeface="Calibri" pitchFamily="34" charset="0"/>
              <a:cs typeface="Calibri" pitchFamily="34" charset="0"/>
              <a:sym typeface="Montserrat"/>
            </a:endParaRP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endParaRPr lang="tr-TR" sz="2800" dirty="0">
              <a:latin typeface="Calibri" pitchFamily="34" charset="0"/>
              <a:cs typeface="Calibri" pitchFamily="34" charset="0"/>
              <a:sym typeface="Montserrat"/>
            </a:endParaRPr>
          </a:p>
          <a:p>
            <a:pPr marL="388622" lvl="1" indent="-194311" algn="just">
              <a:lnSpc>
                <a:spcPts val="3438"/>
              </a:lnSpc>
              <a:buFont typeface="Arial"/>
              <a:buChar char="•"/>
            </a:pPr>
            <a:endParaRPr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2607877" y="6862521"/>
            <a:ext cx="2153486" cy="2153478"/>
            <a:chOff x="0" y="0"/>
            <a:chExt cx="6350025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1" cstate="print"/>
              <a:stretch>
                <a:fillRect l="-53895" r="-53895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4144746" y="8402793"/>
            <a:ext cx="750049" cy="740503"/>
          </a:xfrm>
          <a:custGeom>
            <a:avLst/>
            <a:gdLst/>
            <a:ahLst/>
            <a:cxnLst/>
            <a:rect l="l" t="t" r="r" b="b"/>
            <a:pathLst>
              <a:path w="750049" h="740503">
                <a:moveTo>
                  <a:pt x="0" y="0"/>
                </a:moveTo>
                <a:lnTo>
                  <a:pt x="750049" y="0"/>
                </a:lnTo>
                <a:lnTo>
                  <a:pt x="750049" y="740503"/>
                </a:lnTo>
                <a:lnTo>
                  <a:pt x="0" y="740503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510215" y="6773831"/>
            <a:ext cx="2348811" cy="2348811"/>
          </a:xfrm>
          <a:custGeom>
            <a:avLst/>
            <a:gdLst/>
            <a:ahLst/>
            <a:cxnLst/>
            <a:rect l="l" t="t" r="r" b="b"/>
            <a:pathLst>
              <a:path w="2348811" h="2348811">
                <a:moveTo>
                  <a:pt x="0" y="0"/>
                </a:moveTo>
                <a:lnTo>
                  <a:pt x="2348811" y="0"/>
                </a:lnTo>
                <a:lnTo>
                  <a:pt x="2348811" y="2348811"/>
                </a:lnTo>
                <a:lnTo>
                  <a:pt x="0" y="2348811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4298165" y="8457873"/>
            <a:ext cx="694259" cy="685423"/>
          </a:xfrm>
          <a:custGeom>
            <a:avLst/>
            <a:gdLst/>
            <a:ahLst/>
            <a:cxnLst/>
            <a:rect l="l" t="t" r="r" b="b"/>
            <a:pathLst>
              <a:path w="694259" h="685423">
                <a:moveTo>
                  <a:pt x="0" y="0"/>
                </a:moveTo>
                <a:lnTo>
                  <a:pt x="694259" y="0"/>
                </a:lnTo>
                <a:lnTo>
                  <a:pt x="694259" y="685423"/>
                </a:lnTo>
                <a:lnTo>
                  <a:pt x="0" y="685423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052263" y="-5339227"/>
            <a:ext cx="20965455" cy="209654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68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4092" y="765867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746219" y="2544473"/>
            <a:ext cx="611884" cy="535399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CD6B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17773" y="3558563"/>
            <a:ext cx="3516755" cy="1978175"/>
            <a:chOff x="0" y="0"/>
            <a:chExt cx="4689007" cy="263756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/>
            <a:srcRect l="9012" r="9012"/>
            <a:stretch>
              <a:fillRect/>
            </a:stretch>
          </p:blipFill>
          <p:spPr>
            <a:xfrm>
              <a:off x="0" y="0"/>
              <a:ext cx="4689007" cy="263756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2023193" y="3558563"/>
            <a:ext cx="3516755" cy="1978175"/>
            <a:chOff x="0" y="0"/>
            <a:chExt cx="4689007" cy="263756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 cstate="print"/>
            <a:srcRect l="11316" r="11316"/>
            <a:stretch>
              <a:fillRect/>
            </a:stretch>
          </p:blipFill>
          <p:spPr>
            <a:xfrm>
              <a:off x="0" y="0"/>
              <a:ext cx="4689007" cy="2637567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3053850" y="3511576"/>
            <a:ext cx="3516755" cy="3780661"/>
            <a:chOff x="0" y="0"/>
            <a:chExt cx="4689007" cy="504088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/>
            <a:srcRect t="13728" b="13728"/>
            <a:stretch>
              <a:fillRect/>
            </a:stretch>
          </p:blipFill>
          <p:spPr>
            <a:xfrm>
              <a:off x="0" y="0"/>
              <a:ext cx="4689007" cy="5040881"/>
            </a:xfrm>
            <a:prstGeom prst="rect">
              <a:avLst/>
            </a:prstGeom>
          </p:spPr>
        </p:pic>
      </p:grpSp>
      <p:sp>
        <p:nvSpPr>
          <p:cNvPr id="17" name="Freeform 17"/>
          <p:cNvSpPr/>
          <p:nvPr/>
        </p:nvSpPr>
        <p:spPr>
          <a:xfrm rot="-2786155">
            <a:off x="14242689" y="1901257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137750" y="1857961"/>
            <a:ext cx="339861" cy="335536"/>
          </a:xfrm>
          <a:custGeom>
            <a:avLst/>
            <a:gdLst/>
            <a:ahLst/>
            <a:cxnLst/>
            <a:rect l="l" t="t" r="r" b="b"/>
            <a:pathLst>
              <a:path w="339861" h="335536">
                <a:moveTo>
                  <a:pt x="0" y="0"/>
                </a:moveTo>
                <a:lnTo>
                  <a:pt x="339861" y="0"/>
                </a:lnTo>
                <a:lnTo>
                  <a:pt x="339861" y="335536"/>
                </a:lnTo>
                <a:lnTo>
                  <a:pt x="0" y="33553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4704453">
            <a:off x="15247280" y="2261076"/>
            <a:ext cx="317055" cy="313020"/>
          </a:xfrm>
          <a:custGeom>
            <a:avLst/>
            <a:gdLst/>
            <a:ahLst/>
            <a:cxnLst/>
            <a:rect l="l" t="t" r="r" b="b"/>
            <a:pathLst>
              <a:path w="317055" h="313020">
                <a:moveTo>
                  <a:pt x="0" y="0"/>
                </a:moveTo>
                <a:lnTo>
                  <a:pt x="317055" y="0"/>
                </a:lnTo>
                <a:lnTo>
                  <a:pt x="317055" y="313020"/>
                </a:lnTo>
                <a:lnTo>
                  <a:pt x="0" y="31302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817836">
            <a:off x="16234860" y="2003348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7159223">
            <a:off x="16823597" y="1247457"/>
            <a:ext cx="460853" cy="454987"/>
          </a:xfrm>
          <a:custGeom>
            <a:avLst/>
            <a:gdLst/>
            <a:ahLst/>
            <a:cxnLst/>
            <a:rect l="l" t="t" r="r" b="b"/>
            <a:pathLst>
              <a:path w="460853" h="454987">
                <a:moveTo>
                  <a:pt x="0" y="0"/>
                </a:moveTo>
                <a:lnTo>
                  <a:pt x="460853" y="0"/>
                </a:lnTo>
                <a:lnTo>
                  <a:pt x="460853" y="454987"/>
                </a:lnTo>
                <a:lnTo>
                  <a:pt x="0" y="4549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203541" y="5139074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2" y="0"/>
                </a:lnTo>
                <a:lnTo>
                  <a:pt x="532442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203541" y="5272660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2" y="0"/>
                </a:lnTo>
                <a:lnTo>
                  <a:pt x="532442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380749" y="5011072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3" y="0"/>
                </a:lnTo>
                <a:lnTo>
                  <a:pt x="532443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402086" y="5143500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3" y="0"/>
                </a:lnTo>
                <a:lnTo>
                  <a:pt x="532443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038163" y="6766571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2" y="0"/>
                </a:lnTo>
                <a:lnTo>
                  <a:pt x="532442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87739" y="6766571"/>
            <a:ext cx="532443" cy="525666"/>
          </a:xfrm>
          <a:custGeom>
            <a:avLst/>
            <a:gdLst/>
            <a:ahLst/>
            <a:cxnLst/>
            <a:rect l="l" t="t" r="r" b="b"/>
            <a:pathLst>
              <a:path w="532443" h="525666">
                <a:moveTo>
                  <a:pt x="0" y="0"/>
                </a:moveTo>
                <a:lnTo>
                  <a:pt x="532442" y="0"/>
                </a:lnTo>
                <a:lnTo>
                  <a:pt x="532442" y="525666"/>
                </a:lnTo>
                <a:lnTo>
                  <a:pt x="0" y="525666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691932" y="2147148"/>
            <a:ext cx="6452068" cy="119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85"/>
              </a:lnSpc>
            </a:pPr>
            <a:r>
              <a:rPr lang="en-US" sz="6989" dirty="0" err="1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Laboratuvarlar</a:t>
            </a:r>
            <a:endParaRPr lang="en-US" sz="6989" dirty="0">
              <a:solidFill>
                <a:srgbClr val="35586D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84462" y="6216050"/>
            <a:ext cx="4922521" cy="255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-Rutin Merkez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-Mikrobiyoloji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-Mikoloji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-Tüberkuloz Lab.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65959" y="6216050"/>
            <a:ext cx="5906866" cy="320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-Hastane Enfeksiyonları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-Viroloji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-Hücre Kültürü Lab.</a:t>
            </a:r>
          </a:p>
          <a:p>
            <a:pPr algn="ctr">
              <a:lnSpc>
                <a:spcPts val="5173"/>
              </a:lnSpc>
            </a:pPr>
            <a:r>
              <a:rPr lang="en-US" sz="3695">
                <a:solidFill>
                  <a:srgbClr val="35586D"/>
                </a:solidFill>
                <a:latin typeface="Antonio"/>
                <a:ea typeface="Antonio"/>
                <a:cs typeface="Antonio"/>
                <a:sym typeface="Antonio"/>
              </a:rPr>
              <a:t>-Görüntüleme Lab.</a:t>
            </a:r>
          </a:p>
          <a:p>
            <a:pPr algn="ctr">
              <a:lnSpc>
                <a:spcPts val="5173"/>
              </a:lnSpc>
            </a:pPr>
            <a:endParaRPr/>
          </a:p>
        </p:txBody>
      </p:sp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802622"/>
            <a:ext cx="12894911" cy="2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5"/>
              </a:lnSpc>
            </a:pPr>
            <a:r>
              <a:rPr lang="en-US" sz="5818" b="1">
                <a:solidFill>
                  <a:srgbClr val="EB4D22"/>
                </a:solidFill>
                <a:latin typeface="Antonio Bold"/>
                <a:ea typeface="Antonio Bold"/>
                <a:cs typeface="Antonio Bold"/>
                <a:sym typeface="Antonio Bold"/>
              </a:rPr>
              <a:t>TELEFON: +90 232 412 45 01</a:t>
            </a:r>
          </a:p>
          <a:p>
            <a:pPr algn="l">
              <a:lnSpc>
                <a:spcPts val="8145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6588940"/>
            <a:ext cx="9816539" cy="88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8"/>
              </a:lnSpc>
            </a:pPr>
            <a:r>
              <a:rPr lang="en-US" sz="177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Adres:</a:t>
            </a:r>
          </a:p>
          <a:p>
            <a:pPr algn="l">
              <a:lnSpc>
                <a:spcPts val="1778"/>
              </a:lnSpc>
            </a:pPr>
            <a:r>
              <a:rPr lang="en-US" sz="177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Dokuz Eylül Üniversitesi Tıp Fakültesi, Dekanlık Binası , Tıbbi Mikrobiyoloji AD. Kat:4, 35340, Balçova/İZMİR</a:t>
            </a:r>
          </a:p>
          <a:p>
            <a:pPr algn="l">
              <a:lnSpc>
                <a:spcPts val="1778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28700" y="3526190"/>
            <a:ext cx="12894911" cy="140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endParaRPr/>
          </a:p>
          <a:p>
            <a:pPr algn="l">
              <a:lnSpc>
                <a:spcPts val="2197"/>
              </a:lnSpc>
            </a:pPr>
            <a:r>
              <a:rPr lang="en-US" sz="2197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Web sitesi: </a:t>
            </a:r>
            <a:r>
              <a:rPr lang="en-US" sz="2197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" tooltip="https://tip.deu.edu.tr/tr/tibbi-mikrobiyoloji-anabilim-dali/"/>
              </a:rPr>
              <a:t>https://tip.deu.edu.tr/tr/tibbi-mikrobiyoloji-anabilim-dali/</a:t>
            </a:r>
          </a:p>
          <a:p>
            <a:pPr algn="l">
              <a:lnSpc>
                <a:spcPts val="2997"/>
              </a:lnSpc>
            </a:pPr>
            <a:endParaRPr/>
          </a:p>
          <a:p>
            <a:pPr algn="l">
              <a:lnSpc>
                <a:spcPts val="2997"/>
              </a:lnSpc>
            </a:pPr>
            <a:endParaRPr/>
          </a:p>
        </p:txBody>
      </p:sp>
      <p:sp>
        <p:nvSpPr>
          <p:cNvPr id="5" name="Freeform 5"/>
          <p:cNvSpPr/>
          <p:nvPr/>
        </p:nvSpPr>
        <p:spPr>
          <a:xfrm rot="-5400000">
            <a:off x="8123851" y="3308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0" y="0"/>
                </a:lnTo>
                <a:lnTo>
                  <a:pt x="5198370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3237010" y="3308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1" y="0"/>
                </a:lnTo>
                <a:lnTo>
                  <a:pt x="5198371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3256420" y="5177986"/>
            <a:ext cx="5141734" cy="5076294"/>
          </a:xfrm>
          <a:custGeom>
            <a:avLst/>
            <a:gdLst/>
            <a:ahLst/>
            <a:cxnLst/>
            <a:rect l="l" t="t" r="r" b="b"/>
            <a:pathLst>
              <a:path w="5141734" h="5076294">
                <a:moveTo>
                  <a:pt x="0" y="0"/>
                </a:moveTo>
                <a:lnTo>
                  <a:pt x="5141735" y="0"/>
                </a:lnTo>
                <a:lnTo>
                  <a:pt x="5141735" y="5076294"/>
                </a:lnTo>
                <a:lnTo>
                  <a:pt x="0" y="507629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71720" y="5198371"/>
            <a:ext cx="5198371" cy="5132209"/>
          </a:xfrm>
          <a:custGeom>
            <a:avLst/>
            <a:gdLst/>
            <a:ahLst/>
            <a:cxnLst/>
            <a:rect l="l" t="t" r="r" b="b"/>
            <a:pathLst>
              <a:path w="5198371" h="5132209">
                <a:moveTo>
                  <a:pt x="0" y="0"/>
                </a:moveTo>
                <a:lnTo>
                  <a:pt x="5198371" y="0"/>
                </a:lnTo>
                <a:lnTo>
                  <a:pt x="5198371" y="5132209"/>
                </a:lnTo>
                <a:lnTo>
                  <a:pt x="0" y="51322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01943" y="199498"/>
            <a:ext cx="4451265" cy="2467847"/>
          </a:xfrm>
          <a:custGeom>
            <a:avLst/>
            <a:gdLst/>
            <a:ahLst/>
            <a:cxnLst/>
            <a:rect l="l" t="t" r="r" b="b"/>
            <a:pathLst>
              <a:path w="4451265" h="2467847">
                <a:moveTo>
                  <a:pt x="0" y="0"/>
                </a:moveTo>
                <a:lnTo>
                  <a:pt x="4451264" y="0"/>
                </a:lnTo>
                <a:lnTo>
                  <a:pt x="4451264" y="2467847"/>
                </a:lnTo>
                <a:lnTo>
                  <a:pt x="0" y="2467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5842" y="132561"/>
            <a:ext cx="2601721" cy="2601721"/>
          </a:xfrm>
          <a:custGeom>
            <a:avLst/>
            <a:gdLst/>
            <a:ahLst/>
            <a:cxnLst/>
            <a:rect l="l" t="t" r="r" b="b"/>
            <a:pathLst>
              <a:path w="2601721" h="2601721">
                <a:moveTo>
                  <a:pt x="0" y="0"/>
                </a:moveTo>
                <a:lnTo>
                  <a:pt x="2601721" y="0"/>
                </a:lnTo>
                <a:lnTo>
                  <a:pt x="2601721" y="2601721"/>
                </a:lnTo>
                <a:lnTo>
                  <a:pt x="0" y="2601721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532</Words>
  <Application>Microsoft Office PowerPoint</Application>
  <PresentationFormat>Özel</PresentationFormat>
  <Paragraphs>74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Antonio Bold</vt:lpstr>
      <vt:lpstr>Montserrat Medium</vt:lpstr>
      <vt:lpstr>Calibri</vt:lpstr>
      <vt:lpstr>Antonio</vt:lpstr>
      <vt:lpstr>Montserrat Bold</vt:lpstr>
      <vt:lpstr>Montserrat</vt:lpstr>
      <vt:lpstr>Archivo Black</vt:lpstr>
      <vt:lpstr>Archivo Narrow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Çok Renkli Dinamik Şirket Tanıtım Sunumu</dc:title>
  <dc:creator>pc</dc:creator>
  <cp:lastModifiedBy>Aysun</cp:lastModifiedBy>
  <cp:revision>5</cp:revision>
  <dcterms:created xsi:type="dcterms:W3CDTF">2006-08-16T00:00:00Z</dcterms:created>
  <dcterms:modified xsi:type="dcterms:W3CDTF">2025-07-23T12:28:04Z</dcterms:modified>
  <dc:identifier>DAGsG0A0S4c</dc:identifier>
</cp:coreProperties>
</file>