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302" r:id="rId3"/>
    <p:sldId id="303" r:id="rId4"/>
    <p:sldId id="282" r:id="rId5"/>
    <p:sldId id="293" r:id="rId6"/>
    <p:sldId id="292" r:id="rId7"/>
    <p:sldId id="283" r:id="rId8"/>
    <p:sldId id="291" r:id="rId9"/>
    <p:sldId id="301"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9933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CA44F-4705-49D1-B0EF-BD561BA279F7}" type="datetimeFigureOut">
              <a:rPr lang="tr-TR" smtClean="0"/>
              <a:t>4.06.2025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DAFDF-F5B3-448E-BC39-5A9F157804A8}" type="slidenum">
              <a:rPr lang="tr-TR" smtClean="0"/>
              <a:t>‹#›</a:t>
            </a:fld>
            <a:endParaRPr lang="tr-TR"/>
          </a:p>
        </p:txBody>
      </p:sp>
    </p:spTree>
    <p:extLst>
      <p:ext uri="{BB962C8B-B14F-4D97-AF65-F5344CB8AC3E}">
        <p14:creationId xmlns:p14="http://schemas.microsoft.com/office/powerpoint/2010/main" val="424817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1</a:t>
            </a:fld>
            <a:endParaRPr lang="tr-TR"/>
          </a:p>
        </p:txBody>
      </p:sp>
    </p:spTree>
    <p:extLst>
      <p:ext uri="{BB962C8B-B14F-4D97-AF65-F5344CB8AC3E}">
        <p14:creationId xmlns:p14="http://schemas.microsoft.com/office/powerpoint/2010/main" val="248854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2</a:t>
            </a:fld>
            <a:endParaRPr lang="tr-TR"/>
          </a:p>
        </p:txBody>
      </p:sp>
    </p:spTree>
    <p:extLst>
      <p:ext uri="{BB962C8B-B14F-4D97-AF65-F5344CB8AC3E}">
        <p14:creationId xmlns:p14="http://schemas.microsoft.com/office/powerpoint/2010/main" val="140387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3</a:t>
            </a:fld>
            <a:endParaRPr lang="tr-TR"/>
          </a:p>
        </p:txBody>
      </p:sp>
    </p:spTree>
    <p:extLst>
      <p:ext uri="{BB962C8B-B14F-4D97-AF65-F5344CB8AC3E}">
        <p14:creationId xmlns:p14="http://schemas.microsoft.com/office/powerpoint/2010/main" val="181400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FAC840C-172C-4994-A7A7-CE61AA2C2D3D}"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90233534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335857520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11537015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30916344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FAC840C-172C-4994-A7A7-CE61AA2C2D3D}" type="datetimeFigureOut">
              <a:rPr lang="tr-TR" smtClean="0"/>
              <a:t>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71650745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FAC840C-172C-4994-A7A7-CE61AA2C2D3D}"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93277628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FAC840C-172C-4994-A7A7-CE61AA2C2D3D}" type="datetimeFigureOut">
              <a:rPr lang="tr-TR" smtClean="0"/>
              <a:t>4.06.2025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95671533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FAC840C-172C-4994-A7A7-CE61AA2C2D3D}" type="datetimeFigureOut">
              <a:rPr lang="tr-TR" smtClean="0"/>
              <a:t>4.06.2025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88916713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AC840C-172C-4994-A7A7-CE61AA2C2D3D}" type="datetimeFigureOut">
              <a:rPr lang="tr-TR" smtClean="0"/>
              <a:t>4.06.2025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49587042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FAC840C-172C-4994-A7A7-CE61AA2C2D3D}"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48835322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FAC840C-172C-4994-A7A7-CE61AA2C2D3D}" type="datetimeFigureOut">
              <a:rPr lang="tr-TR" smtClean="0"/>
              <a:t>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78714361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C840C-172C-4994-A7A7-CE61AA2C2D3D}" type="datetimeFigureOut">
              <a:rPr lang="tr-TR" smtClean="0"/>
              <a:t>4.06.2025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D1ECC-2450-481B-A417-895CFC5E99B4}" type="slidenum">
              <a:rPr lang="tr-TR" smtClean="0"/>
              <a:t>‹#›</a:t>
            </a:fld>
            <a:endParaRPr lang="tr-TR"/>
          </a:p>
        </p:txBody>
      </p:sp>
    </p:spTree>
    <p:extLst>
      <p:ext uri="{BB962C8B-B14F-4D97-AF65-F5344CB8AC3E}">
        <p14:creationId xmlns:p14="http://schemas.microsoft.com/office/powerpoint/2010/main" val="373140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692426" y="2152021"/>
            <a:ext cx="11111948" cy="3876261"/>
          </a:xfrm>
        </p:spPr>
        <p:txBody>
          <a:bodyPr>
            <a:noAutofit/>
          </a:bodyPr>
          <a:lstStyle/>
          <a:p>
            <a:pPr>
              <a:lnSpc>
                <a:spcPct val="100000"/>
              </a:lnSpc>
            </a:pPr>
            <a:r>
              <a:rPr lang="tr-TR" altLang="tr-TR" sz="2400" b="1" dirty="0">
                <a:solidFill>
                  <a:schemeClr val="accent1">
                    <a:lumMod val="75000"/>
                  </a:schemeClr>
                </a:solidFill>
                <a:latin typeface="+mn-lt"/>
                <a:cs typeface="Arial" panose="020B0604020202020204" pitchFamily="34" charset="0"/>
              </a:rPr>
              <a:t>TARİHÇE</a:t>
            </a:r>
            <a:r>
              <a:rPr lang="tr-TR" altLang="tr-TR" sz="2400" dirty="0">
                <a:solidFill>
                  <a:srgbClr val="0D0D0D"/>
                </a:solidFill>
                <a:latin typeface="+mn-lt"/>
                <a:cs typeface="Arial" panose="020B0604020202020204" pitchFamily="34" charset="0"/>
              </a:rPr>
              <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
            </a:r>
            <a:br>
              <a:rPr lang="tr-TR" altLang="tr-TR" sz="2400" dirty="0">
                <a:solidFill>
                  <a:srgbClr val="0D0D0D"/>
                </a:solidFill>
                <a:latin typeface="+mn-lt"/>
                <a:cs typeface="Arial" panose="020B0604020202020204" pitchFamily="34" charset="0"/>
              </a:rPr>
            </a:br>
            <a:r>
              <a:rPr lang="tr-TR" altLang="tr-TR" sz="2400" b="1" dirty="0">
                <a:solidFill>
                  <a:srgbClr val="0D0D0D"/>
                </a:solidFill>
                <a:latin typeface="+mn-lt"/>
                <a:cs typeface="Arial" panose="020B0604020202020204" pitchFamily="34" charset="0"/>
              </a:rPr>
              <a:t>2004. </a:t>
            </a:r>
            <a:r>
              <a:rPr lang="tr-TR" altLang="tr-TR" sz="2400" dirty="0">
                <a:solidFill>
                  <a:srgbClr val="0D0D0D"/>
                </a:solidFill>
                <a:latin typeface="+mn-lt"/>
                <a:cs typeface="Arial" panose="020B0604020202020204" pitchFamily="34" charset="0"/>
              </a:rPr>
              <a:t>Laboratuvar Hayvanları Bilimi Anabilim Dalı Prof. Dr. Osman YILMAZ tarafından kuruldu. Türkiye'de ilk Laboratuvar Hayvanları Bilimi yüksek lisans programı eğitimi DEÜ Sağlık Bilimleri Enstitüsü çatısı altında başladı.</a:t>
            </a:r>
            <a:br>
              <a:rPr lang="tr-TR" altLang="tr-TR" sz="2400" dirty="0">
                <a:solidFill>
                  <a:srgbClr val="0D0D0D"/>
                </a:solidFill>
                <a:latin typeface="+mn-lt"/>
                <a:cs typeface="Arial" panose="020B0604020202020204" pitchFamily="34" charset="0"/>
              </a:rPr>
            </a:br>
            <a:r>
              <a:rPr lang="tr-TR" altLang="tr-TR" sz="2400" b="1" dirty="0">
                <a:solidFill>
                  <a:srgbClr val="0D0D0D"/>
                </a:solidFill>
                <a:latin typeface="+mn-lt"/>
                <a:cs typeface="Arial" panose="020B0604020202020204" pitchFamily="34" charset="0"/>
              </a:rPr>
              <a:t>2011</a:t>
            </a:r>
            <a:r>
              <a:rPr lang="tr-TR" altLang="tr-TR" sz="2400" dirty="0">
                <a:solidFill>
                  <a:srgbClr val="0D0D0D"/>
                </a:solidFill>
                <a:latin typeface="+mn-lt"/>
                <a:cs typeface="Arial" panose="020B0604020202020204" pitchFamily="34" charset="0"/>
              </a:rPr>
              <a:t>. Türkiye'de ilk Laboratuvar Hayvanları Bilimi doktora programı eğitimi DEÜ </a:t>
            </a:r>
            <a:r>
              <a:rPr lang="tr-TR" altLang="tr-TR" sz="2400" dirty="0" err="1">
                <a:solidFill>
                  <a:srgbClr val="0D0D0D"/>
                </a:solidFill>
                <a:latin typeface="+mn-lt"/>
                <a:cs typeface="Arial" panose="020B0604020202020204" pitchFamily="34" charset="0"/>
              </a:rPr>
              <a:t>SBE’de</a:t>
            </a:r>
            <a:r>
              <a:rPr lang="tr-TR" altLang="tr-TR" sz="2400" dirty="0">
                <a:solidFill>
                  <a:srgbClr val="0D0D0D"/>
                </a:solidFill>
                <a:latin typeface="+mn-lt"/>
                <a:cs typeface="Arial" panose="020B0604020202020204" pitchFamily="34" charset="0"/>
              </a:rPr>
              <a:t> başladı.</a:t>
            </a:r>
          </a:p>
        </p:txBody>
      </p:sp>
      <p:pic>
        <p:nvPicPr>
          <p:cNvPr id="3" name="Picture 8"/>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ü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ikdörtgen 4">
            <a:extLst>
              <a:ext uri="{FF2B5EF4-FFF2-40B4-BE49-F238E27FC236}">
                <a16:creationId xmlns:a16="http://schemas.microsoft.com/office/drawing/2014/main" id="{41E06210-4D11-44E0-AD86-772B5841AFBE}"/>
              </a:ext>
            </a:extLst>
          </p:cNvPr>
          <p:cNvSpPr/>
          <p:nvPr/>
        </p:nvSpPr>
        <p:spPr>
          <a:xfrm>
            <a:off x="2370436" y="527464"/>
            <a:ext cx="6490327" cy="1200329"/>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Dokuz Eylül Üniversitesi Sağlık Bilimleri Enstitüsü</a:t>
            </a:r>
          </a:p>
          <a:p>
            <a:pPr algn="ctr"/>
            <a:r>
              <a:rPr lang="tr-TR" sz="2400" b="1" dirty="0">
                <a:solidFill>
                  <a:schemeClr val="accent1">
                    <a:lumMod val="75000"/>
                  </a:schemeClr>
                </a:solidFill>
              </a:rPr>
              <a:t>Laboratuvar Hayvanları Bilimi </a:t>
            </a:r>
          </a:p>
          <a:p>
            <a:pPr algn="ctr"/>
            <a:r>
              <a:rPr lang="tr-TR" sz="2400" b="1" dirty="0">
                <a:solidFill>
                  <a:schemeClr val="accent1">
                    <a:lumMod val="75000"/>
                  </a:schemeClr>
                </a:solidFill>
              </a:rPr>
              <a:t>Anabilim Dalı </a:t>
            </a:r>
          </a:p>
        </p:txBody>
      </p:sp>
    </p:spTree>
    <p:extLst>
      <p:ext uri="{BB962C8B-B14F-4D97-AF65-F5344CB8AC3E}">
        <p14:creationId xmlns:p14="http://schemas.microsoft.com/office/powerpoint/2010/main" val="44569462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427619" y="2074119"/>
            <a:ext cx="9164902" cy="2468891"/>
          </a:xfrm>
        </p:spPr>
        <p:txBody>
          <a:bodyPr>
            <a:noAutofit/>
          </a:bodyPr>
          <a:lstStyle/>
          <a:p>
            <a:pPr indent="457200" algn="just">
              <a:lnSpc>
                <a:spcPct val="150000"/>
              </a:lnSpc>
            </a:pPr>
            <a:r>
              <a:rPr lang="tr-TR" altLang="tr-TR" sz="2000" dirty="0">
                <a:solidFill>
                  <a:srgbClr val="0D0D0D"/>
                </a:solidFill>
                <a:latin typeface="+mn-lt"/>
                <a:cs typeface="Arial" panose="020B0604020202020204" pitchFamily="34" charset="0"/>
              </a:rPr>
              <a:t>Laboratuvar Hayvanları Bilimi, laboratuvar hayvanlarının üretimi, yetiştirilmesi, barındırılması ve kullanımı konusunda en uygun şartların oluşması için çaba gösteren bir bilim alanıdır. Bu alan, hem bilimsel araştırmalarda kullanılan hayvanların etik ve etkin bir şekilde kullanılması hem de bu hayvanlarla yapılan çalışmaların güvenilirliği ve </a:t>
            </a:r>
            <a:r>
              <a:rPr lang="tr-TR" altLang="tr-TR" sz="2000" dirty="0" err="1">
                <a:solidFill>
                  <a:srgbClr val="0D0D0D"/>
                </a:solidFill>
                <a:latin typeface="+mn-lt"/>
                <a:cs typeface="Arial" panose="020B0604020202020204" pitchFamily="34" charset="0"/>
              </a:rPr>
              <a:t>tekrarlanabilirliğini</a:t>
            </a:r>
            <a:r>
              <a:rPr lang="tr-TR" altLang="tr-TR" sz="2000" dirty="0">
                <a:solidFill>
                  <a:srgbClr val="0D0D0D"/>
                </a:solidFill>
                <a:latin typeface="+mn-lt"/>
                <a:cs typeface="Arial" panose="020B0604020202020204" pitchFamily="34" charset="0"/>
              </a:rPr>
              <a:t> artırmak amacıyla gelişen bir disiplindir.</a:t>
            </a:r>
            <a:br>
              <a:rPr lang="tr-TR" altLang="tr-TR" sz="2000" dirty="0">
                <a:solidFill>
                  <a:srgbClr val="0D0D0D"/>
                </a:solidFill>
                <a:latin typeface="+mn-lt"/>
                <a:cs typeface="Arial" panose="020B0604020202020204" pitchFamily="34" charset="0"/>
              </a:rPr>
            </a:br>
            <a:endParaRPr lang="tr-TR" altLang="tr-TR" sz="2000" dirty="0">
              <a:solidFill>
                <a:srgbClr val="0D0D0D"/>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C0F69AF2-2E49-4DCB-BCC8-0DC726891091}"/>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1C0548E2-BAA0-4062-BD41-CE122A0FBB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A9C343C2-DF29-4284-85FF-A9ACE343B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62EA2A31-FC5C-4CAB-A0FA-61D1DF60267B}"/>
              </a:ext>
            </a:extLst>
          </p:cNvPr>
          <p:cNvSpPr/>
          <p:nvPr/>
        </p:nvSpPr>
        <p:spPr>
          <a:xfrm>
            <a:off x="2370436" y="527464"/>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Tanımı ve Amaçları</a:t>
            </a:r>
          </a:p>
        </p:txBody>
      </p:sp>
      <p:pic>
        <p:nvPicPr>
          <p:cNvPr id="2" name="Resim 1">
            <a:extLst>
              <a:ext uri="{FF2B5EF4-FFF2-40B4-BE49-F238E27FC236}">
                <a16:creationId xmlns:a16="http://schemas.microsoft.com/office/drawing/2014/main" id="{A23001A1-99AD-4A45-BDC3-4594BC8275BF}"/>
              </a:ext>
            </a:extLst>
          </p:cNvPr>
          <p:cNvPicPr>
            <a:picLocks noChangeAspect="1"/>
          </p:cNvPicPr>
          <p:nvPr/>
        </p:nvPicPr>
        <p:blipFill>
          <a:blip r:embed="rId6"/>
          <a:stretch>
            <a:fillRect/>
          </a:stretch>
        </p:blipFill>
        <p:spPr>
          <a:xfrm>
            <a:off x="9693105" y="2199311"/>
            <a:ext cx="2164268" cy="1792379"/>
          </a:xfrm>
          <a:prstGeom prst="rect">
            <a:avLst/>
          </a:prstGeom>
        </p:spPr>
      </p:pic>
      <p:pic>
        <p:nvPicPr>
          <p:cNvPr id="3" name="Resim 2">
            <a:extLst>
              <a:ext uri="{FF2B5EF4-FFF2-40B4-BE49-F238E27FC236}">
                <a16:creationId xmlns:a16="http://schemas.microsoft.com/office/drawing/2014/main" id="{628E38EB-0CED-4196-87E6-FCA0D8A3053A}"/>
              </a:ext>
            </a:extLst>
          </p:cNvPr>
          <p:cNvPicPr>
            <a:picLocks noChangeAspect="1"/>
          </p:cNvPicPr>
          <p:nvPr/>
        </p:nvPicPr>
        <p:blipFill>
          <a:blip r:embed="rId7"/>
          <a:stretch>
            <a:fillRect/>
          </a:stretch>
        </p:blipFill>
        <p:spPr>
          <a:xfrm>
            <a:off x="9693105" y="4757980"/>
            <a:ext cx="2382607" cy="1248032"/>
          </a:xfrm>
          <a:prstGeom prst="rect">
            <a:avLst/>
          </a:prstGeom>
        </p:spPr>
      </p:pic>
      <p:sp>
        <p:nvSpPr>
          <p:cNvPr id="4" name="Metin kutusu 3">
            <a:extLst>
              <a:ext uri="{FF2B5EF4-FFF2-40B4-BE49-F238E27FC236}">
                <a16:creationId xmlns:a16="http://schemas.microsoft.com/office/drawing/2014/main" id="{1E053617-EAF3-42DA-B7BB-298EB5563F22}"/>
              </a:ext>
            </a:extLst>
          </p:cNvPr>
          <p:cNvSpPr txBox="1"/>
          <p:nvPr/>
        </p:nvSpPr>
        <p:spPr>
          <a:xfrm>
            <a:off x="427619" y="4602226"/>
            <a:ext cx="9164902" cy="1429622"/>
          </a:xfrm>
          <a:prstGeom prst="rect">
            <a:avLst/>
          </a:prstGeom>
        </p:spPr>
        <p:txBody>
          <a:bodyPr vert="horz" lIns="91440" tIns="45720" rIns="91440" bIns="45720" rtlCol="0" anchor="ctr">
            <a:noAutofit/>
          </a:bodyPr>
          <a:lstStyle>
            <a:lvl1pPr indent="457200" algn="just">
              <a:lnSpc>
                <a:spcPct val="150000"/>
              </a:lnSpc>
              <a:spcBef>
                <a:spcPct val="0"/>
              </a:spcBef>
              <a:buNone/>
              <a:defRPr sz="2000">
                <a:solidFill>
                  <a:srgbClr val="0D0D0D"/>
                </a:solidFill>
                <a:ea typeface="+mj-ea"/>
                <a:cs typeface="Arial" panose="020B0604020202020204" pitchFamily="34" charset="0"/>
              </a:defRPr>
            </a:lvl1pPr>
          </a:lstStyle>
          <a:p>
            <a:r>
              <a:rPr lang="tr-TR" altLang="tr-TR" dirty="0"/>
              <a:t> Laboratuvar Hayvanları Bilimi, "3R </a:t>
            </a:r>
            <a:r>
              <a:rPr lang="tr-TR" altLang="tr-TR" dirty="0" err="1"/>
              <a:t>İlkesi"ne</a:t>
            </a:r>
            <a:r>
              <a:rPr lang="tr-TR" altLang="tr-TR" dirty="0"/>
              <a:t> (</a:t>
            </a:r>
            <a:r>
              <a:rPr lang="tr-TR" altLang="tr-TR" dirty="0" err="1"/>
              <a:t>Reduction</a:t>
            </a:r>
            <a:r>
              <a:rPr lang="tr-TR" altLang="tr-TR" dirty="0"/>
              <a:t>, </a:t>
            </a:r>
            <a:r>
              <a:rPr lang="tr-TR" altLang="tr-TR" dirty="0" err="1"/>
              <a:t>Refinement</a:t>
            </a:r>
            <a:r>
              <a:rPr lang="tr-TR" altLang="tr-TR" dirty="0"/>
              <a:t>, </a:t>
            </a:r>
            <a:r>
              <a:rPr lang="tr-TR" altLang="tr-TR" dirty="0" err="1"/>
              <a:t>Replacement</a:t>
            </a:r>
            <a:r>
              <a:rPr lang="tr-TR" altLang="tr-TR" dirty="0"/>
              <a:t> - Azaltma, İyileştirme, Yerine Koyma) dayanır. Bu ilke, laboratuvar hayvanlarıyla yapılan deneyleri azaltmayı, iyileştirmeyi ve mümkünse hayvanlar yerine başka yöntemleri kullanmayı amaçlar.</a:t>
            </a:r>
            <a:endParaRPr lang="tr-TR" dirty="0"/>
          </a:p>
        </p:txBody>
      </p:sp>
    </p:spTree>
    <p:extLst>
      <p:ext uri="{BB962C8B-B14F-4D97-AF65-F5344CB8AC3E}">
        <p14:creationId xmlns:p14="http://schemas.microsoft.com/office/powerpoint/2010/main" val="404213403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521208" y="1803874"/>
            <a:ext cx="9120180" cy="1883293"/>
          </a:xfrm>
        </p:spPr>
        <p:txBody>
          <a:bodyPr>
            <a:noAutofit/>
          </a:bodyPr>
          <a:lstStyle/>
          <a:p>
            <a:pPr indent="457200" algn="just">
              <a:lnSpc>
                <a:spcPct val="150000"/>
              </a:lnSpc>
            </a:pPr>
            <a:r>
              <a:rPr lang="tr-TR" altLang="tr-TR" sz="1800" dirty="0">
                <a:solidFill>
                  <a:srgbClr val="0D0D0D"/>
                </a:solidFill>
                <a:latin typeface="+mn-lt"/>
                <a:cs typeface="Arial" panose="020B0604020202020204" pitchFamily="34" charset="0"/>
              </a:rPr>
              <a:t>Laboratuvar Hayvanları Bilimi, hayvan refahı standartlarının belirlenmesi, iyileştirilmesi ve uygulanması üzerine odaklanır. Bu çerçevede, laboratuvar hayvanlarının doğru bakım ve kullanımının sağlanmasını hedeflemektedir. Dolayısıyla, biyomedikal araştırmalar ve ilaç geliştirme süreçlerinde hayvan modellerinin doğru kullanımının sağlanması hedeflenir.</a:t>
            </a:r>
            <a:br>
              <a:rPr lang="tr-TR" altLang="tr-TR" sz="1800" dirty="0">
                <a:solidFill>
                  <a:srgbClr val="0D0D0D"/>
                </a:solidFill>
                <a:latin typeface="+mn-lt"/>
                <a:cs typeface="Arial" panose="020B0604020202020204" pitchFamily="34" charset="0"/>
              </a:rPr>
            </a:br>
            <a:r>
              <a:rPr lang="tr-TR" altLang="tr-TR" sz="1800" dirty="0">
                <a:solidFill>
                  <a:srgbClr val="0D0D0D"/>
                </a:solidFill>
                <a:latin typeface="+mn-lt"/>
                <a:cs typeface="Arial" panose="020B0604020202020204" pitchFamily="34" charset="0"/>
              </a:rPr>
              <a:t>           </a:t>
            </a:r>
          </a:p>
        </p:txBody>
      </p:sp>
      <p:pic>
        <p:nvPicPr>
          <p:cNvPr id="12" name="Picture 8">
            <a:extLst>
              <a:ext uri="{FF2B5EF4-FFF2-40B4-BE49-F238E27FC236}">
                <a16:creationId xmlns:a16="http://schemas.microsoft.com/office/drawing/2014/main" id="{504B9CC4-5EFB-498A-8238-BC2424D9F942}"/>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3" name="Picture 5">
            <a:extLst>
              <a:ext uri="{FF2B5EF4-FFF2-40B4-BE49-F238E27FC236}">
                <a16:creationId xmlns:a16="http://schemas.microsoft.com/office/drawing/2014/main" id="{D01AF309-17BC-4BE5-AC73-21483D1A6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eü logo">
            <a:extLst>
              <a:ext uri="{FF2B5EF4-FFF2-40B4-BE49-F238E27FC236}">
                <a16:creationId xmlns:a16="http://schemas.microsoft.com/office/drawing/2014/main" id="{8228DB1B-DD4E-4A8C-A0FE-5E5E6301D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Dikdörtgen 4">
            <a:extLst>
              <a:ext uri="{FF2B5EF4-FFF2-40B4-BE49-F238E27FC236}">
                <a16:creationId xmlns:a16="http://schemas.microsoft.com/office/drawing/2014/main" id="{D1019DCB-0D21-4F82-9691-BC0CD87F1950}"/>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Eğitim ve Araştırma</a:t>
            </a:r>
          </a:p>
        </p:txBody>
      </p:sp>
      <p:pic>
        <p:nvPicPr>
          <p:cNvPr id="3" name="Resim 2">
            <a:extLst>
              <a:ext uri="{FF2B5EF4-FFF2-40B4-BE49-F238E27FC236}">
                <a16:creationId xmlns:a16="http://schemas.microsoft.com/office/drawing/2014/main" id="{6ED039E6-DC19-4188-AC3F-2B7CE0F6E913}"/>
              </a:ext>
            </a:extLst>
          </p:cNvPr>
          <p:cNvPicPr>
            <a:picLocks noChangeAspect="1"/>
          </p:cNvPicPr>
          <p:nvPr/>
        </p:nvPicPr>
        <p:blipFill>
          <a:blip r:embed="rId6"/>
          <a:stretch>
            <a:fillRect/>
          </a:stretch>
        </p:blipFill>
        <p:spPr>
          <a:xfrm>
            <a:off x="9628632" y="5293318"/>
            <a:ext cx="2332199" cy="1371601"/>
          </a:xfrm>
          <a:prstGeom prst="rect">
            <a:avLst/>
          </a:prstGeom>
        </p:spPr>
      </p:pic>
      <p:pic>
        <p:nvPicPr>
          <p:cNvPr id="4" name="Resim 3">
            <a:extLst>
              <a:ext uri="{FF2B5EF4-FFF2-40B4-BE49-F238E27FC236}">
                <a16:creationId xmlns:a16="http://schemas.microsoft.com/office/drawing/2014/main" id="{6EE411B1-346F-4C7C-A5D2-911B3DB6D9B6}"/>
              </a:ext>
            </a:extLst>
          </p:cNvPr>
          <p:cNvPicPr>
            <a:picLocks noChangeAspect="1"/>
          </p:cNvPicPr>
          <p:nvPr/>
        </p:nvPicPr>
        <p:blipFill>
          <a:blip r:embed="rId7"/>
          <a:stretch>
            <a:fillRect/>
          </a:stretch>
        </p:blipFill>
        <p:spPr>
          <a:xfrm>
            <a:off x="10074720" y="3804281"/>
            <a:ext cx="1591739" cy="1260988"/>
          </a:xfrm>
          <a:prstGeom prst="rect">
            <a:avLst/>
          </a:prstGeom>
        </p:spPr>
      </p:pic>
      <p:pic>
        <p:nvPicPr>
          <p:cNvPr id="5" name="Resim 4">
            <a:extLst>
              <a:ext uri="{FF2B5EF4-FFF2-40B4-BE49-F238E27FC236}">
                <a16:creationId xmlns:a16="http://schemas.microsoft.com/office/drawing/2014/main" id="{577F3E7B-48AB-420F-97E7-B02AA126A3CE}"/>
              </a:ext>
            </a:extLst>
          </p:cNvPr>
          <p:cNvPicPr>
            <a:picLocks noChangeAspect="1"/>
          </p:cNvPicPr>
          <p:nvPr/>
        </p:nvPicPr>
        <p:blipFill>
          <a:blip r:embed="rId8"/>
          <a:stretch>
            <a:fillRect/>
          </a:stretch>
        </p:blipFill>
        <p:spPr>
          <a:xfrm>
            <a:off x="9615876" y="2007244"/>
            <a:ext cx="2262965" cy="1568989"/>
          </a:xfrm>
          <a:prstGeom prst="rect">
            <a:avLst/>
          </a:prstGeom>
        </p:spPr>
      </p:pic>
      <p:sp>
        <p:nvSpPr>
          <p:cNvPr id="7" name="Metin kutusu 6">
            <a:extLst>
              <a:ext uri="{FF2B5EF4-FFF2-40B4-BE49-F238E27FC236}">
                <a16:creationId xmlns:a16="http://schemas.microsoft.com/office/drawing/2014/main" id="{E2F27276-894F-4FD0-8F45-C08969A2BFCB}"/>
              </a:ext>
            </a:extLst>
          </p:cNvPr>
          <p:cNvSpPr txBox="1"/>
          <p:nvPr/>
        </p:nvSpPr>
        <p:spPr>
          <a:xfrm>
            <a:off x="508452" y="3288826"/>
            <a:ext cx="9202476" cy="1711366"/>
          </a:xfrm>
          <a:prstGeom prst="rect">
            <a:avLst/>
          </a:prstGeom>
          <a:noFill/>
        </p:spPr>
        <p:txBody>
          <a:bodyPr wrap="square" rtlCol="0">
            <a:spAutoFit/>
          </a:bodyPr>
          <a:lstStyle/>
          <a:p>
            <a:pPr indent="457200" algn="just">
              <a:lnSpc>
                <a:spcPct val="150000"/>
              </a:lnSpc>
            </a:pPr>
            <a:r>
              <a:rPr lang="tr-TR" altLang="tr-TR" dirty="0">
                <a:solidFill>
                  <a:srgbClr val="0D0D0D"/>
                </a:solidFill>
                <a:cs typeface="Arial" panose="020B0604020202020204" pitchFamily="34" charset="0"/>
              </a:rPr>
              <a:t>Araştırmacılar, laboratuvar hayvanları uzmanlarınca kendi yapacakları prosedürlerde  etik standartlara tam uyumu sağlamak için eğitilir. Bu eğitim, hayvanların haklarına saygı göstermek, hayvanların stres ve acısını en aza indirmek ve alternatif yöntemleri araştırmak gibi konuları içerir.</a:t>
            </a:r>
            <a:br>
              <a:rPr lang="tr-TR" altLang="tr-TR" dirty="0">
                <a:solidFill>
                  <a:srgbClr val="0D0D0D"/>
                </a:solidFill>
                <a:cs typeface="Arial" panose="020B0604020202020204" pitchFamily="34" charset="0"/>
              </a:rPr>
            </a:br>
            <a:endParaRPr lang="tr-TR" dirty="0"/>
          </a:p>
        </p:txBody>
      </p:sp>
      <p:sp>
        <p:nvSpPr>
          <p:cNvPr id="8" name="Metin kutusu 7">
            <a:extLst>
              <a:ext uri="{FF2B5EF4-FFF2-40B4-BE49-F238E27FC236}">
                <a16:creationId xmlns:a16="http://schemas.microsoft.com/office/drawing/2014/main" id="{2BB8C7B9-CB68-485E-BC6B-3BB1390310F1}"/>
              </a:ext>
            </a:extLst>
          </p:cNvPr>
          <p:cNvSpPr txBox="1"/>
          <p:nvPr/>
        </p:nvSpPr>
        <p:spPr>
          <a:xfrm>
            <a:off x="508452" y="4546692"/>
            <a:ext cx="9120180" cy="2126864"/>
          </a:xfrm>
          <a:prstGeom prst="rect">
            <a:avLst/>
          </a:prstGeom>
          <a:noFill/>
        </p:spPr>
        <p:txBody>
          <a:bodyPr wrap="square" rtlCol="0">
            <a:spAutoFit/>
          </a:bodyPr>
          <a:lstStyle>
            <a:defPPr>
              <a:defRPr lang="tr-TR"/>
            </a:defPPr>
            <a:lvl1pPr indent="457200" algn="just">
              <a:lnSpc>
                <a:spcPct val="150000"/>
              </a:lnSpc>
              <a:defRPr>
                <a:solidFill>
                  <a:srgbClr val="0D0D0D"/>
                </a:solidFill>
                <a:cs typeface="Arial" panose="020B0604020202020204" pitchFamily="34" charset="0"/>
              </a:defRPr>
            </a:lvl1pPr>
          </a:lstStyle>
          <a:p>
            <a:r>
              <a:rPr lang="tr-TR" altLang="tr-TR" dirty="0"/>
              <a:t>Ayrıca, laboratuvar hayvanları bilimi uzman ve yardımcıları bu alanda tamamladıkları eğitim programlarıyla deneysel hayvan çalışmalarının daha doğru tasarlanmasını ve planlamasını da sağlarlar. Laboratuvar hayvanları bilimi eğitiminin en temel hedeflerinden biri de laboratuvar hayvan teknolojilerinin hayvan refahına uygun olarak geliştirmektir.</a:t>
            </a:r>
            <a:br>
              <a:rPr lang="tr-TR" altLang="tr-TR" dirty="0"/>
            </a:br>
            <a:endParaRPr lang="tr-TR" dirty="0"/>
          </a:p>
        </p:txBody>
      </p:sp>
    </p:spTree>
    <p:extLst>
      <p:ext uri="{BB962C8B-B14F-4D97-AF65-F5344CB8AC3E}">
        <p14:creationId xmlns:p14="http://schemas.microsoft.com/office/powerpoint/2010/main" val="277848417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0084" y="2053292"/>
            <a:ext cx="10380785" cy="4356301"/>
          </a:xfrm>
        </p:spPr>
        <p:txBody>
          <a:bodyPr>
            <a:noAutofit/>
          </a:bodyPr>
          <a:lstStyle/>
          <a:p>
            <a:pPr>
              <a:lnSpc>
                <a:spcPct val="150000"/>
              </a:lnSpc>
            </a:pPr>
            <a:r>
              <a:rPr lang="tr-TR" altLang="tr-TR" sz="2400" dirty="0" smtClean="0">
                <a:solidFill>
                  <a:srgbClr val="0D0D0D"/>
                </a:solidFill>
                <a:latin typeface="+mn-lt"/>
                <a:cs typeface="Arial" panose="020B0604020202020204" pitchFamily="34" charset="0"/>
              </a:rPr>
              <a:t>Prof</a:t>
            </a:r>
            <a:r>
              <a:rPr lang="tr-TR" altLang="tr-TR" sz="2400" dirty="0">
                <a:solidFill>
                  <a:srgbClr val="0D0D0D"/>
                </a:solidFill>
                <a:latin typeface="+mn-lt"/>
                <a:cs typeface="Arial" panose="020B0604020202020204" pitchFamily="34" charset="0"/>
              </a:rPr>
              <a:t>. Dr. M. Ensari GÜNELİ </a:t>
            </a:r>
            <a:r>
              <a:rPr lang="tr-TR" altLang="tr-TR" sz="2400" smtClean="0">
                <a:solidFill>
                  <a:srgbClr val="0D0D0D"/>
                </a:solidFill>
                <a:latin typeface="+mn-lt"/>
                <a:cs typeface="Arial" panose="020B0604020202020204" pitchFamily="34" charset="0"/>
              </a:rPr>
              <a:t>(Anabilim Dalı Başkanı)</a:t>
            </a:r>
            <a:r>
              <a:rPr lang="tr-TR" altLang="tr-TR" sz="2400" dirty="0" smtClean="0">
                <a:solidFill>
                  <a:srgbClr val="0D0D0D"/>
                </a:solidFill>
                <a:latin typeface="+mn-lt"/>
                <a:cs typeface="Arial" panose="020B0604020202020204" pitchFamily="34" charset="0"/>
              </a:rPr>
              <a:t/>
            </a:r>
            <a:br>
              <a:rPr lang="tr-TR" altLang="tr-TR" sz="2400" dirty="0" smtClean="0">
                <a:solidFill>
                  <a:srgbClr val="0D0D0D"/>
                </a:solidFill>
                <a:latin typeface="+mn-lt"/>
                <a:cs typeface="Arial" panose="020B0604020202020204" pitchFamily="34" charset="0"/>
              </a:rPr>
            </a:br>
            <a:r>
              <a:rPr lang="tr-TR" altLang="tr-TR" sz="2400" b="1" dirty="0">
                <a:solidFill>
                  <a:srgbClr val="0D0D0D"/>
                </a:solidFill>
                <a:cs typeface="Arial" panose="020B0604020202020204" pitchFamily="34" charset="0"/>
              </a:rPr>
              <a:t>Prof. Dr. Osman YILMAZ</a:t>
            </a:r>
            <a:r>
              <a:rPr lang="tr-TR" altLang="tr-TR" sz="2400" b="1" dirty="0">
                <a:solidFill>
                  <a:srgbClr val="0D0D0D"/>
                </a:solidFill>
                <a:latin typeface="+mn-lt"/>
                <a:cs typeface="Arial" panose="020B0604020202020204" pitchFamily="34" charset="0"/>
              </a:rPr>
              <a:t/>
            </a:r>
            <a:br>
              <a:rPr lang="tr-TR" altLang="tr-TR" sz="2400" b="1"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Ali Necati GÖKMEN</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Çetin PEKÇETİN </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a:t>
            </a:r>
            <a:r>
              <a:rPr lang="tr-TR" altLang="tr-TR" sz="2400" dirty="0" err="1">
                <a:solidFill>
                  <a:srgbClr val="0D0D0D"/>
                </a:solidFill>
                <a:latin typeface="+mn-lt"/>
                <a:cs typeface="Arial" panose="020B0604020202020204" pitchFamily="34" charset="0"/>
              </a:rPr>
              <a:t>Nergiz</a:t>
            </a:r>
            <a:r>
              <a:rPr lang="tr-TR" altLang="tr-TR" sz="2400" dirty="0">
                <a:solidFill>
                  <a:srgbClr val="0D0D0D"/>
                </a:solidFill>
                <a:latin typeface="+mn-lt"/>
                <a:cs typeface="Arial" panose="020B0604020202020204" pitchFamily="34" charset="0"/>
              </a:rPr>
              <a:t> DURMUŞ SÜTPİDELER</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Zekiye ALTUN</a:t>
            </a:r>
            <a:br>
              <a:rPr lang="tr-TR" altLang="tr-TR" sz="2400" dirty="0">
                <a:solidFill>
                  <a:srgbClr val="0D0D0D"/>
                </a:solidFill>
                <a:latin typeface="+mn-lt"/>
                <a:cs typeface="Arial" panose="020B0604020202020204" pitchFamily="34" charset="0"/>
              </a:rPr>
            </a:br>
            <a:endParaRPr lang="tr-TR" sz="2400" dirty="0">
              <a:solidFill>
                <a:srgbClr val="0D0D0D"/>
              </a:solidFill>
              <a:latin typeface="+mn-lt"/>
              <a:cs typeface="Arial" panose="020B0604020202020204" pitchFamily="34" charset="0"/>
            </a:endParaRPr>
          </a:p>
        </p:txBody>
      </p:sp>
      <p:pic>
        <p:nvPicPr>
          <p:cNvPr id="10" name="Picture 8">
            <a:extLst>
              <a:ext uri="{FF2B5EF4-FFF2-40B4-BE49-F238E27FC236}">
                <a16:creationId xmlns:a16="http://schemas.microsoft.com/office/drawing/2014/main" id="{0A2C4F04-A575-42F0-8930-23129F36ACC4}"/>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icture 5">
            <a:extLst>
              <a:ext uri="{FF2B5EF4-FFF2-40B4-BE49-F238E27FC236}">
                <a16:creationId xmlns:a16="http://schemas.microsoft.com/office/drawing/2014/main" id="{955FA7CB-6F34-4A6C-8BED-97DC090987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eü logo">
            <a:extLst>
              <a:ext uri="{FF2B5EF4-FFF2-40B4-BE49-F238E27FC236}">
                <a16:creationId xmlns:a16="http://schemas.microsoft.com/office/drawing/2014/main" id="{83EC8B41-A22B-4D6C-8EA3-5102EEF70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Dikdörtgen 4">
            <a:extLst>
              <a:ext uri="{FF2B5EF4-FFF2-40B4-BE49-F238E27FC236}">
                <a16:creationId xmlns:a16="http://schemas.microsoft.com/office/drawing/2014/main" id="{4E28E427-E0F2-445A-B1F1-D7F19CA841DD}"/>
              </a:ext>
            </a:extLst>
          </p:cNvPr>
          <p:cNvSpPr/>
          <p:nvPr/>
        </p:nvSpPr>
        <p:spPr>
          <a:xfrm>
            <a:off x="2381080" y="757850"/>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Akademik Kadrosu</a:t>
            </a:r>
          </a:p>
        </p:txBody>
      </p:sp>
    </p:spTree>
    <p:extLst>
      <p:ext uri="{BB962C8B-B14F-4D97-AF65-F5344CB8AC3E}">
        <p14:creationId xmlns:p14="http://schemas.microsoft.com/office/powerpoint/2010/main" val="170584284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65405-2C9C-4F2B-B2EC-B330A29A23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3121" y="1859149"/>
            <a:ext cx="3675514" cy="4805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CE1EA4-7F97-4FD2-8CEF-5A68797782D4}"/>
              </a:ext>
            </a:extLst>
          </p:cNvPr>
          <p:cNvSpPr/>
          <p:nvPr/>
        </p:nvSpPr>
        <p:spPr>
          <a:xfrm>
            <a:off x="343365" y="2222068"/>
            <a:ext cx="7568183" cy="3543727"/>
          </a:xfrm>
          <a:prstGeom prst="rect">
            <a:avLst/>
          </a:prstGeom>
        </p:spPr>
        <p:txBody>
          <a:bodyPr wrap="square">
            <a:spAutoFit/>
          </a:bodyPr>
          <a:lstStyle/>
          <a:p>
            <a:pPr marL="342900" indent="-342900">
              <a:buFont typeface="Arial" panose="020B0604020202020204" pitchFamily="34" charset="0"/>
              <a:buChar char="•"/>
            </a:pPr>
            <a:r>
              <a:rPr lang="tr-TR" sz="2400" dirty="0">
                <a:cs typeface="Arial" panose="020B0604020202020204" pitchFamily="34" charset="0"/>
              </a:rPr>
              <a:t>Veteriner Hekimliği, Tıp, Diş Hekimliği, Eczacılık ya da Biyoloji lisans programlarından birinden mezun olmak,</a:t>
            </a:r>
          </a:p>
          <a:p>
            <a:pPr marL="342900" indent="-342900">
              <a:lnSpc>
                <a:spcPct val="150000"/>
              </a:lnSpc>
              <a:buFont typeface="Arial" panose="020B0604020202020204" pitchFamily="34" charset="0"/>
              <a:buChar char="•"/>
            </a:pPr>
            <a:r>
              <a:rPr lang="tr-TR" sz="2400" dirty="0">
                <a:cs typeface="Arial" panose="020B0604020202020204" pitchFamily="34" charset="0"/>
              </a:rPr>
              <a:t>ALES sınavından en az 55 puan almış olmak,</a:t>
            </a:r>
          </a:p>
          <a:p>
            <a:pPr marL="342900" indent="-342900">
              <a:lnSpc>
                <a:spcPct val="150000"/>
              </a:lnSpc>
              <a:buFont typeface="Arial" panose="020B0604020202020204" pitchFamily="34" charset="0"/>
              <a:buChar char="•"/>
            </a:pPr>
            <a:r>
              <a:rPr lang="tr-TR" sz="2400" dirty="0">
                <a:cs typeface="Arial" panose="020B0604020202020204" pitchFamily="34" charset="0"/>
              </a:rPr>
              <a:t>YÖK tarafından kabul edilen merkezî yabancı dil sınavlarından en az 60 puan veya eşdeğerliği puan almış olmak gereklidir.</a:t>
            </a:r>
            <a:br>
              <a:rPr lang="tr-TR" sz="2400" dirty="0">
                <a:cs typeface="Arial" panose="020B0604020202020204" pitchFamily="34" charset="0"/>
              </a:rPr>
            </a:br>
            <a:endParaRPr lang="tr-TR" sz="2400" dirty="0"/>
          </a:p>
        </p:txBody>
      </p:sp>
      <p:pic>
        <p:nvPicPr>
          <p:cNvPr id="8" name="Picture 8">
            <a:extLst>
              <a:ext uri="{FF2B5EF4-FFF2-40B4-BE49-F238E27FC236}">
                <a16:creationId xmlns:a16="http://schemas.microsoft.com/office/drawing/2014/main" id="{789C92F9-4E07-4ACB-99F0-5F77A4649C41}"/>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9" name="Picture 5">
            <a:extLst>
              <a:ext uri="{FF2B5EF4-FFF2-40B4-BE49-F238E27FC236}">
                <a16:creationId xmlns:a16="http://schemas.microsoft.com/office/drawing/2014/main" id="{1B800BBD-1531-4625-8C35-DE272EB840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ü logo">
            <a:extLst>
              <a:ext uri="{FF2B5EF4-FFF2-40B4-BE49-F238E27FC236}">
                <a16:creationId xmlns:a16="http://schemas.microsoft.com/office/drawing/2014/main" id="{7E150BD7-E1AA-4E7D-AB8E-620FEFE16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D61CE9B5-2D4C-47B2-BA0C-86D459272D70}"/>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Yüksek Lisans  Programı Başvuru Koşulları</a:t>
            </a:r>
          </a:p>
        </p:txBody>
      </p:sp>
    </p:spTree>
    <p:extLst>
      <p:ext uri="{BB962C8B-B14F-4D97-AF65-F5344CB8AC3E}">
        <p14:creationId xmlns:p14="http://schemas.microsoft.com/office/powerpoint/2010/main" val="393737969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08584-8BB6-4898-9D67-3C8634F93805}"/>
              </a:ext>
            </a:extLst>
          </p:cNvPr>
          <p:cNvSpPr/>
          <p:nvPr/>
        </p:nvSpPr>
        <p:spPr>
          <a:xfrm>
            <a:off x="185530" y="2162529"/>
            <a:ext cx="8044070" cy="3728393"/>
          </a:xfrm>
          <a:prstGeom prst="rect">
            <a:avLst/>
          </a:prstGeom>
        </p:spPr>
        <p:txBody>
          <a:bodyPr wrap="square">
            <a:spAutoFit/>
          </a:bodyPr>
          <a:lstStyle/>
          <a:p>
            <a:pPr marL="342900" indent="-342900">
              <a:buFont typeface="Arial" panose="020B0604020202020204" pitchFamily="34" charset="0"/>
              <a:buChar char="•"/>
            </a:pPr>
            <a:r>
              <a:rPr lang="tr-TR" sz="2400" dirty="0">
                <a:cs typeface="Arial" panose="020B0604020202020204" pitchFamily="34" charset="0"/>
              </a:rPr>
              <a:t>Tezli yüksek lisans derecesi ile doktora programına başvuranların tezli yüksek lisans diplomasına, ayrıca 100’ lük sistemde en az 80 veya 4.00’ lük sistemde en az 3.00 veya muadili bir mezuniyet not ortalamasına sahip olmak. </a:t>
            </a:r>
          </a:p>
          <a:p>
            <a:pPr marL="342900" indent="-342900">
              <a:buFont typeface="Arial" panose="020B0604020202020204" pitchFamily="34" charset="0"/>
              <a:buChar char="•"/>
            </a:pPr>
            <a:r>
              <a:rPr lang="tr-TR" sz="2400" dirty="0">
                <a:cs typeface="Arial" panose="020B0604020202020204" pitchFamily="34" charset="0"/>
              </a:rPr>
              <a:t>Tıp, diş hekimliği, veteriner hekimliği, eczacılık fakülteleri ile hazırlık sınıfları hariç, en az on yarıyıl süreli lisans eğitimi alanlar yüksek lisans derecesine sahip sayılı</a:t>
            </a:r>
          </a:p>
          <a:p>
            <a:pPr marL="342900" indent="-342900">
              <a:lnSpc>
                <a:spcPct val="150000"/>
              </a:lnSpc>
              <a:buFont typeface="Arial" panose="020B0604020202020204" pitchFamily="34" charset="0"/>
              <a:buChar char="•"/>
            </a:pPr>
            <a:r>
              <a:rPr lang="tr-TR" sz="2400" dirty="0">
                <a:cs typeface="Arial" panose="020B0604020202020204" pitchFamily="34" charset="0"/>
              </a:rPr>
              <a:t>ALES sınavından en az 60 puan almış olmak</a:t>
            </a:r>
          </a:p>
          <a:p>
            <a:pPr marL="342900" indent="-342900">
              <a:lnSpc>
                <a:spcPct val="150000"/>
              </a:lnSpc>
              <a:buFont typeface="Arial" panose="020B0604020202020204" pitchFamily="34" charset="0"/>
              <a:buChar char="•"/>
            </a:pPr>
            <a:r>
              <a:rPr lang="tr-TR" sz="2400" dirty="0">
                <a:cs typeface="Arial" panose="020B0604020202020204" pitchFamily="34" charset="0"/>
              </a:rPr>
              <a:t>Dil sınavından en az 60 puan almış olmak gereklidir.</a:t>
            </a:r>
            <a:endParaRPr lang="tr-TR" sz="2400" dirty="0"/>
          </a:p>
        </p:txBody>
      </p:sp>
      <p:pic>
        <p:nvPicPr>
          <p:cNvPr id="4" name="Picture 5">
            <a:extLst>
              <a:ext uri="{FF2B5EF4-FFF2-40B4-BE49-F238E27FC236}">
                <a16:creationId xmlns:a16="http://schemas.microsoft.com/office/drawing/2014/main" id="{C7B2E88C-B246-4C2E-85AE-D8AD73635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137" y="2162529"/>
            <a:ext cx="3218661" cy="4134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225AE0A7-77BC-4875-9CFF-DC2E6B51B6C8}"/>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EB720EEB-7BCD-4784-839E-164E919761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ü logo">
            <a:extLst>
              <a:ext uri="{FF2B5EF4-FFF2-40B4-BE49-F238E27FC236}">
                <a16:creationId xmlns:a16="http://schemas.microsoft.com/office/drawing/2014/main" id="{C08989A3-95AF-4D23-9583-EEE313AB7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Dikdörtgen 4">
            <a:extLst>
              <a:ext uri="{FF2B5EF4-FFF2-40B4-BE49-F238E27FC236}">
                <a16:creationId xmlns:a16="http://schemas.microsoft.com/office/drawing/2014/main" id="{C20B9FA3-A9FD-4940-A084-CF58E6C4AE5E}"/>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Doktora Programı Başvuru Koşulları</a:t>
            </a:r>
          </a:p>
        </p:txBody>
      </p:sp>
    </p:spTree>
    <p:extLst>
      <p:ext uri="{BB962C8B-B14F-4D97-AF65-F5344CB8AC3E}">
        <p14:creationId xmlns:p14="http://schemas.microsoft.com/office/powerpoint/2010/main" val="250988805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3346" y="944072"/>
            <a:ext cx="10265793" cy="6227805"/>
          </a:xfrm>
        </p:spPr>
        <p:txBody>
          <a:bodyPr>
            <a:normAutofit/>
          </a:bodyPr>
          <a:lstStyle/>
          <a:p>
            <a:pPr>
              <a:lnSpc>
                <a:spcPct val="100000"/>
              </a:lnSpc>
            </a:pPr>
            <a:r>
              <a:rPr lang="tr-TR" alt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
            </a:r>
            <a:br>
              <a:rPr lang="tr-TR" alt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r>
              <a:rPr lang="tr-TR" alt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
            </a:r>
            <a:br>
              <a:rPr lang="tr-TR" alt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r>
              <a:rPr lang="tr-TR" altLang="tr-TR" sz="2400" b="1" dirty="0">
                <a:latin typeface="+mn-lt"/>
                <a:ea typeface="+mn-ea"/>
                <a:cs typeface="Arial" panose="020B0604020202020204" pitchFamily="34" charset="0"/>
              </a:rPr>
              <a:t>Doktora programı mezunlarımız</a:t>
            </a:r>
            <a:r>
              <a:rPr lang="tr-TR" altLang="tr-TR" sz="2400" dirty="0">
                <a:latin typeface="+mn-lt"/>
                <a:ea typeface="+mn-ea"/>
                <a:cs typeface="Arial" panose="020B0604020202020204" pitchFamily="34" charset="0"/>
              </a:rPr>
              <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Efsun Kolatan, </a:t>
            </a:r>
            <a:r>
              <a:rPr lang="tr-TR" altLang="tr-TR" sz="2400" dirty="0" err="1">
                <a:latin typeface="+mn-lt"/>
                <a:ea typeface="+mn-ea"/>
                <a:cs typeface="Arial" panose="020B0604020202020204" pitchFamily="34" charset="0"/>
              </a:rPr>
              <a:t>Bio</a:t>
            </a:r>
            <a:r>
              <a:rPr lang="tr-TR" altLang="tr-TR" sz="2400" dirty="0">
                <a:latin typeface="+mn-lt"/>
                <a:ea typeface="+mn-ea"/>
                <a:cs typeface="Arial" panose="020B0604020202020204" pitchFamily="34" charset="0"/>
              </a:rPr>
              <a:t>, </a:t>
            </a:r>
            <a:r>
              <a:rPr lang="tr-TR" altLang="tr-TR" sz="2400" dirty="0" err="1">
                <a:latin typeface="+mn-lt"/>
                <a:ea typeface="+mn-ea"/>
                <a:cs typeface="Arial" panose="020B0604020202020204" pitchFamily="34" charset="0"/>
              </a:rPr>
              <a:t>MSc</a:t>
            </a:r>
            <a:r>
              <a:rPr lang="tr-TR" altLang="tr-TR" sz="2400" dirty="0">
                <a:latin typeface="+mn-lt"/>
                <a:ea typeface="+mn-ea"/>
                <a:cs typeface="Arial" panose="020B0604020202020204" pitchFamily="34" charset="0"/>
              </a:rPr>
              <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Gonca Kamacı, DVM</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Meryem </a:t>
            </a:r>
            <a:r>
              <a:rPr lang="tr-TR" altLang="tr-TR" sz="2400" dirty="0" err="1">
                <a:latin typeface="+mn-lt"/>
                <a:ea typeface="+mn-ea"/>
                <a:cs typeface="Arial" panose="020B0604020202020204" pitchFamily="34" charset="0"/>
              </a:rPr>
              <a:t>Çalişir</a:t>
            </a:r>
            <a:r>
              <a:rPr lang="tr-TR" altLang="tr-TR" sz="2400" dirty="0">
                <a:latin typeface="+mn-lt"/>
                <a:ea typeface="+mn-ea"/>
                <a:cs typeface="Arial" panose="020B0604020202020204" pitchFamily="34" charset="0"/>
              </a:rPr>
              <a:t>, </a:t>
            </a:r>
            <a:r>
              <a:rPr lang="tr-TR" altLang="tr-TR" sz="2400" dirty="0" err="1">
                <a:latin typeface="+mn-lt"/>
                <a:ea typeface="+mn-ea"/>
                <a:cs typeface="Arial" panose="020B0604020202020204" pitchFamily="34" charset="0"/>
              </a:rPr>
              <a:t>Bio</a:t>
            </a:r>
            <a:r>
              <a:rPr lang="tr-TR" altLang="tr-TR" sz="2400" dirty="0">
                <a:latin typeface="+mn-lt"/>
                <a:ea typeface="+mn-ea"/>
                <a:cs typeface="Arial" panose="020B0604020202020204" pitchFamily="34" charset="0"/>
              </a:rPr>
              <a:t>, </a:t>
            </a:r>
            <a:r>
              <a:rPr lang="tr-TR" altLang="tr-TR" sz="2400" dirty="0" err="1">
                <a:latin typeface="+mn-lt"/>
                <a:ea typeface="+mn-ea"/>
                <a:cs typeface="Arial" panose="020B0604020202020204" pitchFamily="34" charset="0"/>
              </a:rPr>
              <a:t>MSc</a:t>
            </a:r>
            <a:r>
              <a:rPr lang="tr-TR" altLang="tr-TR" sz="2400" dirty="0">
                <a:latin typeface="+mn-lt"/>
                <a:ea typeface="+mn-ea"/>
                <a:cs typeface="Arial" panose="020B0604020202020204" pitchFamily="34" charset="0"/>
              </a:rPr>
              <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Aslı Çelik, DVM, </a:t>
            </a:r>
            <a:r>
              <a:rPr lang="tr-TR" altLang="tr-TR" sz="2400" dirty="0" err="1">
                <a:latin typeface="+mn-lt"/>
                <a:ea typeface="+mn-ea"/>
                <a:cs typeface="Arial" panose="020B0604020202020204" pitchFamily="34" charset="0"/>
              </a:rPr>
              <a:t>MSc</a:t>
            </a:r>
            <a:r>
              <a:rPr lang="tr-TR" altLang="tr-TR" sz="2400" dirty="0">
                <a:latin typeface="+mn-lt"/>
                <a:ea typeface="+mn-ea"/>
                <a:cs typeface="Arial" panose="020B0604020202020204" pitchFamily="34" charset="0"/>
              </a:rPr>
              <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
            </a:r>
            <a:br>
              <a:rPr lang="tr-TR" altLang="tr-TR" sz="2400" dirty="0">
                <a:latin typeface="+mn-lt"/>
                <a:ea typeface="+mn-ea"/>
                <a:cs typeface="Arial" panose="020B0604020202020204" pitchFamily="34" charset="0"/>
              </a:rPr>
            </a:br>
            <a:r>
              <a:rPr lang="tr-TR" altLang="tr-TR" sz="2400" b="1" dirty="0">
                <a:latin typeface="+mn-lt"/>
                <a:ea typeface="+mn-ea"/>
                <a:cs typeface="Arial" panose="020B0604020202020204" pitchFamily="34" charset="0"/>
              </a:rPr>
              <a:t>Doktora programı devam eden öğrenciler</a:t>
            </a:r>
            <a:r>
              <a:rPr lang="tr-TR" altLang="tr-TR" sz="2400" dirty="0">
                <a:latin typeface="+mn-lt"/>
                <a:ea typeface="+mn-ea"/>
                <a:cs typeface="Arial" panose="020B0604020202020204" pitchFamily="34" charset="0"/>
              </a:rPr>
              <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Nazan </a:t>
            </a:r>
            <a:r>
              <a:rPr lang="tr-TR" altLang="tr-TR" sz="2400" dirty="0" err="1">
                <a:latin typeface="+mn-lt"/>
                <a:ea typeface="+mn-ea"/>
                <a:cs typeface="Arial" panose="020B0604020202020204" pitchFamily="34" charset="0"/>
              </a:rPr>
              <a:t>Baksi</a:t>
            </a:r>
            <a:r>
              <a:rPr lang="tr-TR" altLang="tr-TR" sz="2400" dirty="0">
                <a:latin typeface="+mn-lt"/>
                <a:ea typeface="+mn-ea"/>
                <a:cs typeface="Arial" panose="020B0604020202020204" pitchFamily="34" charset="0"/>
              </a:rPr>
              <a:t>, DVM </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H. Zeynep Koşar, DVM</a:t>
            </a:r>
            <a:endParaRPr lang="tr-TR" sz="2400" dirty="0">
              <a:latin typeface="+mn-lt"/>
              <a:ea typeface="+mn-ea"/>
              <a:cs typeface="Arial" panose="020B0604020202020204" pitchFamily="34" charset="0"/>
            </a:endParaRPr>
          </a:p>
        </p:txBody>
      </p:sp>
      <p:sp>
        <p:nvSpPr>
          <p:cNvPr id="5" name="Dikdörtgen 4"/>
          <p:cNvSpPr/>
          <p:nvPr/>
        </p:nvSpPr>
        <p:spPr>
          <a:xfrm>
            <a:off x="5882453" y="2741369"/>
            <a:ext cx="6304547" cy="3785652"/>
          </a:xfrm>
          <a:prstGeom prst="rect">
            <a:avLst/>
          </a:prstGeom>
        </p:spPr>
        <p:txBody>
          <a:bodyPr wrap="square">
            <a:spAutoFit/>
          </a:bodyPr>
          <a:lstStyle/>
          <a:p>
            <a:r>
              <a:rPr lang="tr-TR" altLang="tr-TR" sz="2400" b="1" dirty="0">
                <a:cs typeface="Arial" panose="020B0604020202020204" pitchFamily="34" charset="0"/>
              </a:rPr>
              <a:t>Yüksek Lisans Programı Mezunlarımız</a:t>
            </a:r>
            <a:r>
              <a:rPr lang="tr-TR" altLang="tr-TR" sz="2400" dirty="0">
                <a:cs typeface="Arial" panose="020B0604020202020204" pitchFamily="34" charset="0"/>
              </a:rPr>
              <a:t/>
            </a:r>
            <a:br>
              <a:rPr lang="tr-TR" altLang="tr-TR" sz="2400" dirty="0">
                <a:cs typeface="Arial" panose="020B0604020202020204" pitchFamily="34" charset="0"/>
              </a:rPr>
            </a:br>
            <a:r>
              <a:rPr lang="tr-TR" altLang="tr-TR" sz="2400" dirty="0">
                <a:cs typeface="Arial" panose="020B0604020202020204" pitchFamily="34" charset="0"/>
              </a:rPr>
              <a:t>Efsun Kolatan, </a:t>
            </a:r>
            <a:r>
              <a:rPr lang="tr-TR" altLang="tr-TR" sz="2400" dirty="0" err="1">
                <a:cs typeface="Arial" panose="020B0604020202020204" pitchFamily="34" charset="0"/>
              </a:rPr>
              <a:t>Bio</a:t>
            </a:r>
            <a:r>
              <a:rPr lang="tr-TR" altLang="tr-TR" sz="2400" dirty="0">
                <a:cs typeface="Arial" panose="020B0604020202020204" pitchFamily="34" charset="0"/>
              </a:rPr>
              <a:t/>
            </a:r>
            <a:br>
              <a:rPr lang="tr-TR" altLang="tr-TR" sz="2400" dirty="0">
                <a:cs typeface="Arial" panose="020B0604020202020204" pitchFamily="34" charset="0"/>
              </a:rPr>
            </a:br>
            <a:r>
              <a:rPr lang="tr-TR" altLang="tr-TR" sz="2400" dirty="0">
                <a:cs typeface="Arial" panose="020B0604020202020204" pitchFamily="34" charset="0"/>
              </a:rPr>
              <a:t>Aslı Çelik, DVM </a:t>
            </a:r>
          </a:p>
          <a:p>
            <a:r>
              <a:rPr lang="tr-TR" altLang="tr-TR" sz="2400" dirty="0">
                <a:cs typeface="Arial" panose="020B0604020202020204" pitchFamily="34" charset="0"/>
              </a:rPr>
              <a:t>Nazım Güreş, MD</a:t>
            </a:r>
            <a:br>
              <a:rPr lang="tr-TR" altLang="tr-TR" sz="2400" dirty="0">
                <a:cs typeface="Arial" panose="020B0604020202020204" pitchFamily="34" charset="0"/>
              </a:rPr>
            </a:br>
            <a:r>
              <a:rPr lang="tr-TR" altLang="tr-TR" sz="2400" dirty="0">
                <a:cs typeface="Arial" panose="020B0604020202020204" pitchFamily="34" charset="0"/>
              </a:rPr>
              <a:t>Semih Gülle, MD</a:t>
            </a:r>
          </a:p>
          <a:p>
            <a:r>
              <a:rPr lang="tr-TR" altLang="tr-TR" sz="2400" dirty="0">
                <a:cs typeface="Arial" panose="020B0604020202020204" pitchFamily="34" charset="0"/>
              </a:rPr>
              <a:t/>
            </a:r>
            <a:br>
              <a:rPr lang="tr-TR" altLang="tr-TR" sz="2400" dirty="0">
                <a:cs typeface="Arial" panose="020B0604020202020204" pitchFamily="34" charset="0"/>
              </a:rPr>
            </a:br>
            <a:r>
              <a:rPr lang="tr-TR" altLang="tr-TR" sz="2400" b="1" dirty="0">
                <a:cs typeface="Arial" panose="020B0604020202020204" pitchFamily="34" charset="0"/>
              </a:rPr>
              <a:t>Yüksek lisans programına devam eden öğrenciler</a:t>
            </a:r>
            <a:r>
              <a:rPr lang="tr-TR" altLang="tr-TR" sz="2400" dirty="0">
                <a:cs typeface="Arial" panose="020B0604020202020204" pitchFamily="34" charset="0"/>
              </a:rPr>
              <a:t/>
            </a:r>
            <a:br>
              <a:rPr lang="tr-TR" altLang="tr-TR" sz="2400" dirty="0">
                <a:cs typeface="Arial" panose="020B0604020202020204" pitchFamily="34" charset="0"/>
              </a:rPr>
            </a:br>
            <a:r>
              <a:rPr lang="tr-TR" altLang="tr-TR" sz="2400" dirty="0">
                <a:cs typeface="Arial" panose="020B0604020202020204" pitchFamily="34" charset="0"/>
              </a:rPr>
              <a:t>Şu an kayıtlı öğrenci bulunmamaktadır.</a:t>
            </a:r>
            <a:br>
              <a:rPr lang="tr-TR" altLang="tr-TR" sz="2400" dirty="0">
                <a:cs typeface="Arial" panose="020B0604020202020204" pitchFamily="34" charset="0"/>
              </a:rPr>
            </a:br>
            <a:endParaRPr lang="tr-TR" sz="2400" dirty="0">
              <a:cs typeface="Arial" panose="020B0604020202020204" pitchFamily="34" charset="0"/>
            </a:endParaRPr>
          </a:p>
        </p:txBody>
      </p:sp>
      <p:pic>
        <p:nvPicPr>
          <p:cNvPr id="11" name="Picture 8">
            <a:extLst>
              <a:ext uri="{FF2B5EF4-FFF2-40B4-BE49-F238E27FC236}">
                <a16:creationId xmlns:a16="http://schemas.microsoft.com/office/drawing/2014/main" id="{21481252-7DDB-435C-96BF-567879B77F61}"/>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2" name="Picture 5">
            <a:extLst>
              <a:ext uri="{FF2B5EF4-FFF2-40B4-BE49-F238E27FC236}">
                <a16:creationId xmlns:a16="http://schemas.microsoft.com/office/drawing/2014/main" id="{CD751E1E-B0DF-488E-A252-C23D0E50A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eü logo">
            <a:extLst>
              <a:ext uri="{FF2B5EF4-FFF2-40B4-BE49-F238E27FC236}">
                <a16:creationId xmlns:a16="http://schemas.microsoft.com/office/drawing/2014/main" id="{B2162387-55A0-4081-9103-DF7899F5A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Dikdörtgen 4">
            <a:extLst>
              <a:ext uri="{FF2B5EF4-FFF2-40B4-BE49-F238E27FC236}">
                <a16:creationId xmlns:a16="http://schemas.microsoft.com/office/drawing/2014/main" id="{B227E636-DDF1-41E0-A8F5-1E398D64BC1D}"/>
              </a:ext>
            </a:extLst>
          </p:cNvPr>
          <p:cNvSpPr/>
          <p:nvPr/>
        </p:nvSpPr>
        <p:spPr>
          <a:xfrm>
            <a:off x="2381080" y="677523"/>
            <a:ext cx="6490327" cy="1200329"/>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Lisansüstü  Program Mezunlarımız ve Öğrencilerimiz</a:t>
            </a:r>
          </a:p>
        </p:txBody>
      </p:sp>
    </p:spTree>
    <p:extLst>
      <p:ext uri="{BB962C8B-B14F-4D97-AF65-F5344CB8AC3E}">
        <p14:creationId xmlns:p14="http://schemas.microsoft.com/office/powerpoint/2010/main" val="350892583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00FC3C-AA95-47E3-8610-59011039703C}"/>
              </a:ext>
            </a:extLst>
          </p:cNvPr>
          <p:cNvSpPr/>
          <p:nvPr/>
        </p:nvSpPr>
        <p:spPr>
          <a:xfrm>
            <a:off x="692425" y="2140563"/>
            <a:ext cx="11076241" cy="4154984"/>
          </a:xfrm>
          <a:prstGeom prst="rect">
            <a:avLst/>
          </a:prstGeom>
        </p:spPr>
        <p:txBody>
          <a:bodyPr wrap="square">
            <a:spAutoFit/>
          </a:bodyPr>
          <a:lstStyle/>
          <a:p>
            <a:pPr marL="285750" indent="-285750">
              <a:buFont typeface="Arial" panose="020B0604020202020204" pitchFamily="34" charset="0"/>
              <a:buChar char="•"/>
            </a:pPr>
            <a:r>
              <a:rPr lang="tr-TR" altLang="tr-TR" sz="2400" dirty="0">
                <a:cs typeface="Arial" panose="020B0604020202020204" pitchFamily="34" charset="0"/>
              </a:rPr>
              <a:t>TC Tarım ve Orman Bakanlığı’nın Akredite ettiği Devlet ve Özel   Deney Hayvanları Tesisleri (205 adet),</a:t>
            </a:r>
          </a:p>
          <a:p>
            <a:pPr marL="285750" indent="-285750">
              <a:buFont typeface="Arial" panose="020B0604020202020204" pitchFamily="34" charset="0"/>
              <a:buChar char="•"/>
            </a:pPr>
            <a:r>
              <a:rPr lang="tr-TR" sz="2400" dirty="0">
                <a:cs typeface="Arial" panose="020B0604020202020204" pitchFamily="34" charset="0"/>
              </a:rPr>
              <a:t>Üniversitelerde akademisyenlik (TC Üniversitelerarası Kurul Başkanlığı tarafından Sağlık Bilimleri Temel Alanında doçentlik alanı tanımlanmıştır)</a:t>
            </a:r>
          </a:p>
          <a:p>
            <a:pPr marL="285750" indent="-285750">
              <a:buFont typeface="Arial" panose="020B0604020202020204" pitchFamily="34" charset="0"/>
              <a:buChar char="•"/>
            </a:pPr>
            <a:r>
              <a:rPr lang="tr-TR" sz="2400" dirty="0">
                <a:cs typeface="Arial" panose="020B0604020202020204" pitchFamily="34" charset="0"/>
              </a:rPr>
              <a:t>Veteriner Araştırma ve Kontrol Laboratuvarlarında,</a:t>
            </a:r>
          </a:p>
          <a:p>
            <a:pPr marL="285750" indent="-285750">
              <a:buFont typeface="Arial" panose="020B0604020202020204" pitchFamily="34" charset="0"/>
              <a:buChar char="•"/>
            </a:pPr>
            <a:r>
              <a:rPr lang="tr-TR" sz="2400" dirty="0">
                <a:cs typeface="Arial" panose="020B0604020202020204" pitchFamily="34" charset="0"/>
              </a:rPr>
              <a:t>Ulusal veya uluslararası ilaç şirketlerinin Deneysel Araştırma Merkezlerinde,</a:t>
            </a:r>
          </a:p>
          <a:p>
            <a:pPr marL="285750" indent="-285750">
              <a:buFont typeface="Arial" panose="020B0604020202020204" pitchFamily="34" charset="0"/>
              <a:buChar char="•"/>
            </a:pPr>
            <a:r>
              <a:rPr lang="tr-TR" sz="2400" dirty="0">
                <a:cs typeface="Arial" panose="020B0604020202020204" pitchFamily="34" charset="0"/>
              </a:rPr>
              <a:t>Ulusal veya uluslararası laboratuvar hayvan teknolojilerini geliştiren firmalarda,</a:t>
            </a:r>
          </a:p>
          <a:p>
            <a:pPr marL="285750" indent="-285750">
              <a:buFont typeface="Arial" panose="020B0604020202020204" pitchFamily="34" charset="0"/>
              <a:buChar char="•"/>
            </a:pPr>
            <a:r>
              <a:rPr lang="tr-TR" sz="2400" dirty="0">
                <a:cs typeface="Arial" panose="020B0604020202020204" pitchFamily="34" charset="0"/>
              </a:rPr>
              <a:t>Laboratuvar </a:t>
            </a:r>
            <a:r>
              <a:rPr lang="tr-TR" sz="2400">
                <a:cs typeface="Arial" panose="020B0604020202020204" pitchFamily="34" charset="0"/>
              </a:rPr>
              <a:t>hayvanları kafesi, </a:t>
            </a:r>
            <a:r>
              <a:rPr lang="tr-TR" sz="2400" dirty="0">
                <a:cs typeface="Arial" panose="020B0604020202020204" pitchFamily="34" charset="0"/>
              </a:rPr>
              <a:t>yem ve kafes zenginleştirme materyalleri geliştiren firmalarda,</a:t>
            </a:r>
          </a:p>
          <a:p>
            <a:pPr marL="285750" indent="-285750">
              <a:buFont typeface="Arial" panose="020B0604020202020204" pitchFamily="34" charset="0"/>
              <a:buChar char="•"/>
            </a:pPr>
            <a:r>
              <a:rPr lang="tr-TR" sz="2400" dirty="0">
                <a:cs typeface="Arial" panose="020B0604020202020204" pitchFamily="34" charset="0"/>
              </a:rPr>
              <a:t>Deney hayvanları cihaz ve ekipmanları geliştiren firmalarda (</a:t>
            </a:r>
            <a:r>
              <a:rPr lang="tr-TR" sz="2400" dirty="0" err="1">
                <a:cs typeface="Arial" panose="020B0604020202020204" pitchFamily="34" charset="0"/>
              </a:rPr>
              <a:t>respirator</a:t>
            </a:r>
            <a:r>
              <a:rPr lang="tr-TR" sz="2400" dirty="0">
                <a:cs typeface="Arial" panose="020B0604020202020204" pitchFamily="34" charset="0"/>
              </a:rPr>
              <a:t>, davranış ve cerrahi ekipmanlar vb.) iş imkanı bulabilir.</a:t>
            </a:r>
            <a:endParaRPr lang="tr-TR" sz="2400" dirty="0"/>
          </a:p>
        </p:txBody>
      </p:sp>
      <p:pic>
        <p:nvPicPr>
          <p:cNvPr id="9" name="Picture 8">
            <a:extLst>
              <a:ext uri="{FF2B5EF4-FFF2-40B4-BE49-F238E27FC236}">
                <a16:creationId xmlns:a16="http://schemas.microsoft.com/office/drawing/2014/main" id="{FACAB7E2-A65E-4BD2-BE12-A04118D712D1}"/>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6DA77740-6CBE-42E5-B1F9-6C4F5B43FE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E7249948-22DB-43E7-8E75-AF9B7AC1B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F940EA6C-2BB6-4B83-BDAE-CE378B7ECBC9}"/>
              </a:ext>
            </a:extLst>
          </p:cNvPr>
          <p:cNvSpPr/>
          <p:nvPr/>
        </p:nvSpPr>
        <p:spPr>
          <a:xfrm>
            <a:off x="2370436" y="677523"/>
            <a:ext cx="6664291"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 </a:t>
            </a:r>
            <a:r>
              <a:rPr lang="tr-TR" altLang="tr-TR" sz="2400" b="1" dirty="0">
                <a:solidFill>
                  <a:schemeClr val="accent1">
                    <a:lumMod val="75000"/>
                  </a:schemeClr>
                </a:solidFill>
              </a:rPr>
              <a:t>Mezunlarının İş Olanakları</a:t>
            </a:r>
            <a:endParaRPr lang="tr-TR" sz="2400" b="1" dirty="0">
              <a:solidFill>
                <a:schemeClr val="accent1">
                  <a:lumMod val="75000"/>
                </a:schemeClr>
              </a:solidFill>
            </a:endParaRPr>
          </a:p>
        </p:txBody>
      </p:sp>
    </p:spTree>
    <p:extLst>
      <p:ext uri="{BB962C8B-B14F-4D97-AF65-F5344CB8AC3E}">
        <p14:creationId xmlns:p14="http://schemas.microsoft.com/office/powerpoint/2010/main" val="215384711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92426" y="2151356"/>
            <a:ext cx="8649932" cy="2251065"/>
          </a:xfrm>
          <a:prstGeom prst="rect">
            <a:avLst/>
          </a:prstGeom>
        </p:spPr>
        <p:txBody>
          <a:bodyPr wrap="none">
            <a:spAutoFit/>
          </a:bodyPr>
          <a:lstStyle>
            <a:defPPr>
              <a:defRPr lang="tr-TR"/>
            </a:defPPr>
            <a:lvl1pPr>
              <a:defRPr sz="3200" b="1">
                <a:solidFill>
                  <a:schemeClr val="accent1">
                    <a:lumMod val="75000"/>
                  </a:schemeClr>
                </a:solidFill>
              </a:defRPr>
            </a:lvl1pPr>
          </a:lstStyle>
          <a:p>
            <a:pPr marL="285750" indent="-285750">
              <a:lnSpc>
                <a:spcPct val="150000"/>
              </a:lnSpc>
              <a:buFont typeface="Arial" panose="020B0604020202020204" pitchFamily="34" charset="0"/>
              <a:buChar char="•"/>
            </a:pPr>
            <a:r>
              <a:rPr lang="tr-TR" sz="2400" dirty="0">
                <a:solidFill>
                  <a:schemeClr val="tx1"/>
                </a:solidFill>
                <a:cs typeface="Arial" panose="020B0604020202020204" pitchFamily="34" charset="0"/>
              </a:rPr>
              <a:t>2. Ulusal Laboratuvar Hayvanları Bilimi Sempozyumu İzmir, 2010</a:t>
            </a:r>
          </a:p>
          <a:p>
            <a:pPr marL="285750" indent="-285750">
              <a:lnSpc>
                <a:spcPct val="150000"/>
              </a:lnSpc>
              <a:buFont typeface="Arial" panose="020B0604020202020204" pitchFamily="34" charset="0"/>
              <a:buChar char="•"/>
            </a:pPr>
            <a:r>
              <a:rPr lang="tr-TR" sz="2400" dirty="0">
                <a:solidFill>
                  <a:schemeClr val="tx1"/>
                </a:solidFill>
                <a:cs typeface="Arial" panose="020B0604020202020204" pitchFamily="34" charset="0"/>
              </a:rPr>
              <a:t>FELASA </a:t>
            </a:r>
            <a:r>
              <a:rPr lang="tr-TR" sz="2400" dirty="0" err="1">
                <a:solidFill>
                  <a:schemeClr val="tx1"/>
                </a:solidFill>
                <a:cs typeface="Arial" panose="020B0604020202020204" pitchFamily="34" charset="0"/>
              </a:rPr>
              <a:t>Accredited</a:t>
            </a:r>
            <a:r>
              <a:rPr lang="tr-TR" sz="2400" dirty="0">
                <a:solidFill>
                  <a:schemeClr val="tx1"/>
                </a:solidFill>
                <a:cs typeface="Arial" panose="020B0604020202020204" pitchFamily="34" charset="0"/>
              </a:rPr>
              <a:t> International Course, İzmir, 2013 </a:t>
            </a:r>
          </a:p>
          <a:p>
            <a:pPr marL="285750" indent="-285750">
              <a:lnSpc>
                <a:spcPct val="150000"/>
              </a:lnSpc>
              <a:buFont typeface="Arial" panose="020B0604020202020204" pitchFamily="34" charset="0"/>
              <a:buChar char="•"/>
            </a:pPr>
            <a:r>
              <a:rPr lang="tr-TR" sz="2400" dirty="0">
                <a:solidFill>
                  <a:schemeClr val="tx1"/>
                </a:solidFill>
                <a:cs typeface="Arial" panose="020B0604020202020204" pitchFamily="34" charset="0"/>
              </a:rPr>
              <a:t>5. Ulusal Laboratuvar Hayvanları Bilimi Kongresi, İstanbul, 2023</a:t>
            </a:r>
          </a:p>
          <a:p>
            <a:pPr marL="285750" indent="-285750">
              <a:lnSpc>
                <a:spcPct val="150000"/>
              </a:lnSpc>
              <a:buFont typeface="Arial" panose="020B0604020202020204" pitchFamily="34" charset="0"/>
              <a:buChar char="•"/>
            </a:pPr>
            <a:r>
              <a:rPr lang="tr-TR" sz="2400" dirty="0">
                <a:solidFill>
                  <a:schemeClr val="tx1"/>
                </a:solidFill>
                <a:cs typeface="Arial" panose="020B0604020202020204" pitchFamily="34" charset="0"/>
              </a:rPr>
              <a:t>Ulusal kurslar (yılda iki defa düzenlenmektedir) </a:t>
            </a:r>
          </a:p>
        </p:txBody>
      </p:sp>
      <p:pic>
        <p:nvPicPr>
          <p:cNvPr id="9" name="Picture 8">
            <a:extLst>
              <a:ext uri="{FF2B5EF4-FFF2-40B4-BE49-F238E27FC236}">
                <a16:creationId xmlns:a16="http://schemas.microsoft.com/office/drawing/2014/main" id="{33404CEB-82C3-46D5-88A0-25EA2F00E2D9}"/>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742AD7F8-9F8A-443F-BE33-EE140E223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AF3450AB-7D0E-4214-B2F4-CAF66167F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35CF9415-C9AF-40DB-96C7-39DDD5CEB642}"/>
              </a:ext>
            </a:extLst>
          </p:cNvPr>
          <p:cNvSpPr/>
          <p:nvPr/>
        </p:nvSpPr>
        <p:spPr>
          <a:xfrm>
            <a:off x="2370436" y="527464"/>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Bilimsel Etkinlikleri</a:t>
            </a:r>
          </a:p>
        </p:txBody>
      </p:sp>
    </p:spTree>
    <p:extLst>
      <p:ext uri="{BB962C8B-B14F-4D97-AF65-F5344CB8AC3E}">
        <p14:creationId xmlns:p14="http://schemas.microsoft.com/office/powerpoint/2010/main" val="5813939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TotalTime>
  <Words>761</Words>
  <Application>Microsoft Office PowerPoint</Application>
  <PresentationFormat>Geniş ekran</PresentationFormat>
  <Paragraphs>50</Paragraphs>
  <Slides>9</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TARİHÇE  2004. Laboratuvar Hayvanları Bilimi Anabilim Dalı Prof. Dr. Osman YILMAZ tarafından kuruldu. Türkiye'de ilk Laboratuvar Hayvanları Bilimi yüksek lisans programı eğitimi DEÜ Sağlık Bilimleri Enstitüsü çatısı altında başladı. 2011. Türkiye'de ilk Laboratuvar Hayvanları Bilimi doktora programı eğitimi DEÜ SBE’de başladı.</vt:lpstr>
      <vt:lpstr>Laboratuvar Hayvanları Bilimi, laboratuvar hayvanlarının üretimi, yetiştirilmesi, barındırılması ve kullanımı konusunda en uygun şartların oluşması için çaba gösteren bir bilim alanıdır. Bu alan, hem bilimsel araştırmalarda kullanılan hayvanların etik ve etkin bir şekilde kullanılması hem de bu hayvanlarla yapılan çalışmaların güvenilirliği ve tekrarlanabilirliğini artırmak amacıyla gelişen bir disiplindir. </vt:lpstr>
      <vt:lpstr>Laboratuvar Hayvanları Bilimi, hayvan refahı standartlarının belirlenmesi, iyileştirilmesi ve uygulanması üzerine odaklanır. Bu çerçevede, laboratuvar hayvanlarının doğru bakım ve kullanımının sağlanmasını hedeflemektedir. Dolayısıyla, biyomedikal araştırmalar ve ilaç geliştirme süreçlerinde hayvan modellerinin doğru kullanımının sağlanması hedeflenir.            </vt:lpstr>
      <vt:lpstr>Prof. Dr. M. Ensari GÜNELİ (Anabilim Dalı Başkanı) Prof. Dr. Osman YILMAZ Prof. Dr. Ali Necati GÖKMEN Prof. Dr. Çetin PEKÇETİN  Prof. Dr. Nergiz DURMUŞ SÜTPİDELER Prof. Dr. Zekiye ALTUN </vt:lpstr>
      <vt:lpstr>PowerPoint Sunusu</vt:lpstr>
      <vt:lpstr>PowerPoint Sunusu</vt:lpstr>
      <vt:lpstr>  Doktora programı mezunlarımız Efsun Kolatan, Bio, MSc Gonca Kamacı, DVM Meryem Çalişir, Bio, MSc Aslı Çelik, DVM, MSc  Doktora programı devam eden öğrenciler Nazan Baksi, DVM  H. Zeynep Koşar, DVM</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Aslı Çelik</dc:creator>
  <cp:lastModifiedBy>Sevim Uzunay</cp:lastModifiedBy>
  <cp:revision>106</cp:revision>
  <dcterms:created xsi:type="dcterms:W3CDTF">2021-04-30T08:31:26Z</dcterms:created>
  <dcterms:modified xsi:type="dcterms:W3CDTF">2025-06-04T06:53:02Z</dcterms:modified>
</cp:coreProperties>
</file>