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6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8E1DAC-4C15-4D6A-BC62-28C186ECE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0728E9-22B5-46B9-9411-C9341B10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F5651F-84FA-4FA1-A076-D4EAF6B5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5E88D2-6A9B-4598-9CCD-1CD9F5BB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B1C997-33BA-4B0B-967F-F3F0D93A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60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CF26EA-2AEA-44B5-A4C1-96A17395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7C3427-87BC-4183-B338-ADEF5ADCB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B7242B-E130-4AC7-ABEC-8F43CBE5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0C1BF2-4C46-4B19-B54C-58DC4D04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D9E840-72E6-4AAE-9F29-6C31719F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09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1D5EC50-1A1B-4FA5-A724-F1110B985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AE6A37-24FC-4336-A6D0-9269DB3A3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40DF3C-2E9F-4382-9B59-D6ECC41B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139D07-3D94-4229-955F-4A28710F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90C55-A91D-4293-BE63-2447CFBB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2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3DB411-E4D2-452F-BA07-12FCB13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3BA766-A51E-4CC7-BE50-567F521D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D4F264-ABB8-4B6A-9AE0-72C4393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7ECEB6-96B6-4772-8BAF-8F8D72D9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810CA3-7773-4D8E-A45F-075FF16F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16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A74BCA-C81E-4360-949E-13A480AE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F41D02-E0D7-466C-AE07-926B77DF3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DA9225-E9B4-4BDE-A9BD-BC3D815E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7104F7-133E-4352-9738-2F056A9E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CBE30E-2AA8-40A4-AE79-88DE4ABA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41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979C3B-0105-4338-89DF-7899C910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DAC187-BC0A-498E-8B87-67285B108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88E5CB-6B27-42F2-97A4-1E86C25D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71613B-8D18-4024-8071-B7025DD0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B2C31D6-304C-482C-B86E-D703DB10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8441E9-09DB-497D-A897-6AE6C054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9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610F93-6CA1-4213-A566-6E0C9BD2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3E82933-0D86-4697-B5A7-5CD92A940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87ADA9-B161-4AD9-A92C-F7181B112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F45B736-6213-4D17-A786-9D67DB86A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B32AF1-77AC-4903-8153-2B5D279BF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289426-1F41-49E5-9350-7DCAAD74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DCB056-D9EA-45AD-ADCC-0A04B3DA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2B58EEA-274B-4D97-9C29-38C3C32C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96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536AFB-4676-43A1-BCBB-8B891BC1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677F139-FFD0-4762-AC4C-1EAA68C1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83E9B1-E34A-4638-95BD-D25DDB4B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02F065-1644-4935-9E47-3CD5F891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82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7509A3F-14EC-4EAF-8CE9-76AC710E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C88BA94-400F-46CD-A39F-4C79F1C6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BAE8EE-3AAF-49FE-BB39-E538B21C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8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5AD1FB-CB2A-4AEA-B530-BE659C3F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0AF52D-7F95-47E4-8EE5-98A69BE9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77582DC-C511-4677-8D5F-FDA806F0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A16FC48-2463-47D4-B23E-9B6D849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5E275E-EA28-4584-ADF0-32ECE419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E476F7-AA2D-4F1B-853F-62B5A9DE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2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09CBD2-6232-4251-9276-FFA7B7DA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F55B50-D8B6-4089-BCD1-2F81EA1DF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D80646-E364-4CFC-ABC4-0F3D6AE42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AFA4F9-371F-4926-B2DD-6349100F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DC21B0-2662-45F4-8379-1164E289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46E7D0-5C36-4CDE-A40C-140D4C74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05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3C88170-8839-449D-AE2F-D3BF17D3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2A7594-6475-4A5E-BAFE-871B9AAD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AB47DB-D168-4C45-B0EE-C025C0217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AE42-1539-4EDF-8052-9013D2F9F833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C0284D-EAD9-4308-9125-4DEB16136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3B55B0-7340-48D6-A419-044E065DF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0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bru.muftuoglu@deu.edu.t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 sz="1200"/>
          </a:p>
        </p:txBody>
      </p:sp>
      <p:grpSp>
        <p:nvGrpSpPr>
          <p:cNvPr id="3" name="Group 3"/>
          <p:cNvGrpSpPr/>
          <p:nvPr/>
        </p:nvGrpSpPr>
        <p:grpSpPr>
          <a:xfrm>
            <a:off x="0" y="514733"/>
            <a:ext cx="12192000" cy="3464333"/>
            <a:chOff x="0" y="0"/>
            <a:chExt cx="12293196" cy="34930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93196" cy="3493088"/>
            </a:xfrm>
            <a:custGeom>
              <a:avLst/>
              <a:gdLst/>
              <a:ahLst/>
              <a:cxnLst/>
              <a:rect l="l" t="t" r="r" b="b"/>
              <a:pathLst>
                <a:path w="12293196" h="3493088">
                  <a:moveTo>
                    <a:pt x="0" y="0"/>
                  </a:moveTo>
                  <a:lnTo>
                    <a:pt x="12293196" y="0"/>
                  </a:lnTo>
                  <a:lnTo>
                    <a:pt x="12293196" y="3493088"/>
                  </a:lnTo>
                  <a:lnTo>
                    <a:pt x="0" y="3493088"/>
                  </a:lnTo>
                  <a:close/>
                </a:path>
              </a:pathLst>
            </a:custGeom>
            <a:solidFill>
              <a:srgbClr val="0E3140"/>
            </a:solidFill>
          </p:spPr>
          <p:txBody>
            <a:bodyPr/>
            <a:lstStyle/>
            <a:p>
              <a:endParaRPr lang="en-T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93196" cy="35311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03320" y="4464916"/>
            <a:ext cx="2102881" cy="21028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3948463"/>
            <a:ext cx="12192000" cy="2878934"/>
          </a:xfrm>
          <a:custGeom>
            <a:avLst/>
            <a:gdLst/>
            <a:ahLst/>
            <a:cxnLst/>
            <a:rect l="l" t="t" r="r" b="b"/>
            <a:pathLst>
              <a:path w="18288000" h="5196499">
                <a:moveTo>
                  <a:pt x="0" y="0"/>
                </a:moveTo>
                <a:lnTo>
                  <a:pt x="18288000" y="0"/>
                </a:lnTo>
                <a:lnTo>
                  <a:pt x="18288000" y="5196499"/>
                </a:lnTo>
                <a:lnTo>
                  <a:pt x="0" y="519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t="-39592" b="-58368"/>
            </a:stretch>
          </a:blipFill>
        </p:spPr>
        <p:txBody>
          <a:bodyPr/>
          <a:lstStyle/>
          <a:p>
            <a:endParaRPr lang="en-TR" sz="1200" dirty="0"/>
          </a:p>
        </p:txBody>
      </p:sp>
      <p:sp>
        <p:nvSpPr>
          <p:cNvPr id="9" name="Freeform 9"/>
          <p:cNvSpPr/>
          <p:nvPr/>
        </p:nvSpPr>
        <p:spPr>
          <a:xfrm>
            <a:off x="685800" y="5125224"/>
            <a:ext cx="547587" cy="782266"/>
          </a:xfrm>
          <a:custGeom>
            <a:avLst/>
            <a:gdLst/>
            <a:ahLst/>
            <a:cxnLst/>
            <a:rect l="l" t="t" r="r" b="b"/>
            <a:pathLst>
              <a:path w="821380" h="1173399">
                <a:moveTo>
                  <a:pt x="0" y="0"/>
                </a:moveTo>
                <a:lnTo>
                  <a:pt x="821380" y="0"/>
                </a:lnTo>
                <a:lnTo>
                  <a:pt x="821380" y="1173399"/>
                </a:lnTo>
                <a:lnTo>
                  <a:pt x="0" y="1173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R" sz="1200"/>
          </a:p>
        </p:txBody>
      </p:sp>
      <p:sp>
        <p:nvSpPr>
          <p:cNvPr id="10" name="TextBox 10"/>
          <p:cNvSpPr txBox="1"/>
          <p:nvPr/>
        </p:nvSpPr>
        <p:spPr>
          <a:xfrm>
            <a:off x="959594" y="1409471"/>
            <a:ext cx="10272813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66"/>
              </a:lnSpc>
            </a:pPr>
            <a:r>
              <a:rPr lang="en-US" sz="6666" dirty="0">
                <a:solidFill>
                  <a:srgbClr val="FFC000"/>
                </a:solidFill>
                <a:latin typeface="DM Sans Bold"/>
              </a:rPr>
              <a:t>Department of </a:t>
            </a:r>
            <a:endParaRPr lang="tr-TR" sz="6666" dirty="0">
              <a:solidFill>
                <a:srgbClr val="FFC000"/>
              </a:solidFill>
              <a:latin typeface="DM Sans Bold"/>
            </a:endParaRPr>
          </a:p>
          <a:p>
            <a:pPr>
              <a:lnSpc>
                <a:spcPts val="6666"/>
              </a:lnSpc>
            </a:pPr>
            <a:r>
              <a:rPr lang="tr-TR" sz="6666" dirty="0" err="1">
                <a:solidFill>
                  <a:srgbClr val="FFC000"/>
                </a:solidFill>
                <a:latin typeface="DM Sans Bold"/>
              </a:rPr>
              <a:t>Molecular</a:t>
            </a:r>
            <a:r>
              <a:rPr lang="tr-TR" sz="6666" dirty="0">
                <a:solidFill>
                  <a:srgbClr val="FFC000"/>
                </a:solidFill>
                <a:latin typeface="DM Sans Bold"/>
              </a:rPr>
              <a:t> </a:t>
            </a:r>
            <a:r>
              <a:rPr lang="tr-TR" sz="6666" dirty="0" err="1">
                <a:solidFill>
                  <a:srgbClr val="FFC000"/>
                </a:solidFill>
                <a:latin typeface="DM Sans Bold"/>
              </a:rPr>
              <a:t>Medicine</a:t>
            </a:r>
            <a:endParaRPr lang="en-US" sz="6666" dirty="0">
              <a:solidFill>
                <a:srgbClr val="FFC000"/>
              </a:solidFill>
              <a:latin typeface="DM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59594" y="948651"/>
            <a:ext cx="6710541" cy="31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dirty="0" err="1">
                <a:solidFill>
                  <a:srgbClr val="FFFFFF"/>
                </a:solidFill>
                <a:latin typeface="DM Sans"/>
              </a:rPr>
              <a:t>Dokuz</a:t>
            </a:r>
            <a:r>
              <a:rPr lang="en-US" sz="2133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133" dirty="0" err="1">
                <a:solidFill>
                  <a:srgbClr val="FFFFFF"/>
                </a:solidFill>
                <a:latin typeface="DM Sans"/>
              </a:rPr>
              <a:t>Eylül</a:t>
            </a:r>
            <a:r>
              <a:rPr lang="en-US" sz="2133" dirty="0">
                <a:solidFill>
                  <a:srgbClr val="FFFFFF"/>
                </a:solidFill>
                <a:latin typeface="DM Sans"/>
              </a:rPr>
              <a:t> University Institute</a:t>
            </a:r>
            <a:r>
              <a:rPr lang="tr-TR" sz="2133" dirty="0">
                <a:solidFill>
                  <a:srgbClr val="FFFFFF"/>
                </a:solidFill>
                <a:latin typeface="DM Sans"/>
              </a:rPr>
              <a:t> of </a:t>
            </a:r>
            <a:r>
              <a:rPr lang="tr-TR" sz="2133" dirty="0" err="1">
                <a:solidFill>
                  <a:srgbClr val="FFFFFF"/>
                </a:solidFill>
                <a:latin typeface="DM Sans"/>
              </a:rPr>
              <a:t>Health</a:t>
            </a:r>
            <a:r>
              <a:rPr lang="tr-TR" sz="2133" dirty="0">
                <a:solidFill>
                  <a:srgbClr val="FFFFFF"/>
                </a:solidFill>
                <a:latin typeface="DM Sans"/>
              </a:rPr>
              <a:t> </a:t>
            </a:r>
            <a:r>
              <a:rPr lang="tr-TR" sz="2133" dirty="0" err="1">
                <a:solidFill>
                  <a:srgbClr val="FFFFFF"/>
                </a:solidFill>
                <a:latin typeface="DM Sans"/>
              </a:rPr>
              <a:t>Sciences</a:t>
            </a:r>
            <a:endParaRPr lang="en-US" sz="2133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6124" y="5144274"/>
            <a:ext cx="3656613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030303"/>
                </a:solidFill>
                <a:latin typeface="DM Sans"/>
              </a:rPr>
              <a:t>Dokuz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1600" dirty="0" err="1">
                <a:solidFill>
                  <a:srgbClr val="030303"/>
                </a:solidFill>
                <a:latin typeface="DM Sans"/>
              </a:rPr>
              <a:t>Eylül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 University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Institute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of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Health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Sciences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,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Faculty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of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Medicine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Ground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Floor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,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 35340 </a:t>
            </a:r>
            <a:r>
              <a:rPr lang="en-US" sz="1600" dirty="0" err="1">
                <a:solidFill>
                  <a:srgbClr val="030303"/>
                </a:solidFill>
                <a:latin typeface="DM Sans"/>
              </a:rPr>
              <a:t>Balçova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/İzmir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118944" y="4464916"/>
            <a:ext cx="2102881" cy="210288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9230" t="-9841" r="-14745"/>
              </a:stretch>
            </a:blipFill>
          </p:spPr>
          <p:txBody>
            <a:bodyPr/>
            <a:lstStyle/>
            <a:p>
              <a:endParaRPr lang="en-TR" sz="1200"/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EB8A856-A953-4F20-8E30-B83DC194BE4D}"/>
              </a:ext>
            </a:extLst>
          </p:cNvPr>
          <p:cNvSpPr txBox="1"/>
          <p:nvPr/>
        </p:nvSpPr>
        <p:spPr>
          <a:xfrm>
            <a:off x="1184074" y="5967202"/>
            <a:ext cx="346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https://molekulertip.deu.edu.tr/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DD70F6-53CA-4940-A619-D9FFA3B7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Members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Molecular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Medicine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64F21CB-A035-4440-B66C-75DDB0D20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00653"/>
              </p:ext>
            </p:extLst>
          </p:nvPr>
        </p:nvGraphicFramePr>
        <p:xfrm>
          <a:off x="838200" y="1244600"/>
          <a:ext cx="10515601" cy="566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766740635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154584881"/>
                    </a:ext>
                  </a:extLst>
                </a:gridCol>
                <a:gridCol w="4368801">
                  <a:extLst>
                    <a:ext uri="{9D8B030D-6E8A-4147-A177-3AD203B41FA5}">
                      <a16:colId xmlns:a16="http://schemas.microsoft.com/office/drawing/2014/main" val="2020945118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r>
                        <a:rPr lang="tr-TR" sz="1200" b="1" dirty="0" err="1"/>
                        <a:t>Academic</a:t>
                      </a:r>
                      <a:r>
                        <a:rPr lang="tr-TR" sz="1200" b="1" dirty="0"/>
                        <a:t> </a:t>
                      </a:r>
                      <a:r>
                        <a:rPr lang="tr-TR" sz="1200" b="1" dirty="0" err="1"/>
                        <a:t>Members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Contact</a:t>
                      </a:r>
                      <a:r>
                        <a:rPr lang="tr-TR" sz="1200" dirty="0"/>
                        <a:t>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Office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86077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Ahmet Okay ÇAĞLAYAN</a:t>
                      </a:r>
                    </a:p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Chair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Person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ahmetokay.caglayan@deu.edu.tr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Genetics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122390"/>
                  </a:ext>
                </a:extLst>
              </a:tr>
              <a:tr h="278909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Gül Hüray İŞLEKEL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huray.islekel@deu.edu.tr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Biochemistry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33292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Prof.Dr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Oğuz ALTUNGÖZ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oguz.altungoz@deu.edu.tr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Biology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73377"/>
                  </a:ext>
                </a:extLst>
              </a:tr>
              <a:tr h="6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Ayfer ÜLGENALP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ayfer.ulgenalp@deu.edu.tr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Genetics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999218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Nur ARSLAN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nur.arslan@deu.edu.tr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Medicine Department Of Pediatrics Pediatric Gastroenterology-hepatology And Diet &amp; Pediatric Metabolic Diseases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70908"/>
                  </a:ext>
                </a:extLst>
              </a:tr>
              <a:tr h="377044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Mukaddes GÜMÜŞTEKİN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gumustek@deu.edu.tr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Pharmacology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850851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Zahide ÇAVDAR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zahide.cavdar@deu.edu.tr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76151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Assoc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Yasemin SOYSAL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yasemin.soysal@deu.edu.tr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19493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Assoc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Gamze TUNA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gamze.tuna@deu.edu.tr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25576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Assist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Mehtap YÜKSEL EĞRİLMEZ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mehtap.yüksel@deu.edu.tr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706691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Assist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Özlenen ŞİMŞEK PAPUR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ozlenen.simsek@deu.edu.tr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3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5C143C-15E0-4A7B-92BA-0C2106CB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9BE6DC-B3E4-4C01-A8C0-522D9E14F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Cancer</a:t>
            </a:r>
            <a:endParaRPr lang="tr-TR" dirty="0"/>
          </a:p>
          <a:p>
            <a:r>
              <a:rPr lang="tr-TR" dirty="0" err="1"/>
              <a:t>Wound</a:t>
            </a:r>
            <a:r>
              <a:rPr lang="tr-TR" dirty="0"/>
              <a:t> </a:t>
            </a:r>
            <a:r>
              <a:rPr lang="tr-TR" dirty="0" err="1"/>
              <a:t>healing</a:t>
            </a:r>
            <a:endParaRPr lang="tr-TR" dirty="0"/>
          </a:p>
          <a:p>
            <a:r>
              <a:rPr lang="en-US" dirty="0"/>
              <a:t>Oxidative DNA damage and DNA repair</a:t>
            </a:r>
            <a:endParaRPr lang="tr-TR" dirty="0"/>
          </a:p>
          <a:p>
            <a:r>
              <a:rPr lang="tr-TR" dirty="0" err="1"/>
              <a:t>Mass</a:t>
            </a:r>
            <a:r>
              <a:rPr lang="tr-TR" dirty="0"/>
              <a:t> </a:t>
            </a:r>
            <a:r>
              <a:rPr lang="tr-TR" dirty="0" err="1"/>
              <a:t>Spectrometry</a:t>
            </a:r>
            <a:endParaRPr lang="tr-TR" dirty="0"/>
          </a:p>
          <a:p>
            <a:r>
              <a:rPr lang="en-US" dirty="0"/>
              <a:t>Extracellular matrix proteolysis and ischemia-reperfusion injury</a:t>
            </a:r>
            <a:endParaRPr lang="tr-TR" dirty="0"/>
          </a:p>
          <a:p>
            <a:r>
              <a:rPr lang="tr-TR" dirty="0" err="1"/>
              <a:t>Cardiovascular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metabolic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lang="tr-TR" dirty="0"/>
          </a:p>
          <a:p>
            <a:r>
              <a:rPr lang="en-US" dirty="0"/>
              <a:t>Examination of genetic diseases by cytogenetic and molecular techniques</a:t>
            </a:r>
            <a:endParaRPr lang="tr-TR" dirty="0"/>
          </a:p>
          <a:p>
            <a:r>
              <a:rPr lang="en-US" dirty="0"/>
              <a:t>Autoimmune diseases and their molecular mechanisms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609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91348"/>
              </p:ext>
            </p:extLst>
          </p:nvPr>
        </p:nvGraphicFramePr>
        <p:xfrm>
          <a:off x="726440" y="233680"/>
          <a:ext cx="10515600" cy="68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46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747014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MOLECULAR MEDICINE MASTER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Department of Molecular Medicine was founded in 2009 as a multidisciplinary department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the umbrella of the Graduate School of Health Sciences.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aim of this program is to train pupils who have basic and current theoretical and laboratory knowledge in molecular medicine and related fields.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latin typeface="+mn-lt"/>
                        </a:rPr>
                        <a:t>Graduation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requirements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Cycle (Masters Degree) Program with thesis is comprised of courses (at least 54 ECTS), a seminar (2 ECTS), and field study (4 ECTS) and thesis (60 ECTS) credits. 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total 120 ECTS credits should be obtained. Students should obtain minimum Cumulative Grade Point Average (CGPA) of 2.50/4.00 and should complete all the courses with at least CB / S / TP grades.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50135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program is a total of four semesters of which two semesters of courses and two semesters of thesis.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+mn-lt"/>
                        </a:rPr>
                        <a:t>Turkish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degree enables the holder to exercise the profession in the public or private sector.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+mn-lt"/>
                        </a:rPr>
                        <a:t>Courses </a:t>
                      </a:r>
                      <a:r>
                        <a:rPr lang="tr-TR" sz="2000" b="1" dirty="0" err="1">
                          <a:latin typeface="+mn-lt"/>
                        </a:rPr>
                        <a:t>catalog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information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page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n-lt"/>
                        </a:rPr>
                        <a:t>https://debis.deu.edu.tr/ders-katalog/2023-2024g/eng/bolum_9484_eng.html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8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7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3A6C37-A504-4B53-B077-4F219C5B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Master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Courses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6A9720D-004C-46E2-99E0-1AEBC2989B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8064"/>
            <a:ext cx="5079999" cy="5583236"/>
          </a:xfrm>
        </p:spPr>
      </p:pic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E75DE456-A1BE-478F-B67A-26C9D0443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7" y="1008064"/>
            <a:ext cx="5439883" cy="5583236"/>
          </a:xfrm>
        </p:spPr>
      </p:pic>
    </p:spTree>
    <p:extLst>
      <p:ext uri="{BB962C8B-B14F-4D97-AF65-F5344CB8AC3E}">
        <p14:creationId xmlns:p14="http://schemas.microsoft.com/office/powerpoint/2010/main" val="169232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07108"/>
              </p:ext>
            </p:extLst>
          </p:nvPr>
        </p:nvGraphicFramePr>
        <p:xfrm>
          <a:off x="726440" y="233680"/>
          <a:ext cx="10515600" cy="647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46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747014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MOLECULAR MEDICINE </a:t>
                      </a:r>
                      <a:r>
                        <a:rPr lang="tr-TR" sz="2800" dirty="0" err="1">
                          <a:latin typeface="+mn-lt"/>
                        </a:rPr>
                        <a:t>Ph.D</a:t>
                      </a:r>
                      <a:r>
                        <a:rPr lang="tr-TR" sz="2800" dirty="0">
                          <a:latin typeface="+mn-lt"/>
                        </a:rPr>
                        <a:t> PROGRAM (ORPHEUS MEMBER)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Department of Molecular Medicine was founded in 2009 as a multidisciplinary department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the umbrella of the Graduate School of Health Sciences.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aim of this program is to train pupils who have basic and current theoretical and laboratory knowledge in molecular medicine and related fields.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latin typeface="+mn-lt"/>
                        </a:rPr>
                        <a:t>Graduation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requirements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Third Cycle (Doctorate Degree)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comprised of courses, (at least 78 ECTS), field study (12 ECTS) and thesis (150 ECTS) in total 240 ECTS credits. Students must have a minimum Cumulative Grade Point Average (CGPA) of 2.50/4.00 and completed all the courses with at least CB / S / TP grades.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50135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eight semesters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semesters of courses and study of thesis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proficiency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+mn-lt"/>
                        </a:rPr>
                        <a:t>Turkish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degree enables the holder to exercise the profession in the public or private sector.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+mn-lt"/>
                        </a:rPr>
                        <a:t>Courses </a:t>
                      </a:r>
                      <a:r>
                        <a:rPr lang="tr-TR" sz="2000" b="1" dirty="0" err="1">
                          <a:latin typeface="+mn-lt"/>
                        </a:rPr>
                        <a:t>catalog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information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page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https://debis.deu.edu.tr/ders-katalog/2023-2024g/eng/bolum_9485_eng.html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8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56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5C074A-CD4D-45E8-9FB9-D88F9A9E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Molecular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Medicine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Doctorate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Courses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412EA87-F976-49F5-97D1-9E148171B9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52500"/>
            <a:ext cx="5435600" cy="5676900"/>
          </a:xfr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FB666EC-4F17-4752-8D45-E38AF3A6AE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2500"/>
            <a:ext cx="5397500" cy="5676900"/>
          </a:xfrm>
        </p:spPr>
      </p:pic>
    </p:spTree>
    <p:extLst>
      <p:ext uri="{BB962C8B-B14F-4D97-AF65-F5344CB8AC3E}">
        <p14:creationId xmlns:p14="http://schemas.microsoft.com/office/powerpoint/2010/main" val="159978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4873E7-8E10-4DC5-8C79-3420700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Contact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Information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F30433-FD20-4E69-851D-A588DB85E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Programme</a:t>
            </a:r>
            <a:r>
              <a:rPr lang="tr-TR" dirty="0"/>
              <a:t> Chair</a:t>
            </a:r>
          </a:p>
          <a:p>
            <a:r>
              <a:rPr lang="tr-TR" dirty="0"/>
              <a:t>Prof. Dr. Ahmet Okay ÇAĞLAYAN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/>
              <a:t>E-mail: </a:t>
            </a:r>
            <a:r>
              <a:rPr lang="tr-TR" dirty="0">
                <a:solidFill>
                  <a:srgbClr val="0070C0"/>
                </a:solidFill>
              </a:rPr>
              <a:t>ahmetokay.caglayan@deu.edu.tr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Programme</a:t>
            </a:r>
            <a:r>
              <a:rPr lang="tr-TR" dirty="0"/>
              <a:t> </a:t>
            </a:r>
            <a:r>
              <a:rPr lang="tr-TR" dirty="0" err="1"/>
              <a:t>Secretary</a:t>
            </a:r>
            <a:endParaRPr lang="tr-TR" dirty="0"/>
          </a:p>
          <a:p>
            <a:r>
              <a:rPr lang="tr-TR" dirty="0"/>
              <a:t>Ebru MÜFTÜOĞLU</a:t>
            </a:r>
          </a:p>
          <a:p>
            <a:r>
              <a:rPr lang="tr-TR" dirty="0"/>
              <a:t>E-mail: </a:t>
            </a:r>
            <a:r>
              <a:rPr lang="tr-TR" b="1" dirty="0"/>
              <a:t> </a:t>
            </a:r>
            <a:r>
              <a:rPr lang="tr-TR" dirty="0">
                <a:hlinkClick r:id="rId2"/>
              </a:rPr>
              <a:t>ebru.muftuoglu@deu.edu.tr</a:t>
            </a:r>
            <a:endParaRPr lang="tr-TR" dirty="0"/>
          </a:p>
          <a:p>
            <a:r>
              <a:rPr lang="tr-TR" dirty="0"/>
              <a:t>(+90)232-412- 2612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957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TM03090430[[fn=Şeritli]]</Template>
  <TotalTime>176</TotalTime>
  <Words>804</Words>
  <Application>Microsoft Office PowerPoint</Application>
  <PresentationFormat>Geniş ekran</PresentationFormat>
  <Paragraphs>94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DM Sans</vt:lpstr>
      <vt:lpstr>DM Sans Bold</vt:lpstr>
      <vt:lpstr>Office Teması</vt:lpstr>
      <vt:lpstr>PowerPoint Sunusu</vt:lpstr>
      <vt:lpstr>Members of Molecular Medicine </vt:lpstr>
      <vt:lpstr>Research Areas</vt:lpstr>
      <vt:lpstr>PowerPoint Sunusu</vt:lpstr>
      <vt:lpstr>Master Programme Courses</vt:lpstr>
      <vt:lpstr>PowerPoint Sunusu</vt:lpstr>
      <vt:lpstr>Molecular Medicine Doctorate Programme Courses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Yasemin Soysal</dc:creator>
  <cp:lastModifiedBy>Yasemin Soysal</cp:lastModifiedBy>
  <cp:revision>17</cp:revision>
  <dcterms:created xsi:type="dcterms:W3CDTF">2024-01-09T11:18:50Z</dcterms:created>
  <dcterms:modified xsi:type="dcterms:W3CDTF">2024-07-02T13:05:29Z</dcterms:modified>
</cp:coreProperties>
</file>