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65" r:id="rId4"/>
    <p:sldId id="268" r:id="rId5"/>
    <p:sldId id="366" r:id="rId6"/>
    <p:sldId id="368" r:id="rId7"/>
    <p:sldId id="367" r:id="rId8"/>
    <p:sldId id="371" r:id="rId9"/>
    <p:sldId id="361" r:id="rId10"/>
    <p:sldId id="370" r:id="rId11"/>
    <p:sldId id="369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D1538-C177-4575-91DD-2D13D19186EF}" type="datetimeFigureOut">
              <a:rPr lang="tr-TR" smtClean="0"/>
              <a:pPr/>
              <a:t>9.01.2024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67C966-DDCA-4254-8C93-FD4EE47D2F5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9.01.2024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9.01.2024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9.01.2024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9.01.2024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9.01.2024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9.01.2024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9.01.2024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DEÜ SBE Moleküler Patoloji Doktora Programı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3140918"/>
          </a:xfrm>
        </p:spPr>
        <p:txBody>
          <a:bodyPr>
            <a:normAutofit fontScale="40000" lnSpcReduction="20000"/>
          </a:bodyPr>
          <a:lstStyle/>
          <a:p>
            <a:r>
              <a:rPr lang="tr-TR" dirty="0"/>
              <a:t>Prof Dr </a:t>
            </a:r>
            <a:r>
              <a:rPr lang="tr-TR" dirty="0" err="1"/>
              <a:t>Sülen</a:t>
            </a:r>
            <a:r>
              <a:rPr lang="tr-TR" dirty="0"/>
              <a:t> Sarıoğlu</a:t>
            </a:r>
          </a:p>
          <a:p>
            <a:r>
              <a:rPr lang="tr-TR" dirty="0" err="1"/>
              <a:t>Prof</a:t>
            </a:r>
            <a:r>
              <a:rPr lang="tr-TR" dirty="0"/>
              <a:t> </a:t>
            </a:r>
            <a:r>
              <a:rPr lang="tr-TR" dirty="0" err="1"/>
              <a:t>Dr</a:t>
            </a:r>
            <a:r>
              <a:rPr lang="tr-TR" dirty="0"/>
              <a:t> Banu Lebe</a:t>
            </a:r>
          </a:p>
          <a:p>
            <a:r>
              <a:rPr lang="tr-TR" dirty="0" err="1"/>
              <a:t>Prof</a:t>
            </a:r>
            <a:r>
              <a:rPr lang="tr-TR" dirty="0"/>
              <a:t> </a:t>
            </a:r>
            <a:r>
              <a:rPr lang="tr-TR" dirty="0" err="1"/>
              <a:t>Dr</a:t>
            </a:r>
            <a:r>
              <a:rPr lang="tr-TR" dirty="0"/>
              <a:t> Safiye Aktaş</a:t>
            </a:r>
          </a:p>
          <a:p>
            <a:r>
              <a:rPr lang="tr-TR" dirty="0" err="1"/>
              <a:t>Prof</a:t>
            </a:r>
            <a:r>
              <a:rPr lang="tr-TR" dirty="0"/>
              <a:t> </a:t>
            </a:r>
            <a:r>
              <a:rPr lang="tr-TR" dirty="0" err="1"/>
              <a:t>Dr</a:t>
            </a:r>
            <a:r>
              <a:rPr lang="tr-TR" dirty="0"/>
              <a:t> Özgül </a:t>
            </a:r>
            <a:r>
              <a:rPr lang="tr-TR" dirty="0" err="1"/>
              <a:t>Sağol</a:t>
            </a:r>
            <a:endParaRPr lang="tr-TR" dirty="0"/>
          </a:p>
          <a:p>
            <a:r>
              <a:rPr lang="tr-TR" dirty="0" err="1"/>
              <a:t>Prof</a:t>
            </a:r>
            <a:r>
              <a:rPr lang="tr-TR" dirty="0"/>
              <a:t> </a:t>
            </a:r>
            <a:r>
              <a:rPr lang="tr-TR" dirty="0" err="1"/>
              <a:t>Dr</a:t>
            </a:r>
            <a:r>
              <a:rPr lang="tr-TR" dirty="0"/>
              <a:t> Burçin Tuna</a:t>
            </a:r>
          </a:p>
          <a:p>
            <a:r>
              <a:rPr lang="tr-TR" dirty="0" err="1"/>
              <a:t>Prof</a:t>
            </a:r>
            <a:r>
              <a:rPr lang="tr-TR" dirty="0"/>
              <a:t> </a:t>
            </a:r>
            <a:r>
              <a:rPr lang="tr-TR" dirty="0" err="1"/>
              <a:t>Dr</a:t>
            </a:r>
            <a:r>
              <a:rPr lang="tr-TR" dirty="0"/>
              <a:t> Kutsal Yörükoğlu</a:t>
            </a:r>
          </a:p>
          <a:p>
            <a:r>
              <a:rPr lang="tr-TR" dirty="0" err="1"/>
              <a:t>Prof</a:t>
            </a:r>
            <a:r>
              <a:rPr lang="tr-TR" dirty="0"/>
              <a:t> </a:t>
            </a:r>
            <a:r>
              <a:rPr lang="tr-TR" dirty="0" err="1"/>
              <a:t>Dr</a:t>
            </a:r>
            <a:r>
              <a:rPr lang="tr-TR" dirty="0"/>
              <a:t> Sermin Özkal</a:t>
            </a:r>
          </a:p>
          <a:p>
            <a:r>
              <a:rPr lang="tr-TR" dirty="0" err="1"/>
              <a:t>Prof</a:t>
            </a:r>
            <a:r>
              <a:rPr lang="tr-TR" dirty="0"/>
              <a:t> </a:t>
            </a:r>
            <a:r>
              <a:rPr lang="tr-TR" dirty="0" err="1"/>
              <a:t>Dr</a:t>
            </a:r>
            <a:r>
              <a:rPr lang="tr-TR" dirty="0"/>
              <a:t> </a:t>
            </a:r>
            <a:r>
              <a:rPr lang="tr-TR" dirty="0" err="1"/>
              <a:t>Çağnur</a:t>
            </a:r>
            <a:r>
              <a:rPr lang="tr-TR" dirty="0"/>
              <a:t> </a:t>
            </a:r>
            <a:r>
              <a:rPr lang="tr-TR" dirty="0" err="1"/>
              <a:t>Ulukuş</a:t>
            </a:r>
            <a:endParaRPr lang="tr-TR" dirty="0"/>
          </a:p>
          <a:p>
            <a:r>
              <a:rPr lang="tr-TR" dirty="0" err="1"/>
              <a:t>Doç</a:t>
            </a:r>
            <a:r>
              <a:rPr lang="tr-TR" dirty="0"/>
              <a:t> </a:t>
            </a:r>
            <a:r>
              <a:rPr lang="tr-TR" dirty="0" err="1"/>
              <a:t>Dr</a:t>
            </a:r>
            <a:r>
              <a:rPr lang="tr-TR" dirty="0"/>
              <a:t> Merih Güray</a:t>
            </a:r>
          </a:p>
          <a:p>
            <a:r>
              <a:rPr lang="tr-TR" dirty="0" err="1"/>
              <a:t>Doç</a:t>
            </a:r>
            <a:r>
              <a:rPr lang="tr-TR" dirty="0"/>
              <a:t> </a:t>
            </a:r>
            <a:r>
              <a:rPr lang="tr-TR" dirty="0" err="1"/>
              <a:t>Dr</a:t>
            </a:r>
            <a:r>
              <a:rPr lang="tr-TR" dirty="0"/>
              <a:t> Duygu Gürel</a:t>
            </a:r>
          </a:p>
          <a:p>
            <a:r>
              <a:rPr lang="tr-TR" dirty="0" err="1"/>
              <a:t>Prof</a:t>
            </a:r>
            <a:r>
              <a:rPr lang="tr-TR" dirty="0"/>
              <a:t> </a:t>
            </a:r>
            <a:r>
              <a:rPr lang="tr-TR" dirty="0" err="1"/>
              <a:t>Dr</a:t>
            </a:r>
            <a:r>
              <a:rPr lang="tr-TR" dirty="0"/>
              <a:t> Sefa Kızıldağ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DEÜ Tıp Fakültesi Patoloji AD</a:t>
            </a:r>
          </a:p>
          <a:p>
            <a:r>
              <a:rPr lang="tr-TR" dirty="0"/>
              <a:t>DEÜ SBE Moleküler Patoloji AD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584176" cy="1584176"/>
          </a:xfrm>
          <a:prstGeom prst="rect">
            <a:avLst/>
          </a:prstGeom>
          <a:noFill/>
        </p:spPr>
      </p:pic>
      <p:pic>
        <p:nvPicPr>
          <p:cNvPr id="5" name="Picture 826" descr="!cid_3298617681_62745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188640"/>
            <a:ext cx="1728192" cy="1697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2B2A4E5-4AD2-4731-83EA-9D4891DDB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 dirty="0"/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7EEC5022-C2E9-4CE0-9750-5A79D3240F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4786" t="11769" r="20467" b="3908"/>
          <a:stretch/>
        </p:blipFill>
        <p:spPr>
          <a:xfrm>
            <a:off x="1475656" y="0"/>
            <a:ext cx="6442956" cy="682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380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D016F8F-A8EF-46E3-A25A-C70C5ECCA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Program Kazanımları</a:t>
            </a:r>
            <a:endParaRPr lang="en-SG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3DAEB7F-90BB-44CE-A552-F5A6A1E97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SG" dirty="0" err="1"/>
              <a:t>Araştırma</a:t>
            </a:r>
            <a:r>
              <a:rPr lang="en-SG" dirty="0"/>
              <a:t> </a:t>
            </a:r>
            <a:r>
              <a:rPr lang="en-SG" dirty="0" err="1"/>
              <a:t>verisi</a:t>
            </a:r>
            <a:r>
              <a:rPr lang="en-SG" dirty="0"/>
              <a:t>, hasta </a:t>
            </a:r>
            <a:r>
              <a:rPr lang="en-SG" dirty="0" err="1"/>
              <a:t>tanısı</a:t>
            </a:r>
            <a:r>
              <a:rPr lang="en-SG" dirty="0"/>
              <a:t> </a:t>
            </a:r>
            <a:r>
              <a:rPr lang="en-SG" dirty="0" err="1"/>
              <a:t>ve</a:t>
            </a:r>
            <a:r>
              <a:rPr lang="en-SG" dirty="0"/>
              <a:t> </a:t>
            </a:r>
            <a:r>
              <a:rPr lang="en-SG" dirty="0" err="1"/>
              <a:t>çalışanlarının</a:t>
            </a:r>
            <a:r>
              <a:rPr lang="en-SG" dirty="0"/>
              <a:t> </a:t>
            </a:r>
            <a:r>
              <a:rPr lang="en-SG" dirty="0" err="1"/>
              <a:t>materyal</a:t>
            </a:r>
            <a:r>
              <a:rPr lang="en-SG" dirty="0"/>
              <a:t> </a:t>
            </a:r>
            <a:r>
              <a:rPr lang="en-SG" dirty="0" err="1"/>
              <a:t>ve</a:t>
            </a:r>
            <a:r>
              <a:rPr lang="en-SG" dirty="0"/>
              <a:t> </a:t>
            </a:r>
            <a:r>
              <a:rPr lang="en-SG" dirty="0" err="1"/>
              <a:t>bireysel</a:t>
            </a:r>
            <a:r>
              <a:rPr lang="en-SG" dirty="0"/>
              <a:t> </a:t>
            </a:r>
            <a:r>
              <a:rPr lang="en-SG" dirty="0" err="1"/>
              <a:t>güvenliği</a:t>
            </a:r>
            <a:r>
              <a:rPr lang="en-SG" dirty="0"/>
              <a:t> </a:t>
            </a:r>
            <a:r>
              <a:rPr lang="en-SG" dirty="0" err="1"/>
              <a:t>ve</a:t>
            </a:r>
            <a:r>
              <a:rPr lang="en-SG" dirty="0"/>
              <a:t> </a:t>
            </a:r>
            <a:r>
              <a:rPr lang="en-SG" dirty="0" err="1"/>
              <a:t>doğruluğu</a:t>
            </a:r>
            <a:r>
              <a:rPr lang="en-SG" dirty="0"/>
              <a:t> </a:t>
            </a:r>
            <a:r>
              <a:rPr lang="en-SG" dirty="0" err="1"/>
              <a:t>konusunda</a:t>
            </a:r>
            <a:r>
              <a:rPr lang="en-SG" dirty="0"/>
              <a:t> </a:t>
            </a:r>
            <a:r>
              <a:rPr lang="en-SG" dirty="0" err="1"/>
              <a:t>yapılması</a:t>
            </a:r>
            <a:r>
              <a:rPr lang="en-SG" dirty="0"/>
              <a:t> </a:t>
            </a:r>
            <a:r>
              <a:rPr lang="en-SG" dirty="0" err="1"/>
              <a:t>gerekenler</a:t>
            </a:r>
            <a:r>
              <a:rPr lang="en-SG" dirty="0"/>
              <a:t> </a:t>
            </a:r>
            <a:r>
              <a:rPr lang="en-SG" dirty="0" err="1"/>
              <a:t>konusunda</a:t>
            </a:r>
            <a:r>
              <a:rPr lang="en-SG" dirty="0"/>
              <a:t> </a:t>
            </a:r>
            <a:r>
              <a:rPr lang="en-SG" dirty="0" err="1"/>
              <a:t>üst</a:t>
            </a:r>
            <a:r>
              <a:rPr lang="en-SG" dirty="0"/>
              <a:t> </a:t>
            </a:r>
            <a:r>
              <a:rPr lang="en-SG" dirty="0" err="1"/>
              <a:t>düzeyde</a:t>
            </a:r>
            <a:r>
              <a:rPr lang="en-SG" dirty="0"/>
              <a:t> </a:t>
            </a:r>
            <a:r>
              <a:rPr lang="en-SG" dirty="0" err="1"/>
              <a:t>bilgi</a:t>
            </a:r>
            <a:r>
              <a:rPr lang="en-SG" dirty="0"/>
              <a:t> </a:t>
            </a:r>
            <a:r>
              <a:rPr lang="en-SG" dirty="0" err="1"/>
              <a:t>sahibidir</a:t>
            </a:r>
            <a:r>
              <a:rPr lang="en-SG" dirty="0"/>
              <a:t>.</a:t>
            </a:r>
          </a:p>
          <a:p>
            <a:r>
              <a:rPr lang="en-SG" dirty="0" err="1"/>
              <a:t>Makroskopik</a:t>
            </a:r>
            <a:r>
              <a:rPr lang="en-SG" dirty="0"/>
              <a:t> </a:t>
            </a:r>
            <a:r>
              <a:rPr lang="en-SG" dirty="0" err="1"/>
              <a:t>değerelendirme</a:t>
            </a:r>
            <a:r>
              <a:rPr lang="en-SG" dirty="0"/>
              <a:t> </a:t>
            </a:r>
            <a:r>
              <a:rPr lang="en-SG" dirty="0" err="1"/>
              <a:t>yöntemlerini</a:t>
            </a:r>
            <a:r>
              <a:rPr lang="en-SG" dirty="0"/>
              <a:t>, </a:t>
            </a:r>
            <a:r>
              <a:rPr lang="en-SG" dirty="0" err="1"/>
              <a:t>örnekleme</a:t>
            </a:r>
            <a:r>
              <a:rPr lang="en-SG" dirty="0"/>
              <a:t>, </a:t>
            </a:r>
            <a:r>
              <a:rPr lang="en-SG" dirty="0" err="1"/>
              <a:t>doku</a:t>
            </a:r>
            <a:r>
              <a:rPr lang="en-SG" dirty="0"/>
              <a:t> </a:t>
            </a:r>
            <a:r>
              <a:rPr lang="en-SG" dirty="0" err="1"/>
              <a:t>ve</a:t>
            </a:r>
            <a:r>
              <a:rPr lang="en-SG" dirty="0"/>
              <a:t> </a:t>
            </a:r>
            <a:r>
              <a:rPr lang="en-SG" dirty="0" err="1"/>
              <a:t>hücre</a:t>
            </a:r>
            <a:r>
              <a:rPr lang="en-SG" dirty="0"/>
              <a:t> </a:t>
            </a:r>
            <a:r>
              <a:rPr lang="en-SG" dirty="0" err="1"/>
              <a:t>işlem</a:t>
            </a:r>
            <a:r>
              <a:rPr lang="en-SG" dirty="0"/>
              <a:t> </a:t>
            </a:r>
            <a:r>
              <a:rPr lang="en-SG" dirty="0" err="1"/>
              <a:t>süreçleri</a:t>
            </a:r>
            <a:r>
              <a:rPr lang="en-SG" dirty="0"/>
              <a:t> </a:t>
            </a:r>
            <a:r>
              <a:rPr lang="en-SG" dirty="0" err="1"/>
              <a:t>ile</a:t>
            </a:r>
            <a:r>
              <a:rPr lang="en-SG" dirty="0"/>
              <a:t> </a:t>
            </a:r>
            <a:r>
              <a:rPr lang="en-SG" dirty="0" err="1"/>
              <a:t>poleküler</a:t>
            </a:r>
            <a:r>
              <a:rPr lang="en-SG" dirty="0"/>
              <a:t> </a:t>
            </a:r>
            <a:r>
              <a:rPr lang="en-SG" dirty="0" err="1"/>
              <a:t>patolojik</a:t>
            </a:r>
            <a:r>
              <a:rPr lang="en-SG" dirty="0"/>
              <a:t> </a:t>
            </a:r>
            <a:r>
              <a:rPr lang="en-SG" dirty="0" err="1"/>
              <a:t>süreçlerle</a:t>
            </a:r>
            <a:r>
              <a:rPr lang="en-SG" dirty="0"/>
              <a:t> </a:t>
            </a:r>
            <a:r>
              <a:rPr lang="en-SG" dirty="0" err="1"/>
              <a:t>integre</a:t>
            </a:r>
            <a:r>
              <a:rPr lang="en-SG" dirty="0"/>
              <a:t> </a:t>
            </a:r>
            <a:r>
              <a:rPr lang="en-SG" dirty="0" err="1"/>
              <a:t>edebilme</a:t>
            </a:r>
            <a:r>
              <a:rPr lang="en-SG" dirty="0"/>
              <a:t> </a:t>
            </a:r>
            <a:r>
              <a:rPr lang="en-SG" dirty="0" err="1"/>
              <a:t>becerisine</a:t>
            </a:r>
            <a:r>
              <a:rPr lang="en-SG" dirty="0"/>
              <a:t> </a:t>
            </a:r>
            <a:r>
              <a:rPr lang="en-SG" dirty="0" err="1"/>
              <a:t>sahiptir</a:t>
            </a:r>
            <a:r>
              <a:rPr lang="en-SG" dirty="0"/>
              <a:t>.</a:t>
            </a:r>
          </a:p>
          <a:p>
            <a:r>
              <a:rPr lang="en-SG" dirty="0" err="1"/>
              <a:t>İmmünhistokimya</a:t>
            </a:r>
            <a:r>
              <a:rPr lang="en-SG" dirty="0"/>
              <a:t>, </a:t>
            </a:r>
            <a:r>
              <a:rPr lang="en-SG" dirty="0" err="1"/>
              <a:t>immünflöresan</a:t>
            </a:r>
            <a:r>
              <a:rPr lang="en-SG" dirty="0"/>
              <a:t>, RNA </a:t>
            </a:r>
            <a:r>
              <a:rPr lang="en-SG" dirty="0" err="1"/>
              <a:t>ve</a:t>
            </a:r>
            <a:r>
              <a:rPr lang="en-SG" dirty="0"/>
              <a:t> DNA </a:t>
            </a:r>
            <a:r>
              <a:rPr lang="en-SG" dirty="0" err="1"/>
              <a:t>izolasyonu</a:t>
            </a:r>
            <a:r>
              <a:rPr lang="en-SG" dirty="0"/>
              <a:t>, </a:t>
            </a:r>
            <a:r>
              <a:rPr lang="en-SG" dirty="0" err="1"/>
              <a:t>polimeraz</a:t>
            </a:r>
            <a:r>
              <a:rPr lang="en-SG" dirty="0"/>
              <a:t> </a:t>
            </a:r>
            <a:r>
              <a:rPr lang="en-SG" dirty="0" err="1"/>
              <a:t>zincir</a:t>
            </a:r>
            <a:r>
              <a:rPr lang="en-SG" dirty="0"/>
              <a:t> </a:t>
            </a:r>
            <a:r>
              <a:rPr lang="en-SG" dirty="0" err="1"/>
              <a:t>reaksiyonu</a:t>
            </a:r>
            <a:r>
              <a:rPr lang="en-SG" dirty="0"/>
              <a:t> </a:t>
            </a:r>
            <a:r>
              <a:rPr lang="en-SG" dirty="0" err="1"/>
              <a:t>ve</a:t>
            </a:r>
            <a:r>
              <a:rPr lang="en-SG" dirty="0"/>
              <a:t> </a:t>
            </a:r>
            <a:r>
              <a:rPr lang="en-SG" dirty="0" err="1"/>
              <a:t>moleküler</a:t>
            </a:r>
            <a:r>
              <a:rPr lang="en-SG" dirty="0"/>
              <a:t> </a:t>
            </a:r>
            <a:r>
              <a:rPr lang="en-SG" dirty="0" err="1"/>
              <a:t>patolojide</a:t>
            </a:r>
            <a:r>
              <a:rPr lang="en-SG" dirty="0"/>
              <a:t> </a:t>
            </a:r>
            <a:r>
              <a:rPr lang="en-SG" dirty="0" err="1"/>
              <a:t>kullanım</a:t>
            </a:r>
            <a:r>
              <a:rPr lang="en-SG" dirty="0"/>
              <a:t> </a:t>
            </a:r>
            <a:r>
              <a:rPr lang="en-SG" dirty="0" err="1"/>
              <a:t>alanlarını</a:t>
            </a:r>
            <a:r>
              <a:rPr lang="en-SG" dirty="0"/>
              <a:t>, </a:t>
            </a:r>
            <a:r>
              <a:rPr lang="en-SG" dirty="0" err="1"/>
              <a:t>sekanslama</a:t>
            </a:r>
            <a:r>
              <a:rPr lang="en-SG" dirty="0"/>
              <a:t> in situ </a:t>
            </a:r>
            <a:r>
              <a:rPr lang="en-SG" dirty="0" err="1"/>
              <a:t>hibridizasyon</a:t>
            </a:r>
            <a:r>
              <a:rPr lang="en-SG" dirty="0"/>
              <a:t> </a:t>
            </a:r>
            <a:r>
              <a:rPr lang="en-SG" dirty="0" err="1"/>
              <a:t>ve</a:t>
            </a:r>
            <a:r>
              <a:rPr lang="en-SG" dirty="0"/>
              <a:t> </a:t>
            </a:r>
            <a:r>
              <a:rPr lang="en-SG" dirty="0" err="1"/>
              <a:t>mikrodizileme</a:t>
            </a:r>
            <a:r>
              <a:rPr lang="en-SG" dirty="0"/>
              <a:t> </a:t>
            </a:r>
            <a:r>
              <a:rPr lang="en-SG" dirty="0" err="1"/>
              <a:t>yöntemlerini</a:t>
            </a:r>
            <a:r>
              <a:rPr lang="en-SG" dirty="0"/>
              <a:t> </a:t>
            </a:r>
            <a:r>
              <a:rPr lang="en-SG" dirty="0" err="1"/>
              <a:t>uygular</a:t>
            </a:r>
            <a:r>
              <a:rPr lang="en-SG" dirty="0"/>
              <a:t> </a:t>
            </a:r>
            <a:r>
              <a:rPr lang="en-SG" dirty="0" err="1"/>
              <a:t>ve</a:t>
            </a:r>
            <a:r>
              <a:rPr lang="en-SG" dirty="0"/>
              <a:t> </a:t>
            </a:r>
            <a:r>
              <a:rPr lang="en-SG" dirty="0" err="1"/>
              <a:t>değerlendirir</a:t>
            </a:r>
            <a:r>
              <a:rPr lang="en-SG" dirty="0"/>
              <a:t>.</a:t>
            </a:r>
          </a:p>
          <a:p>
            <a:r>
              <a:rPr lang="en-SG" dirty="0" err="1"/>
              <a:t>Moleküler</a:t>
            </a:r>
            <a:r>
              <a:rPr lang="en-SG" dirty="0"/>
              <a:t>, </a:t>
            </a:r>
            <a:r>
              <a:rPr lang="en-SG" dirty="0" err="1"/>
              <a:t>hücresel</a:t>
            </a:r>
            <a:r>
              <a:rPr lang="en-SG" dirty="0"/>
              <a:t>, organ, organ </a:t>
            </a:r>
            <a:r>
              <a:rPr lang="en-SG" dirty="0" err="1"/>
              <a:t>sistemleri</a:t>
            </a:r>
            <a:r>
              <a:rPr lang="en-SG" dirty="0"/>
              <a:t> </a:t>
            </a:r>
            <a:r>
              <a:rPr lang="en-SG" dirty="0" err="1"/>
              <a:t>düzeylerinde</a:t>
            </a:r>
            <a:r>
              <a:rPr lang="en-SG" dirty="0"/>
              <a:t> </a:t>
            </a:r>
            <a:r>
              <a:rPr lang="en-SG" dirty="0" err="1"/>
              <a:t>yangısal</a:t>
            </a:r>
            <a:r>
              <a:rPr lang="en-SG" dirty="0"/>
              <a:t>, </a:t>
            </a:r>
            <a:r>
              <a:rPr lang="en-SG" dirty="0" err="1"/>
              <a:t>dejeneratif</a:t>
            </a:r>
            <a:r>
              <a:rPr lang="en-SG" dirty="0"/>
              <a:t>, neoplastic </a:t>
            </a:r>
            <a:r>
              <a:rPr lang="en-SG" dirty="0" err="1"/>
              <a:t>hastalıkların</a:t>
            </a:r>
            <a:r>
              <a:rPr lang="en-SG" dirty="0"/>
              <a:t> </a:t>
            </a:r>
            <a:r>
              <a:rPr lang="en-SG" dirty="0" err="1"/>
              <a:t>moleküler</a:t>
            </a:r>
            <a:r>
              <a:rPr lang="en-SG" dirty="0"/>
              <a:t> </a:t>
            </a:r>
            <a:r>
              <a:rPr lang="en-SG" dirty="0" err="1"/>
              <a:t>patolojik</a:t>
            </a:r>
            <a:r>
              <a:rPr lang="en-SG" dirty="0"/>
              <a:t> </a:t>
            </a:r>
            <a:r>
              <a:rPr lang="en-SG" dirty="0" err="1"/>
              <a:t>mekanizmaları</a:t>
            </a:r>
            <a:r>
              <a:rPr lang="en-SG" dirty="0"/>
              <a:t> </a:t>
            </a:r>
            <a:r>
              <a:rPr lang="en-SG" dirty="0" err="1"/>
              <a:t>konusunda</a:t>
            </a:r>
            <a:r>
              <a:rPr lang="en-SG" dirty="0"/>
              <a:t> </a:t>
            </a:r>
            <a:r>
              <a:rPr lang="en-SG" dirty="0" err="1"/>
              <a:t>iyi</a:t>
            </a:r>
            <a:r>
              <a:rPr lang="en-SG" dirty="0"/>
              <a:t> </a:t>
            </a:r>
            <a:r>
              <a:rPr lang="en-SG" dirty="0" err="1"/>
              <a:t>düzeyde</a:t>
            </a:r>
            <a:r>
              <a:rPr lang="en-SG" dirty="0"/>
              <a:t> </a:t>
            </a:r>
            <a:r>
              <a:rPr lang="en-SG" dirty="0" err="1"/>
              <a:t>bilgi</a:t>
            </a:r>
            <a:r>
              <a:rPr lang="en-SG" dirty="0"/>
              <a:t> </a:t>
            </a:r>
            <a:r>
              <a:rPr lang="en-SG" dirty="0" err="1"/>
              <a:t>sahibidir</a:t>
            </a:r>
            <a:r>
              <a:rPr lang="en-SG" dirty="0"/>
              <a:t>.</a:t>
            </a:r>
          </a:p>
          <a:p>
            <a:r>
              <a:rPr lang="en-SG" dirty="0" err="1"/>
              <a:t>Biyobelirteçler</a:t>
            </a:r>
            <a:r>
              <a:rPr lang="en-SG" dirty="0"/>
              <a:t> </a:t>
            </a:r>
            <a:r>
              <a:rPr lang="en-SG" dirty="0" err="1"/>
              <a:t>ile</a:t>
            </a:r>
            <a:r>
              <a:rPr lang="en-SG" dirty="0"/>
              <a:t> </a:t>
            </a:r>
            <a:r>
              <a:rPr lang="en-SG" dirty="0" err="1"/>
              <a:t>ilgili</a:t>
            </a:r>
            <a:r>
              <a:rPr lang="en-SG" dirty="0"/>
              <a:t> </a:t>
            </a:r>
            <a:r>
              <a:rPr lang="en-SG" dirty="0" err="1"/>
              <a:t>iyi</a:t>
            </a:r>
            <a:r>
              <a:rPr lang="en-SG" dirty="0"/>
              <a:t> </a:t>
            </a:r>
            <a:r>
              <a:rPr lang="en-SG" dirty="0" err="1"/>
              <a:t>düzeyde</a:t>
            </a:r>
            <a:r>
              <a:rPr lang="en-SG" dirty="0"/>
              <a:t> </a:t>
            </a:r>
            <a:r>
              <a:rPr lang="en-SG" dirty="0" err="1"/>
              <a:t>bilgi</a:t>
            </a:r>
            <a:r>
              <a:rPr lang="en-SG" dirty="0"/>
              <a:t> </a:t>
            </a:r>
            <a:r>
              <a:rPr lang="en-SG" dirty="0" err="1"/>
              <a:t>sahibidir</a:t>
            </a:r>
            <a:r>
              <a:rPr lang="en-SG" dirty="0"/>
              <a:t> </a:t>
            </a:r>
            <a:r>
              <a:rPr lang="en-SG" dirty="0" err="1"/>
              <a:t>ve</a:t>
            </a:r>
            <a:r>
              <a:rPr lang="en-SG" dirty="0"/>
              <a:t> </a:t>
            </a:r>
            <a:r>
              <a:rPr lang="en-SG" dirty="0" err="1"/>
              <a:t>bunların</a:t>
            </a:r>
            <a:r>
              <a:rPr lang="en-SG" dirty="0"/>
              <a:t> </a:t>
            </a:r>
            <a:r>
              <a:rPr lang="en-SG" dirty="0" err="1"/>
              <a:t>araştırma</a:t>
            </a:r>
            <a:r>
              <a:rPr lang="en-SG" dirty="0"/>
              <a:t>, </a:t>
            </a:r>
            <a:r>
              <a:rPr lang="en-SG" dirty="0" err="1"/>
              <a:t>tanı</a:t>
            </a:r>
            <a:r>
              <a:rPr lang="en-SG" dirty="0"/>
              <a:t> </a:t>
            </a:r>
            <a:r>
              <a:rPr lang="en-SG" dirty="0" err="1"/>
              <a:t>ve</a:t>
            </a:r>
            <a:r>
              <a:rPr lang="en-SG" dirty="0"/>
              <a:t> </a:t>
            </a:r>
            <a:r>
              <a:rPr lang="en-SG" dirty="0" err="1"/>
              <a:t>tedavideki</a:t>
            </a:r>
            <a:r>
              <a:rPr lang="en-SG" dirty="0"/>
              <a:t> </a:t>
            </a:r>
            <a:r>
              <a:rPr lang="en-SG" dirty="0" err="1"/>
              <a:t>etkinliğini</a:t>
            </a:r>
            <a:r>
              <a:rPr lang="en-SG" dirty="0"/>
              <a:t> </a:t>
            </a:r>
            <a:r>
              <a:rPr lang="en-SG" dirty="0" err="1"/>
              <a:t>bilir</a:t>
            </a:r>
            <a:r>
              <a:rPr lang="en-SG" dirty="0"/>
              <a:t>.</a:t>
            </a:r>
          </a:p>
          <a:p>
            <a:r>
              <a:rPr lang="en-SG" dirty="0" err="1"/>
              <a:t>Hücre</a:t>
            </a:r>
            <a:r>
              <a:rPr lang="en-SG" dirty="0"/>
              <a:t> </a:t>
            </a:r>
            <a:r>
              <a:rPr lang="en-SG" dirty="0" err="1"/>
              <a:t>ve</a:t>
            </a:r>
            <a:r>
              <a:rPr lang="en-SG" dirty="0"/>
              <a:t> </a:t>
            </a:r>
            <a:r>
              <a:rPr lang="en-SG" dirty="0" err="1"/>
              <a:t>hücre</a:t>
            </a:r>
            <a:r>
              <a:rPr lang="en-SG" dirty="0"/>
              <a:t> </a:t>
            </a:r>
            <a:r>
              <a:rPr lang="en-SG" dirty="0" err="1"/>
              <a:t>hasarında</a:t>
            </a:r>
            <a:r>
              <a:rPr lang="en-SG" dirty="0"/>
              <a:t>, </a:t>
            </a:r>
            <a:r>
              <a:rPr lang="en-SG" dirty="0" err="1"/>
              <a:t>yangısal</a:t>
            </a:r>
            <a:r>
              <a:rPr lang="en-SG" dirty="0"/>
              <a:t>, </a:t>
            </a:r>
            <a:r>
              <a:rPr lang="en-SG" dirty="0" err="1"/>
              <a:t>metabolik</a:t>
            </a:r>
            <a:r>
              <a:rPr lang="en-SG" dirty="0"/>
              <a:t>, </a:t>
            </a:r>
            <a:r>
              <a:rPr lang="en-SG" dirty="0" err="1"/>
              <a:t>dejeneratif</a:t>
            </a:r>
            <a:r>
              <a:rPr lang="en-SG" dirty="0"/>
              <a:t>, </a:t>
            </a:r>
            <a:r>
              <a:rPr lang="en-SG" dirty="0" err="1"/>
              <a:t>neoplastik</a:t>
            </a:r>
            <a:r>
              <a:rPr lang="en-SG" dirty="0"/>
              <a:t> </a:t>
            </a:r>
            <a:r>
              <a:rPr lang="en-SG" dirty="0" err="1"/>
              <a:t>hastalıklarda</a:t>
            </a:r>
            <a:r>
              <a:rPr lang="en-SG" dirty="0"/>
              <a:t> </a:t>
            </a:r>
            <a:r>
              <a:rPr lang="en-SG" dirty="0" err="1"/>
              <a:t>ve</a:t>
            </a:r>
            <a:r>
              <a:rPr lang="en-SG" dirty="0"/>
              <a:t> </a:t>
            </a:r>
            <a:r>
              <a:rPr lang="en-SG" dirty="0" err="1"/>
              <a:t>transplante</a:t>
            </a:r>
            <a:r>
              <a:rPr lang="en-SG" dirty="0"/>
              <a:t> </a:t>
            </a:r>
            <a:r>
              <a:rPr lang="en-SG" dirty="0" err="1"/>
              <a:t>hücre</a:t>
            </a:r>
            <a:r>
              <a:rPr lang="en-SG" dirty="0"/>
              <a:t> </a:t>
            </a:r>
            <a:r>
              <a:rPr lang="en-SG" dirty="0" err="1"/>
              <a:t>ve</a:t>
            </a:r>
            <a:r>
              <a:rPr lang="en-SG" dirty="0"/>
              <a:t> </a:t>
            </a:r>
            <a:r>
              <a:rPr lang="en-SG" dirty="0" err="1"/>
              <a:t>organlarda</a:t>
            </a:r>
            <a:r>
              <a:rPr lang="en-SG" dirty="0"/>
              <a:t> </a:t>
            </a:r>
            <a:r>
              <a:rPr lang="en-SG" dirty="0" err="1"/>
              <a:t>biyobelirteçlerle</a:t>
            </a:r>
            <a:r>
              <a:rPr lang="en-SG" dirty="0"/>
              <a:t> </a:t>
            </a:r>
            <a:r>
              <a:rPr lang="en-SG" dirty="0" err="1"/>
              <a:t>ilgili</a:t>
            </a:r>
            <a:r>
              <a:rPr lang="en-SG" dirty="0"/>
              <a:t> </a:t>
            </a:r>
            <a:r>
              <a:rPr lang="en-SG" dirty="0" err="1"/>
              <a:t>iyi</a:t>
            </a:r>
            <a:r>
              <a:rPr lang="en-SG" dirty="0"/>
              <a:t> </a:t>
            </a:r>
            <a:r>
              <a:rPr lang="en-SG" dirty="0" err="1"/>
              <a:t>düzeyde</a:t>
            </a:r>
            <a:r>
              <a:rPr lang="en-SG" dirty="0"/>
              <a:t> </a:t>
            </a:r>
            <a:r>
              <a:rPr lang="en-SG" dirty="0" err="1"/>
              <a:t>bilgi</a:t>
            </a:r>
            <a:r>
              <a:rPr lang="en-SG" dirty="0"/>
              <a:t> </a:t>
            </a:r>
            <a:r>
              <a:rPr lang="en-SG" dirty="0" err="1"/>
              <a:t>sahibidir</a:t>
            </a:r>
            <a:r>
              <a:rPr lang="en-SG" dirty="0"/>
              <a:t>.</a:t>
            </a:r>
          </a:p>
          <a:p>
            <a:r>
              <a:rPr lang="en-SG" dirty="0"/>
              <a:t>Modern </a:t>
            </a:r>
            <a:r>
              <a:rPr lang="en-SG" dirty="0" err="1"/>
              <a:t>biyoinformatik</a:t>
            </a:r>
            <a:r>
              <a:rPr lang="en-SG" dirty="0"/>
              <a:t> </a:t>
            </a:r>
            <a:r>
              <a:rPr lang="en-SG" dirty="0" err="1"/>
              <a:t>ve</a:t>
            </a:r>
            <a:r>
              <a:rPr lang="en-SG" dirty="0"/>
              <a:t> </a:t>
            </a:r>
            <a:r>
              <a:rPr lang="en-SG" dirty="0" err="1"/>
              <a:t>veritabanları</a:t>
            </a:r>
            <a:r>
              <a:rPr lang="en-SG" dirty="0"/>
              <a:t> </a:t>
            </a:r>
            <a:r>
              <a:rPr lang="en-SG" dirty="0" err="1"/>
              <a:t>ile</a:t>
            </a:r>
            <a:r>
              <a:rPr lang="en-SG" dirty="0"/>
              <a:t> </a:t>
            </a:r>
            <a:r>
              <a:rPr lang="en-SG" dirty="0" err="1"/>
              <a:t>ilgili</a:t>
            </a:r>
            <a:r>
              <a:rPr lang="en-SG" dirty="0"/>
              <a:t> </a:t>
            </a:r>
            <a:r>
              <a:rPr lang="en-SG" dirty="0" err="1"/>
              <a:t>temel</a:t>
            </a:r>
            <a:r>
              <a:rPr lang="en-SG" dirty="0"/>
              <a:t> </a:t>
            </a:r>
            <a:r>
              <a:rPr lang="en-SG" dirty="0" err="1"/>
              <a:t>bilgiye</a:t>
            </a:r>
            <a:r>
              <a:rPr lang="en-SG" dirty="0"/>
              <a:t> </a:t>
            </a:r>
            <a:r>
              <a:rPr lang="en-SG" dirty="0" err="1"/>
              <a:t>sahiptir</a:t>
            </a:r>
            <a:r>
              <a:rPr lang="en-SG" dirty="0"/>
              <a:t>.</a:t>
            </a:r>
          </a:p>
          <a:p>
            <a:r>
              <a:rPr lang="en-SG" dirty="0" err="1"/>
              <a:t>Moleküler</a:t>
            </a:r>
            <a:r>
              <a:rPr lang="en-SG" dirty="0"/>
              <a:t> </a:t>
            </a:r>
            <a:r>
              <a:rPr lang="en-SG" dirty="0" err="1"/>
              <a:t>informasyon</a:t>
            </a:r>
            <a:r>
              <a:rPr lang="en-SG" dirty="0"/>
              <a:t> </a:t>
            </a:r>
            <a:r>
              <a:rPr lang="en-SG" dirty="0" err="1"/>
              <a:t>konusunda</a:t>
            </a:r>
            <a:r>
              <a:rPr lang="en-SG" dirty="0"/>
              <a:t> </a:t>
            </a:r>
            <a:r>
              <a:rPr lang="en-SG" dirty="0" err="1"/>
              <a:t>üst</a:t>
            </a:r>
            <a:r>
              <a:rPr lang="en-SG" dirty="0"/>
              <a:t> </a:t>
            </a:r>
            <a:r>
              <a:rPr lang="en-SG" dirty="0" err="1"/>
              <a:t>düzeyde</a:t>
            </a:r>
            <a:r>
              <a:rPr lang="en-SG" dirty="0"/>
              <a:t> </a:t>
            </a:r>
            <a:r>
              <a:rPr lang="en-SG" dirty="0" err="1"/>
              <a:t>bakış</a:t>
            </a:r>
            <a:r>
              <a:rPr lang="en-SG" dirty="0"/>
              <a:t> </a:t>
            </a:r>
            <a:r>
              <a:rPr lang="en-SG" dirty="0" err="1"/>
              <a:t>açısına</a:t>
            </a:r>
            <a:r>
              <a:rPr lang="en-SG" dirty="0"/>
              <a:t> </a:t>
            </a:r>
            <a:r>
              <a:rPr lang="en-SG" dirty="0" err="1"/>
              <a:t>sahiptir</a:t>
            </a:r>
            <a:r>
              <a:rPr lang="en-SG" dirty="0"/>
              <a:t>.</a:t>
            </a:r>
          </a:p>
          <a:p>
            <a:r>
              <a:rPr lang="en-SG" dirty="0" err="1"/>
              <a:t>Moleküler</a:t>
            </a:r>
            <a:r>
              <a:rPr lang="en-SG" dirty="0"/>
              <a:t> </a:t>
            </a:r>
            <a:r>
              <a:rPr lang="en-SG" dirty="0" err="1"/>
              <a:t>patoloji</a:t>
            </a:r>
            <a:r>
              <a:rPr lang="en-SG" dirty="0"/>
              <a:t> </a:t>
            </a:r>
            <a:r>
              <a:rPr lang="en-SG" dirty="0" err="1"/>
              <a:t>alanında</a:t>
            </a:r>
            <a:r>
              <a:rPr lang="en-SG" dirty="0"/>
              <a:t> </a:t>
            </a:r>
            <a:r>
              <a:rPr lang="en-SG" dirty="0" err="1"/>
              <a:t>araştırma</a:t>
            </a:r>
            <a:r>
              <a:rPr lang="en-SG" dirty="0"/>
              <a:t> </a:t>
            </a:r>
            <a:r>
              <a:rPr lang="en-SG" dirty="0" err="1"/>
              <a:t>ve</a:t>
            </a:r>
            <a:r>
              <a:rPr lang="en-SG" dirty="0"/>
              <a:t> </a:t>
            </a:r>
            <a:r>
              <a:rPr lang="en-SG" dirty="0" err="1"/>
              <a:t>klinik</a:t>
            </a:r>
            <a:r>
              <a:rPr lang="en-SG" dirty="0"/>
              <a:t> </a:t>
            </a:r>
            <a:r>
              <a:rPr lang="en-SG" dirty="0" err="1"/>
              <a:t>alanda</a:t>
            </a:r>
            <a:r>
              <a:rPr lang="en-SG" dirty="0"/>
              <a:t> </a:t>
            </a:r>
            <a:r>
              <a:rPr lang="en-SG" dirty="0" err="1"/>
              <a:t>üst</a:t>
            </a:r>
            <a:r>
              <a:rPr lang="en-SG" dirty="0"/>
              <a:t> </a:t>
            </a:r>
            <a:r>
              <a:rPr lang="en-SG" dirty="0" err="1"/>
              <a:t>düzeyde</a:t>
            </a:r>
            <a:r>
              <a:rPr lang="en-SG" dirty="0"/>
              <a:t> </a:t>
            </a:r>
            <a:r>
              <a:rPr lang="en-SG" dirty="0" err="1"/>
              <a:t>biyoinformatik</a:t>
            </a:r>
            <a:r>
              <a:rPr lang="en-SG" dirty="0"/>
              <a:t> </a:t>
            </a:r>
            <a:r>
              <a:rPr lang="en-SG" dirty="0" err="1"/>
              <a:t>uygulama</a:t>
            </a:r>
            <a:r>
              <a:rPr lang="en-SG" dirty="0"/>
              <a:t> </a:t>
            </a:r>
            <a:r>
              <a:rPr lang="en-SG" dirty="0" err="1"/>
              <a:t>becerisine</a:t>
            </a:r>
            <a:r>
              <a:rPr lang="en-SG" dirty="0"/>
              <a:t> </a:t>
            </a:r>
            <a:r>
              <a:rPr lang="en-SG" dirty="0" err="1"/>
              <a:t>sahiptir</a:t>
            </a:r>
            <a:r>
              <a:rPr lang="en-SG" dirty="0"/>
              <a:t>.</a:t>
            </a:r>
          </a:p>
          <a:p>
            <a:r>
              <a:rPr lang="en-SG" dirty="0" err="1"/>
              <a:t>Bilimsel</a:t>
            </a:r>
            <a:r>
              <a:rPr lang="en-SG" dirty="0"/>
              <a:t> </a:t>
            </a:r>
            <a:r>
              <a:rPr lang="en-SG" dirty="0" err="1"/>
              <a:t>araştırma</a:t>
            </a:r>
            <a:r>
              <a:rPr lang="en-SG" dirty="0"/>
              <a:t> </a:t>
            </a:r>
            <a:r>
              <a:rPr lang="en-SG" dirty="0" err="1"/>
              <a:t>yöntemleri</a:t>
            </a:r>
            <a:r>
              <a:rPr lang="en-SG" dirty="0"/>
              <a:t>, </a:t>
            </a:r>
            <a:r>
              <a:rPr lang="en-SG" dirty="0" err="1"/>
              <a:t>etik</a:t>
            </a:r>
            <a:r>
              <a:rPr lang="en-SG" dirty="0"/>
              <a:t>, </a:t>
            </a:r>
            <a:r>
              <a:rPr lang="en-SG" dirty="0" err="1"/>
              <a:t>eleştirel</a:t>
            </a:r>
            <a:r>
              <a:rPr lang="en-SG" dirty="0"/>
              <a:t> </a:t>
            </a:r>
            <a:r>
              <a:rPr lang="en-SG" dirty="0" err="1"/>
              <a:t>okuma</a:t>
            </a:r>
            <a:r>
              <a:rPr lang="en-SG" dirty="0"/>
              <a:t>, </a:t>
            </a:r>
            <a:r>
              <a:rPr lang="en-SG" dirty="0" err="1"/>
              <a:t>araştırma</a:t>
            </a:r>
            <a:r>
              <a:rPr lang="en-SG" dirty="0"/>
              <a:t> </a:t>
            </a:r>
            <a:r>
              <a:rPr lang="en-SG" dirty="0" err="1"/>
              <a:t>yöntemleri</a:t>
            </a:r>
            <a:r>
              <a:rPr lang="en-SG" dirty="0"/>
              <a:t>, </a:t>
            </a:r>
            <a:r>
              <a:rPr lang="en-SG" dirty="0" err="1"/>
              <a:t>istatistik</a:t>
            </a:r>
            <a:r>
              <a:rPr lang="en-SG" dirty="0"/>
              <a:t> </a:t>
            </a:r>
            <a:r>
              <a:rPr lang="en-SG" dirty="0" err="1"/>
              <a:t>yöntemleri</a:t>
            </a:r>
            <a:r>
              <a:rPr lang="en-SG" dirty="0"/>
              <a:t> </a:t>
            </a:r>
            <a:r>
              <a:rPr lang="en-SG" dirty="0" err="1"/>
              <a:t>ile</a:t>
            </a:r>
            <a:r>
              <a:rPr lang="en-SG" dirty="0"/>
              <a:t> </a:t>
            </a:r>
            <a:r>
              <a:rPr lang="en-SG" dirty="0" err="1"/>
              <a:t>ilgili</a:t>
            </a:r>
            <a:r>
              <a:rPr lang="en-SG" dirty="0"/>
              <a:t> </a:t>
            </a:r>
            <a:r>
              <a:rPr lang="en-SG" dirty="0" err="1"/>
              <a:t>üst</a:t>
            </a:r>
            <a:r>
              <a:rPr lang="en-SG" dirty="0"/>
              <a:t> </a:t>
            </a:r>
            <a:r>
              <a:rPr lang="en-SG" dirty="0" err="1"/>
              <a:t>düzeyde</a:t>
            </a:r>
            <a:r>
              <a:rPr lang="en-SG" dirty="0"/>
              <a:t> </a:t>
            </a:r>
            <a:r>
              <a:rPr lang="en-SG" dirty="0" err="1"/>
              <a:t>bilgi</a:t>
            </a:r>
            <a:r>
              <a:rPr lang="en-SG" dirty="0"/>
              <a:t> </a:t>
            </a:r>
            <a:r>
              <a:rPr lang="en-SG" dirty="0" err="1"/>
              <a:t>ve</a:t>
            </a:r>
            <a:r>
              <a:rPr lang="en-SG" dirty="0"/>
              <a:t> </a:t>
            </a:r>
            <a:r>
              <a:rPr lang="en-SG" dirty="0" err="1"/>
              <a:t>beceri</a:t>
            </a:r>
            <a:r>
              <a:rPr lang="en-SG" dirty="0"/>
              <a:t> </a:t>
            </a:r>
            <a:r>
              <a:rPr lang="en-SG" dirty="0" err="1"/>
              <a:t>sahibidir</a:t>
            </a:r>
            <a:r>
              <a:rPr lang="en-SG" dirty="0"/>
              <a:t>.</a:t>
            </a:r>
          </a:p>
          <a:p>
            <a:r>
              <a:rPr lang="en-SG" dirty="0" err="1"/>
              <a:t>Bilimsel</a:t>
            </a:r>
            <a:r>
              <a:rPr lang="en-SG" dirty="0"/>
              <a:t> </a:t>
            </a:r>
            <a:r>
              <a:rPr lang="en-SG" dirty="0" err="1"/>
              <a:t>veri</a:t>
            </a:r>
            <a:r>
              <a:rPr lang="en-SG" dirty="0"/>
              <a:t>/</a:t>
            </a:r>
            <a:r>
              <a:rPr lang="en-SG" dirty="0" err="1"/>
              <a:t>sonuç</a:t>
            </a:r>
            <a:r>
              <a:rPr lang="en-SG" dirty="0"/>
              <a:t> </a:t>
            </a:r>
            <a:r>
              <a:rPr lang="en-SG" dirty="0" err="1"/>
              <a:t>sunumunda</a:t>
            </a:r>
            <a:r>
              <a:rPr lang="en-SG" dirty="0"/>
              <a:t> </a:t>
            </a:r>
            <a:r>
              <a:rPr lang="en-SG" dirty="0" err="1"/>
              <a:t>yazılı</a:t>
            </a:r>
            <a:r>
              <a:rPr lang="en-SG" dirty="0"/>
              <a:t> </a:t>
            </a:r>
            <a:r>
              <a:rPr lang="en-SG" dirty="0" err="1"/>
              <a:t>ve</a:t>
            </a:r>
            <a:r>
              <a:rPr lang="en-SG" dirty="0"/>
              <a:t> </a:t>
            </a:r>
            <a:r>
              <a:rPr lang="en-SG" dirty="0" err="1"/>
              <a:t>sözel</a:t>
            </a:r>
            <a:r>
              <a:rPr lang="en-SG" dirty="0"/>
              <a:t> </a:t>
            </a:r>
            <a:r>
              <a:rPr lang="en-SG" dirty="0" err="1"/>
              <a:t>olarak</a:t>
            </a:r>
            <a:r>
              <a:rPr lang="en-SG" dirty="0"/>
              <a:t> </a:t>
            </a:r>
            <a:r>
              <a:rPr lang="en-SG" dirty="0" err="1"/>
              <a:t>üst</a:t>
            </a:r>
            <a:r>
              <a:rPr lang="en-SG" dirty="0"/>
              <a:t> </a:t>
            </a:r>
            <a:r>
              <a:rPr lang="en-SG" dirty="0" err="1"/>
              <a:t>düzeyde</a:t>
            </a:r>
            <a:r>
              <a:rPr lang="en-SG" dirty="0"/>
              <a:t> </a:t>
            </a:r>
            <a:r>
              <a:rPr lang="en-SG" dirty="0" err="1"/>
              <a:t>beceri</a:t>
            </a:r>
            <a:r>
              <a:rPr lang="en-SG" dirty="0"/>
              <a:t> </a:t>
            </a:r>
            <a:r>
              <a:rPr lang="en-SG" dirty="0" err="1"/>
              <a:t>sahibidir</a:t>
            </a:r>
            <a:r>
              <a:rPr lang="en-SG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8045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Rutin Patoloji Raporu Çıkarılması için Gereken İncelemeler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44717" y="1391436"/>
            <a:ext cx="8229600" cy="1828800"/>
          </a:xfrm>
        </p:spPr>
        <p:txBody>
          <a:bodyPr>
            <a:normAutofit fontScale="85000" lnSpcReduction="10000"/>
          </a:bodyPr>
          <a:lstStyle/>
          <a:p>
            <a:r>
              <a:rPr lang="tr-TR" dirty="0" err="1"/>
              <a:t>Histokimya</a:t>
            </a:r>
            <a:endParaRPr lang="tr-TR" dirty="0"/>
          </a:p>
          <a:p>
            <a:r>
              <a:rPr lang="tr-TR" dirty="0" err="1"/>
              <a:t>İmmünhistokimya</a:t>
            </a:r>
            <a:endParaRPr lang="tr-TR" dirty="0"/>
          </a:p>
          <a:p>
            <a:r>
              <a:rPr lang="tr-TR" dirty="0"/>
              <a:t>Elektron </a:t>
            </a:r>
            <a:r>
              <a:rPr lang="tr-TR" dirty="0" err="1"/>
              <a:t>mikroskopi</a:t>
            </a:r>
            <a:r>
              <a:rPr lang="tr-TR" dirty="0"/>
              <a:t> </a:t>
            </a:r>
          </a:p>
          <a:p>
            <a:r>
              <a:rPr lang="tr-TR" dirty="0"/>
              <a:t>Moleküler Patoloji 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5148064" y="1417638"/>
            <a:ext cx="3672408" cy="144655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tr-TR" sz="4400" dirty="0"/>
              <a:t>Bütünsel Patoloji Raporu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FB5C9D17-4F75-48F0-B37A-0B75370756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775" t="2401" r="16926" b="3801"/>
          <a:stretch/>
        </p:blipFill>
        <p:spPr>
          <a:xfrm>
            <a:off x="539552" y="3282536"/>
            <a:ext cx="6696744" cy="331499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/>
              <a:t>Tanısal tıp-Yanıtlanacak Soru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/>
              <a:t>Bu nasıl bir kanserdir? </a:t>
            </a:r>
          </a:p>
          <a:p>
            <a:r>
              <a:rPr lang="tr-TR" dirty="0"/>
              <a:t>Bunu nasıl tedavi edebilirim?</a:t>
            </a:r>
          </a:p>
          <a:p>
            <a:r>
              <a:rPr lang="tr-TR" i="1" u="sng" dirty="0"/>
              <a:t>Hangi ilaç?</a:t>
            </a:r>
          </a:p>
          <a:p>
            <a:r>
              <a:rPr lang="tr-TR" i="1" u="sng" dirty="0"/>
              <a:t>En fazla etki- en az yan etki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643686DF-FB6E-41EA-AAF9-6E7A150DE9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350" t="14445" r="19288" b="24800"/>
          <a:stretch/>
        </p:blipFill>
        <p:spPr>
          <a:xfrm>
            <a:off x="1331640" y="3885323"/>
            <a:ext cx="5976664" cy="215964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/>
              <a:t>Moleküler Patoloji Yöntemleri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1"/>
            <a:ext cx="4114800" cy="175679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b="1" dirty="0" err="1"/>
              <a:t>In</a:t>
            </a:r>
            <a:r>
              <a:rPr lang="tr-TR" b="1" dirty="0"/>
              <a:t> </a:t>
            </a:r>
            <a:r>
              <a:rPr lang="tr-TR" b="1" dirty="0" err="1"/>
              <a:t>situ</a:t>
            </a:r>
            <a:r>
              <a:rPr lang="tr-TR" b="1" dirty="0"/>
              <a:t> </a:t>
            </a:r>
            <a:r>
              <a:rPr lang="tr-TR" b="1" dirty="0" err="1"/>
              <a:t>hibridizasyon</a:t>
            </a:r>
            <a:endParaRPr lang="tr-TR" b="1" dirty="0"/>
          </a:p>
          <a:p>
            <a:pPr>
              <a:buNone/>
            </a:pPr>
            <a:r>
              <a:rPr lang="tr-TR" dirty="0"/>
              <a:t>(</a:t>
            </a:r>
            <a:r>
              <a:rPr lang="tr-TR" dirty="0" err="1"/>
              <a:t>kromojen</a:t>
            </a:r>
            <a:r>
              <a:rPr lang="tr-TR" dirty="0"/>
              <a:t>, gümüş, altın, </a:t>
            </a:r>
            <a:r>
              <a:rPr lang="tr-TR" dirty="0" err="1"/>
              <a:t>flöresan</a:t>
            </a:r>
            <a:r>
              <a:rPr lang="tr-TR" dirty="0"/>
              <a:t>, çift, çoklu) (DNA ya da RNA)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4932040" y="2276872"/>
            <a:ext cx="3456384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400" b="1" dirty="0" err="1"/>
              <a:t>Polimeraz</a:t>
            </a:r>
            <a:r>
              <a:rPr lang="tr-TR" sz="2400" b="1" dirty="0"/>
              <a:t> zincir reaksiyonu </a:t>
            </a:r>
            <a:r>
              <a:rPr lang="tr-TR" sz="2400" dirty="0"/>
              <a:t>(Real time PCR, </a:t>
            </a:r>
            <a:r>
              <a:rPr lang="tr-TR" sz="2400" dirty="0" err="1"/>
              <a:t>Revers</a:t>
            </a:r>
            <a:r>
              <a:rPr lang="tr-TR" sz="2400" dirty="0"/>
              <a:t> </a:t>
            </a:r>
            <a:r>
              <a:rPr lang="tr-TR" sz="2400" dirty="0" err="1"/>
              <a:t>transkriptaz</a:t>
            </a:r>
            <a:r>
              <a:rPr lang="tr-TR" sz="2400" dirty="0"/>
              <a:t> PCR, </a:t>
            </a:r>
            <a:r>
              <a:rPr lang="tr-TR" sz="2400" dirty="0" err="1"/>
              <a:t>elektroforez</a:t>
            </a:r>
            <a:r>
              <a:rPr lang="tr-TR" sz="2400" dirty="0"/>
              <a:t>)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1331640" y="3861048"/>
            <a:ext cx="3240360" cy="18158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800" b="1" dirty="0" err="1"/>
              <a:t>Sekanslama</a:t>
            </a:r>
            <a:r>
              <a:rPr lang="tr-TR" sz="2800" b="1" dirty="0"/>
              <a:t>- Dizileme</a:t>
            </a:r>
            <a:r>
              <a:rPr lang="tr-TR" sz="2800" dirty="0"/>
              <a:t> </a:t>
            </a:r>
          </a:p>
          <a:p>
            <a:r>
              <a:rPr lang="tr-TR" sz="2800" dirty="0"/>
              <a:t>(</a:t>
            </a:r>
            <a:r>
              <a:rPr lang="tr-TR" sz="2800" dirty="0" err="1"/>
              <a:t>Sanger</a:t>
            </a:r>
            <a:r>
              <a:rPr lang="tr-TR" sz="2800" dirty="0"/>
              <a:t>, </a:t>
            </a:r>
            <a:r>
              <a:rPr lang="tr-TR" sz="2800" dirty="0" err="1"/>
              <a:t>Pyro</a:t>
            </a:r>
            <a:r>
              <a:rPr lang="tr-TR" sz="2800" dirty="0"/>
              <a:t>, </a:t>
            </a:r>
            <a:r>
              <a:rPr lang="tr-TR" sz="2800" dirty="0" err="1"/>
              <a:t>Next</a:t>
            </a:r>
            <a:r>
              <a:rPr lang="tr-TR" sz="2800" dirty="0"/>
              <a:t> </a:t>
            </a:r>
            <a:r>
              <a:rPr lang="tr-TR" sz="2800" dirty="0" err="1"/>
              <a:t>Generation</a:t>
            </a:r>
            <a:r>
              <a:rPr lang="tr-TR" sz="2800" dirty="0"/>
              <a:t>)</a:t>
            </a:r>
          </a:p>
        </p:txBody>
      </p:sp>
      <p:sp>
        <p:nvSpPr>
          <p:cNvPr id="6" name="5 Metin kutusu"/>
          <p:cNvSpPr txBox="1"/>
          <p:nvPr/>
        </p:nvSpPr>
        <p:spPr>
          <a:xfrm>
            <a:off x="4932040" y="4221088"/>
            <a:ext cx="1656184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400" b="1" dirty="0" err="1"/>
              <a:t>Mikrodizin</a:t>
            </a:r>
            <a:endParaRPr lang="tr-TR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9091638-7A04-4A51-A28C-5B943B807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err="1"/>
              <a:t>Moleküler</a:t>
            </a:r>
            <a:r>
              <a:rPr lang="en-SG" dirty="0"/>
              <a:t> </a:t>
            </a:r>
            <a:r>
              <a:rPr lang="en-SG" dirty="0" err="1"/>
              <a:t>Patoloji</a:t>
            </a:r>
            <a:r>
              <a:rPr lang="en-SG" dirty="0"/>
              <a:t> AD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7A4D015-8FAA-460D-8E68-628AFB4A1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SG" dirty="0"/>
              <a:t>SBE </a:t>
            </a:r>
            <a:r>
              <a:rPr lang="en-SG" dirty="0" err="1"/>
              <a:t>enstitüsü</a:t>
            </a:r>
            <a:r>
              <a:rPr lang="en-SG" dirty="0"/>
              <a:t> </a:t>
            </a:r>
            <a:r>
              <a:rPr lang="en-SG" dirty="0" err="1"/>
              <a:t>bünyesinde</a:t>
            </a:r>
            <a:r>
              <a:rPr lang="en-SG" dirty="0"/>
              <a:t> 2018 </a:t>
            </a:r>
            <a:r>
              <a:rPr lang="tr-TR" dirty="0"/>
              <a:t>(</a:t>
            </a:r>
            <a:r>
              <a:rPr lang="en-SG" dirty="0"/>
              <a:t>10.01.2018 </a:t>
            </a:r>
            <a:r>
              <a:rPr lang="tr-TR" dirty="0"/>
              <a:t>) </a:t>
            </a:r>
            <a:r>
              <a:rPr lang="en-SG" dirty="0" err="1"/>
              <a:t>yılında</a:t>
            </a:r>
            <a:r>
              <a:rPr lang="en-SG" dirty="0"/>
              <a:t> YÖK </a:t>
            </a:r>
            <a:r>
              <a:rPr lang="en-SG" dirty="0" err="1"/>
              <a:t>onayı</a:t>
            </a:r>
            <a:r>
              <a:rPr lang="en-SG" dirty="0"/>
              <a:t> </a:t>
            </a:r>
            <a:r>
              <a:rPr lang="en-SG" dirty="0" err="1"/>
              <a:t>ile</a:t>
            </a:r>
            <a:r>
              <a:rPr lang="en-SG" dirty="0"/>
              <a:t> </a:t>
            </a:r>
            <a:r>
              <a:rPr lang="en-SG" dirty="0" err="1"/>
              <a:t>kurulmuş</a:t>
            </a:r>
            <a:r>
              <a:rPr lang="en-SG" dirty="0"/>
              <a:t> </a:t>
            </a:r>
            <a:r>
              <a:rPr lang="en-SG" dirty="0" err="1"/>
              <a:t>multidisipliner</a:t>
            </a:r>
            <a:r>
              <a:rPr lang="en-SG" dirty="0"/>
              <a:t> </a:t>
            </a:r>
            <a:r>
              <a:rPr lang="en-SG" dirty="0" err="1"/>
              <a:t>bir</a:t>
            </a:r>
            <a:r>
              <a:rPr lang="en-SG" dirty="0"/>
              <a:t> </a:t>
            </a:r>
            <a:r>
              <a:rPr lang="en-SG" dirty="0" err="1"/>
              <a:t>anabilim</a:t>
            </a:r>
            <a:r>
              <a:rPr lang="en-SG" dirty="0"/>
              <a:t> </a:t>
            </a:r>
            <a:r>
              <a:rPr lang="en-SG" dirty="0" err="1"/>
              <a:t>dalıdır</a:t>
            </a:r>
            <a:r>
              <a:rPr lang="en-SG" dirty="0"/>
              <a:t>. </a:t>
            </a:r>
            <a:endParaRPr lang="tr-TR" dirty="0"/>
          </a:p>
          <a:p>
            <a:r>
              <a:rPr lang="en-SG" dirty="0" err="1"/>
              <a:t>Anabilim</a:t>
            </a:r>
            <a:r>
              <a:rPr lang="en-SG" dirty="0"/>
              <a:t> </a:t>
            </a:r>
            <a:r>
              <a:rPr lang="en-SG" dirty="0" err="1"/>
              <a:t>dalımızda</a:t>
            </a:r>
            <a:r>
              <a:rPr lang="en-SG" dirty="0"/>
              <a:t> </a:t>
            </a:r>
            <a:r>
              <a:rPr lang="en-SG" dirty="0" err="1"/>
              <a:t>Patoloji</a:t>
            </a:r>
            <a:r>
              <a:rPr lang="en-SG" dirty="0"/>
              <a:t>, </a:t>
            </a:r>
            <a:r>
              <a:rPr lang="en-SG" dirty="0" err="1"/>
              <a:t>Temel</a:t>
            </a:r>
            <a:r>
              <a:rPr lang="en-SG" dirty="0"/>
              <a:t> </a:t>
            </a:r>
            <a:r>
              <a:rPr lang="en-SG" dirty="0" err="1"/>
              <a:t>Onkoloji</a:t>
            </a:r>
            <a:r>
              <a:rPr lang="en-SG" dirty="0"/>
              <a:t> </a:t>
            </a:r>
            <a:r>
              <a:rPr lang="en-SG" dirty="0" err="1"/>
              <a:t>Genetik</a:t>
            </a:r>
            <a:r>
              <a:rPr lang="en-SG" dirty="0"/>
              <a:t>, </a:t>
            </a:r>
            <a:r>
              <a:rPr lang="en-SG" dirty="0" err="1"/>
              <a:t>Moleküler</a:t>
            </a:r>
            <a:r>
              <a:rPr lang="en-SG" dirty="0"/>
              <a:t> </a:t>
            </a:r>
            <a:r>
              <a:rPr lang="en-SG" dirty="0" err="1"/>
              <a:t>Biyoloji</a:t>
            </a:r>
            <a:r>
              <a:rPr lang="en-SG" dirty="0"/>
              <a:t> </a:t>
            </a:r>
            <a:r>
              <a:rPr lang="en-SG" dirty="0" err="1"/>
              <a:t>ve</a:t>
            </a:r>
            <a:r>
              <a:rPr lang="en-SG" dirty="0"/>
              <a:t> </a:t>
            </a:r>
            <a:r>
              <a:rPr lang="en-SG" dirty="0" err="1"/>
              <a:t>Genetik</a:t>
            </a:r>
            <a:r>
              <a:rPr lang="tr-TR" dirty="0"/>
              <a:t> </a:t>
            </a:r>
            <a:r>
              <a:rPr lang="en-SG" dirty="0" err="1"/>
              <a:t>Anabilim</a:t>
            </a:r>
            <a:r>
              <a:rPr lang="en-SG" dirty="0"/>
              <a:t> </a:t>
            </a:r>
            <a:r>
              <a:rPr lang="en-SG" dirty="0" err="1"/>
              <a:t>Dallarından</a:t>
            </a:r>
            <a:r>
              <a:rPr lang="en-SG" dirty="0"/>
              <a:t> </a:t>
            </a:r>
            <a:r>
              <a:rPr lang="en-SG" dirty="0" err="1"/>
              <a:t>öğretim</a:t>
            </a:r>
            <a:r>
              <a:rPr lang="en-SG" dirty="0"/>
              <a:t> </a:t>
            </a:r>
            <a:r>
              <a:rPr lang="en-SG" dirty="0" err="1"/>
              <a:t>üyeleri</a:t>
            </a:r>
            <a:r>
              <a:rPr lang="en-SG" dirty="0"/>
              <a:t> </a:t>
            </a:r>
            <a:r>
              <a:rPr lang="en-SG" dirty="0" err="1"/>
              <a:t>yer</a:t>
            </a:r>
            <a:r>
              <a:rPr lang="en-SG" dirty="0"/>
              <a:t> </a:t>
            </a:r>
            <a:r>
              <a:rPr lang="en-SG" dirty="0" err="1"/>
              <a:t>almaktadır</a:t>
            </a:r>
            <a:r>
              <a:rPr lang="en-SG" dirty="0"/>
              <a:t>.</a:t>
            </a:r>
            <a:endParaRPr lang="tr-TR" dirty="0"/>
          </a:p>
          <a:p>
            <a:r>
              <a:rPr lang="en-SG" dirty="0"/>
              <a:t> </a:t>
            </a:r>
            <a:r>
              <a:rPr lang="en-SG" dirty="0" err="1"/>
              <a:t>Programın</a:t>
            </a:r>
            <a:r>
              <a:rPr lang="en-SG" dirty="0"/>
              <a:t> </a:t>
            </a:r>
            <a:r>
              <a:rPr lang="en-SG" dirty="0" err="1"/>
              <a:t>süresi</a:t>
            </a:r>
            <a:r>
              <a:rPr lang="en-SG" dirty="0"/>
              <a:t> 8 </a:t>
            </a:r>
            <a:r>
              <a:rPr lang="en-SG" dirty="0" err="1"/>
              <a:t>yarıyıl</a:t>
            </a:r>
            <a:r>
              <a:rPr lang="en-SG" dirty="0"/>
              <a:t> </a:t>
            </a:r>
            <a:r>
              <a:rPr lang="en-SG" dirty="0" err="1"/>
              <a:t>olup</a:t>
            </a:r>
            <a:r>
              <a:rPr lang="en-SG" dirty="0"/>
              <a:t> </a:t>
            </a:r>
            <a:r>
              <a:rPr lang="en-SG" dirty="0" err="1"/>
              <a:t>azami</a:t>
            </a:r>
            <a:r>
              <a:rPr lang="en-SG" dirty="0"/>
              <a:t> </a:t>
            </a:r>
            <a:r>
              <a:rPr lang="en-SG" dirty="0" err="1"/>
              <a:t>tamamlama</a:t>
            </a:r>
            <a:r>
              <a:rPr lang="en-SG" dirty="0"/>
              <a:t> </a:t>
            </a:r>
            <a:r>
              <a:rPr lang="en-SG" dirty="0" err="1"/>
              <a:t>süresi</a:t>
            </a:r>
            <a:r>
              <a:rPr lang="en-SG" dirty="0"/>
              <a:t> on </a:t>
            </a:r>
            <a:r>
              <a:rPr lang="en-SG" dirty="0" err="1"/>
              <a:t>iki</a:t>
            </a:r>
            <a:r>
              <a:rPr lang="en-SG" dirty="0"/>
              <a:t> </a:t>
            </a:r>
            <a:r>
              <a:rPr lang="en-SG" dirty="0" err="1"/>
              <a:t>yarıyıldır</a:t>
            </a:r>
            <a:r>
              <a:rPr lang="en-SG" dirty="0"/>
              <a:t>. </a:t>
            </a:r>
            <a:endParaRPr lang="tr-TR" dirty="0"/>
          </a:p>
          <a:p>
            <a:r>
              <a:rPr lang="en-SG" dirty="0" err="1"/>
              <a:t>Programın</a:t>
            </a:r>
            <a:r>
              <a:rPr lang="en-SG" dirty="0"/>
              <a:t> </a:t>
            </a:r>
            <a:r>
              <a:rPr lang="en-SG" dirty="0" err="1"/>
              <a:t>eğitim</a:t>
            </a:r>
            <a:r>
              <a:rPr lang="en-SG" dirty="0"/>
              <a:t> </a:t>
            </a:r>
            <a:r>
              <a:rPr lang="en-SG" dirty="0" err="1"/>
              <a:t>dili</a:t>
            </a:r>
            <a:r>
              <a:rPr lang="en-SG" dirty="0"/>
              <a:t> </a:t>
            </a:r>
            <a:r>
              <a:rPr lang="en-SG" dirty="0" err="1"/>
              <a:t>Türkçedir</a:t>
            </a:r>
            <a:r>
              <a:rPr lang="en-SG" dirty="0"/>
              <a:t>. </a:t>
            </a:r>
            <a:r>
              <a:rPr lang="en-SG" dirty="0" err="1"/>
              <a:t>Programın</a:t>
            </a:r>
            <a:r>
              <a:rPr lang="en-SG" dirty="0"/>
              <a:t> </a:t>
            </a:r>
            <a:r>
              <a:rPr lang="en-SG" dirty="0" err="1"/>
              <a:t>yürütülmesinde</a:t>
            </a:r>
            <a:r>
              <a:rPr lang="en-SG" dirty="0"/>
              <a:t> </a:t>
            </a:r>
            <a:r>
              <a:rPr lang="tr-TR" dirty="0"/>
              <a:t>8</a:t>
            </a:r>
            <a:r>
              <a:rPr lang="en-SG" dirty="0"/>
              <a:t> </a:t>
            </a:r>
            <a:r>
              <a:rPr lang="en-SG" dirty="0" err="1"/>
              <a:t>Profesör</a:t>
            </a:r>
            <a:r>
              <a:rPr lang="en-SG" dirty="0"/>
              <a:t>, </a:t>
            </a:r>
            <a:r>
              <a:rPr lang="tr-TR" dirty="0"/>
              <a:t>4</a:t>
            </a:r>
            <a:r>
              <a:rPr lang="en-SG" dirty="0"/>
              <a:t> </a:t>
            </a:r>
            <a:r>
              <a:rPr lang="en-SG" dirty="0" err="1"/>
              <a:t>Doçent</a:t>
            </a:r>
            <a:r>
              <a:rPr lang="en-SG" dirty="0"/>
              <a:t> </a:t>
            </a:r>
            <a:r>
              <a:rPr lang="en-SG" dirty="0" err="1"/>
              <a:t>görev</a:t>
            </a:r>
            <a:r>
              <a:rPr lang="en-SG" dirty="0"/>
              <a:t> al</a:t>
            </a:r>
            <a:r>
              <a:rPr lang="tr-TR" dirty="0"/>
              <a:t>maktadır</a:t>
            </a:r>
            <a:r>
              <a:rPr lang="en-SG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5647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E64D32-4E61-44DD-8C29-2018CC33E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SG" dirty="0" err="1"/>
              <a:t>Moleküler</a:t>
            </a:r>
            <a:r>
              <a:rPr lang="en-SG" dirty="0"/>
              <a:t> </a:t>
            </a:r>
            <a:r>
              <a:rPr lang="en-SG" dirty="0" err="1"/>
              <a:t>Patoloji</a:t>
            </a:r>
            <a:r>
              <a:rPr lang="en-SG" dirty="0"/>
              <a:t> </a:t>
            </a:r>
            <a:r>
              <a:rPr lang="en-SG" dirty="0" err="1"/>
              <a:t>Doktora</a:t>
            </a:r>
            <a:r>
              <a:rPr lang="en-SG" dirty="0"/>
              <a:t> </a:t>
            </a:r>
            <a:r>
              <a:rPr lang="en-SG" dirty="0" err="1"/>
              <a:t>Programı</a:t>
            </a:r>
            <a:r>
              <a:rPr lang="en-SG" dirty="0"/>
              <a:t> </a:t>
            </a:r>
            <a:r>
              <a:rPr lang="tr-TR" dirty="0"/>
              <a:t>A</a:t>
            </a:r>
            <a:r>
              <a:rPr lang="en-SG" dirty="0" err="1"/>
              <a:t>maçları</a:t>
            </a:r>
            <a:r>
              <a:rPr lang="en-SG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30C23F7-D23D-405D-B4B5-CB731B6E1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/>
              <a:t>M</a:t>
            </a:r>
            <a:r>
              <a:rPr lang="en-SG"/>
              <a:t>oleküler</a:t>
            </a:r>
            <a:r>
              <a:rPr lang="en-SG" dirty="0"/>
              <a:t> </a:t>
            </a:r>
            <a:r>
              <a:rPr lang="en-SG" dirty="0" err="1"/>
              <a:t>patoloji</a:t>
            </a:r>
            <a:r>
              <a:rPr lang="en-SG" dirty="0"/>
              <a:t> </a:t>
            </a:r>
            <a:r>
              <a:rPr lang="en-SG" dirty="0" err="1"/>
              <a:t>alanında</a:t>
            </a:r>
            <a:r>
              <a:rPr lang="en-SG" dirty="0"/>
              <a:t> </a:t>
            </a:r>
            <a:r>
              <a:rPr lang="en-SG" dirty="0" err="1"/>
              <a:t>ileri</a:t>
            </a:r>
            <a:r>
              <a:rPr lang="en-SG" dirty="0"/>
              <a:t> </a:t>
            </a:r>
            <a:r>
              <a:rPr lang="en-SG" dirty="0" err="1"/>
              <a:t>düzeyde</a:t>
            </a:r>
            <a:r>
              <a:rPr lang="en-SG" dirty="0"/>
              <a:t> </a:t>
            </a:r>
            <a:r>
              <a:rPr lang="en-SG" dirty="0" err="1"/>
              <a:t>temel</a:t>
            </a:r>
            <a:r>
              <a:rPr lang="en-SG" dirty="0"/>
              <a:t> </a:t>
            </a:r>
            <a:r>
              <a:rPr lang="en-SG" dirty="0" err="1"/>
              <a:t>ve</a:t>
            </a:r>
            <a:r>
              <a:rPr lang="en-SG" dirty="0"/>
              <a:t> </a:t>
            </a:r>
            <a:r>
              <a:rPr lang="en-SG" dirty="0" err="1"/>
              <a:t>güncel</a:t>
            </a:r>
            <a:r>
              <a:rPr lang="en-SG" dirty="0"/>
              <a:t> </a:t>
            </a:r>
            <a:r>
              <a:rPr lang="en-SG" dirty="0" err="1"/>
              <a:t>kuramsal</a:t>
            </a:r>
            <a:r>
              <a:rPr lang="en-SG" dirty="0"/>
              <a:t> </a:t>
            </a:r>
            <a:r>
              <a:rPr lang="en-SG" dirty="0" err="1"/>
              <a:t>bilgiye</a:t>
            </a:r>
            <a:r>
              <a:rPr lang="en-SG" dirty="0"/>
              <a:t> </a:t>
            </a:r>
            <a:r>
              <a:rPr lang="en-SG" dirty="0" err="1"/>
              <a:t>sahip</a:t>
            </a:r>
            <a:r>
              <a:rPr lang="en-SG" dirty="0"/>
              <a:t> </a:t>
            </a:r>
            <a:r>
              <a:rPr lang="en-SG" dirty="0" err="1"/>
              <a:t>bireyler</a:t>
            </a:r>
            <a:r>
              <a:rPr lang="en-SG" dirty="0"/>
              <a:t> </a:t>
            </a:r>
            <a:r>
              <a:rPr lang="en-SG" dirty="0" err="1"/>
              <a:t>yetiştirmek</a:t>
            </a:r>
            <a:r>
              <a:rPr lang="en-SG" dirty="0"/>
              <a:t>; </a:t>
            </a:r>
            <a:r>
              <a:rPr lang="en-SG" dirty="0" err="1"/>
              <a:t>öğrencileri</a:t>
            </a:r>
            <a:r>
              <a:rPr lang="en-SG" dirty="0"/>
              <a:t> hem </a:t>
            </a:r>
            <a:r>
              <a:rPr lang="en-SG" dirty="0" err="1"/>
              <a:t>ileri</a:t>
            </a:r>
            <a:r>
              <a:rPr lang="en-SG" dirty="0"/>
              <a:t> </a:t>
            </a:r>
            <a:r>
              <a:rPr lang="en-SG" dirty="0" err="1"/>
              <a:t>laboratuvar</a:t>
            </a:r>
            <a:r>
              <a:rPr lang="en-SG" dirty="0"/>
              <a:t> </a:t>
            </a:r>
            <a:r>
              <a:rPr lang="en-SG" dirty="0" err="1"/>
              <a:t>teknikleri</a:t>
            </a:r>
            <a:r>
              <a:rPr lang="en-SG" dirty="0"/>
              <a:t> hem de </a:t>
            </a:r>
            <a:r>
              <a:rPr lang="en-SG" dirty="0" err="1"/>
              <a:t>bağımsız</a:t>
            </a:r>
            <a:r>
              <a:rPr lang="en-SG" dirty="0"/>
              <a:t> </a:t>
            </a:r>
            <a:r>
              <a:rPr lang="en-SG" dirty="0" err="1"/>
              <a:t>araştırıcılığa</a:t>
            </a:r>
            <a:r>
              <a:rPr lang="en-SG" dirty="0"/>
              <a:t> </a:t>
            </a:r>
            <a:r>
              <a:rPr lang="en-SG" dirty="0" err="1"/>
              <a:t>hazırlayan</a:t>
            </a:r>
            <a:r>
              <a:rPr lang="en-SG" dirty="0"/>
              <a:t> </a:t>
            </a:r>
            <a:r>
              <a:rPr lang="en-SG" dirty="0" err="1"/>
              <a:t>ileri</a:t>
            </a:r>
            <a:r>
              <a:rPr lang="en-SG" dirty="0"/>
              <a:t> </a:t>
            </a:r>
            <a:r>
              <a:rPr lang="en-SG" dirty="0" err="1"/>
              <a:t>düzeyde</a:t>
            </a:r>
            <a:r>
              <a:rPr lang="en-SG" dirty="0"/>
              <a:t> </a:t>
            </a:r>
            <a:r>
              <a:rPr lang="en-SG" dirty="0" err="1"/>
              <a:t>proje</a:t>
            </a:r>
            <a:r>
              <a:rPr lang="en-SG" dirty="0"/>
              <a:t> </a:t>
            </a:r>
            <a:r>
              <a:rPr lang="en-SG" dirty="0" err="1"/>
              <a:t>yazma</a:t>
            </a:r>
            <a:r>
              <a:rPr lang="en-SG" dirty="0"/>
              <a:t>, </a:t>
            </a:r>
            <a:r>
              <a:rPr lang="en-SG" dirty="0" err="1"/>
              <a:t>proje</a:t>
            </a:r>
            <a:r>
              <a:rPr lang="en-SG" dirty="0"/>
              <a:t> </a:t>
            </a:r>
            <a:r>
              <a:rPr lang="en-SG" dirty="0" err="1"/>
              <a:t>yönetme</a:t>
            </a:r>
            <a:r>
              <a:rPr lang="en-SG" dirty="0"/>
              <a:t>, </a:t>
            </a:r>
            <a:r>
              <a:rPr lang="en-SG" dirty="0" err="1"/>
              <a:t>veri</a:t>
            </a:r>
            <a:r>
              <a:rPr lang="en-SG" dirty="0"/>
              <a:t> </a:t>
            </a:r>
            <a:r>
              <a:rPr lang="en-SG" dirty="0" err="1"/>
              <a:t>toplama</a:t>
            </a:r>
            <a:r>
              <a:rPr lang="en-SG" dirty="0"/>
              <a:t> </a:t>
            </a:r>
            <a:r>
              <a:rPr lang="en-SG" dirty="0" err="1"/>
              <a:t>ve</a:t>
            </a:r>
            <a:r>
              <a:rPr lang="en-SG" dirty="0"/>
              <a:t> </a:t>
            </a:r>
            <a:r>
              <a:rPr lang="en-SG" dirty="0" err="1"/>
              <a:t>analiz</a:t>
            </a:r>
            <a:r>
              <a:rPr lang="en-SG" dirty="0"/>
              <a:t> </a:t>
            </a:r>
            <a:r>
              <a:rPr lang="en-SG" dirty="0" err="1"/>
              <a:t>etme</a:t>
            </a:r>
            <a:r>
              <a:rPr lang="en-SG" dirty="0"/>
              <a:t>, </a:t>
            </a:r>
            <a:r>
              <a:rPr lang="en-SG" dirty="0" err="1"/>
              <a:t>uluslararsı</a:t>
            </a:r>
            <a:r>
              <a:rPr lang="en-SG" dirty="0"/>
              <a:t> </a:t>
            </a:r>
            <a:r>
              <a:rPr lang="en-SG" dirty="0" err="1"/>
              <a:t>bilimsel</a:t>
            </a:r>
            <a:r>
              <a:rPr lang="en-SG" dirty="0"/>
              <a:t> </a:t>
            </a:r>
            <a:r>
              <a:rPr lang="en-SG" dirty="0" err="1"/>
              <a:t>iletişim</a:t>
            </a:r>
            <a:r>
              <a:rPr lang="en-SG" dirty="0"/>
              <a:t>, </a:t>
            </a:r>
            <a:r>
              <a:rPr lang="en-SG" dirty="0" err="1"/>
              <a:t>bilimsel</a:t>
            </a:r>
            <a:r>
              <a:rPr lang="en-SG" dirty="0"/>
              <a:t> </a:t>
            </a:r>
            <a:r>
              <a:rPr lang="en-SG" dirty="0" err="1"/>
              <a:t>makale</a:t>
            </a:r>
            <a:r>
              <a:rPr lang="en-SG" dirty="0"/>
              <a:t> </a:t>
            </a:r>
            <a:r>
              <a:rPr lang="en-SG" dirty="0" err="1"/>
              <a:t>yazma</a:t>
            </a:r>
            <a:r>
              <a:rPr lang="en-SG" dirty="0"/>
              <a:t> </a:t>
            </a:r>
            <a:r>
              <a:rPr lang="en-SG" dirty="0" err="1"/>
              <a:t>gibi</a:t>
            </a:r>
            <a:r>
              <a:rPr lang="en-SG" dirty="0"/>
              <a:t> </a:t>
            </a:r>
            <a:r>
              <a:rPr lang="en-SG" dirty="0" err="1"/>
              <a:t>bilimsel</a:t>
            </a:r>
            <a:r>
              <a:rPr lang="en-SG" dirty="0"/>
              <a:t> </a:t>
            </a:r>
            <a:r>
              <a:rPr lang="en-SG" dirty="0" err="1"/>
              <a:t>beceriler</a:t>
            </a:r>
            <a:r>
              <a:rPr lang="en-SG" dirty="0"/>
              <a:t> </a:t>
            </a:r>
            <a:r>
              <a:rPr lang="en-SG" dirty="0" err="1"/>
              <a:t>yönünden</a:t>
            </a:r>
            <a:r>
              <a:rPr lang="en-SG" dirty="0"/>
              <a:t> </a:t>
            </a:r>
            <a:r>
              <a:rPr lang="en-SG" dirty="0" err="1"/>
              <a:t>donatmaktır</a:t>
            </a:r>
            <a:r>
              <a:rPr lang="en-SG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1308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5FD2BE2-CE6B-4B0D-BC89-01A605C4C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Koşullar</a:t>
            </a:r>
            <a:endParaRPr lang="en-SG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B96164A-7566-4D36-AFF9-31BAA4AB0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SG" dirty="0" err="1"/>
              <a:t>Tıbbi</a:t>
            </a:r>
            <a:r>
              <a:rPr lang="en-SG" dirty="0"/>
              <a:t> </a:t>
            </a:r>
            <a:r>
              <a:rPr lang="en-SG" dirty="0" err="1"/>
              <a:t>Patoloji</a:t>
            </a:r>
            <a:r>
              <a:rPr lang="en-SG" dirty="0"/>
              <a:t> </a:t>
            </a:r>
            <a:r>
              <a:rPr lang="en-SG" dirty="0" err="1"/>
              <a:t>Uzmanı</a:t>
            </a:r>
            <a:r>
              <a:rPr lang="en-SG" dirty="0"/>
              <a:t> </a:t>
            </a:r>
            <a:r>
              <a:rPr lang="en-SG" dirty="0" err="1"/>
              <a:t>olmak</a:t>
            </a:r>
            <a:r>
              <a:rPr lang="en-SG" dirty="0"/>
              <a:t> (</a:t>
            </a:r>
            <a:r>
              <a:rPr lang="en-SG" dirty="0" err="1"/>
              <a:t>Uzmanlık</a:t>
            </a:r>
            <a:r>
              <a:rPr lang="en-SG" dirty="0"/>
              <a:t> </a:t>
            </a:r>
            <a:r>
              <a:rPr lang="en-SG" dirty="0" err="1"/>
              <a:t>belgesi</a:t>
            </a:r>
            <a:r>
              <a:rPr lang="en-SG" dirty="0"/>
              <a:t>) </a:t>
            </a:r>
            <a:r>
              <a:rPr lang="en-SG" dirty="0" err="1"/>
              <a:t>yabancı</a:t>
            </a:r>
            <a:r>
              <a:rPr lang="en-SG" dirty="0"/>
              <a:t> </a:t>
            </a:r>
            <a:r>
              <a:rPr lang="en-SG" dirty="0" err="1"/>
              <a:t>dil</a:t>
            </a:r>
            <a:r>
              <a:rPr lang="en-SG" dirty="0"/>
              <a:t> </a:t>
            </a:r>
            <a:r>
              <a:rPr lang="en-SG" dirty="0" err="1"/>
              <a:t>sınavlarından</a:t>
            </a:r>
            <a:r>
              <a:rPr lang="en-SG" dirty="0"/>
              <a:t> </a:t>
            </a:r>
            <a:r>
              <a:rPr lang="tr-TR" dirty="0"/>
              <a:t>SBE şartlarına uygun başarı belgesi olmak</a:t>
            </a:r>
          </a:p>
          <a:p>
            <a:r>
              <a:rPr lang="en-SG" dirty="0"/>
              <a:t> </a:t>
            </a:r>
            <a:r>
              <a:rPr lang="tr-TR" dirty="0"/>
              <a:t> 4 </a:t>
            </a:r>
            <a:r>
              <a:rPr lang="en-SG" dirty="0" err="1"/>
              <a:t>yıl</a:t>
            </a:r>
            <a:r>
              <a:rPr lang="en-SG" dirty="0"/>
              <a:t>, 1 </a:t>
            </a:r>
            <a:r>
              <a:rPr lang="en-SG" dirty="0" err="1"/>
              <a:t>yılda</a:t>
            </a:r>
            <a:r>
              <a:rPr lang="en-SG" dirty="0"/>
              <a:t> 2 </a:t>
            </a:r>
            <a:r>
              <a:rPr lang="en-SG" dirty="0" err="1"/>
              <a:t>yarıyıl</a:t>
            </a:r>
            <a:r>
              <a:rPr lang="en-SG" dirty="0"/>
              <a:t>, her </a:t>
            </a:r>
            <a:r>
              <a:rPr lang="en-SG" dirty="0" err="1"/>
              <a:t>yarıyılda</a:t>
            </a:r>
            <a:r>
              <a:rPr lang="en-SG" dirty="0"/>
              <a:t> 1</a:t>
            </a:r>
            <a:r>
              <a:rPr lang="tr-TR" dirty="0"/>
              <a:t>5</a:t>
            </a:r>
            <a:r>
              <a:rPr lang="en-SG" dirty="0"/>
              <a:t> </a:t>
            </a:r>
            <a:r>
              <a:rPr lang="en-SG" dirty="0" err="1"/>
              <a:t>hafta</a:t>
            </a:r>
            <a:r>
              <a:rPr lang="en-SG" dirty="0"/>
              <a:t>. 240 AKTS. </a:t>
            </a:r>
            <a:r>
              <a:rPr lang="en-SG" dirty="0" err="1"/>
              <a:t>Doktora</a:t>
            </a:r>
            <a:r>
              <a:rPr lang="en-SG" dirty="0"/>
              <a:t> </a:t>
            </a:r>
            <a:r>
              <a:rPr lang="en-SG" dirty="0" err="1"/>
              <a:t>programı</a:t>
            </a:r>
            <a:r>
              <a:rPr lang="en-SG" dirty="0"/>
              <a:t>; </a:t>
            </a:r>
            <a:r>
              <a:rPr lang="en-SG" dirty="0" err="1"/>
              <a:t>öğretim</a:t>
            </a:r>
            <a:r>
              <a:rPr lang="en-SG" dirty="0"/>
              <a:t> </a:t>
            </a:r>
            <a:r>
              <a:rPr lang="en-SG" dirty="0" err="1"/>
              <a:t>planlarında</a:t>
            </a:r>
            <a:r>
              <a:rPr lang="en-SG" dirty="0"/>
              <a:t> </a:t>
            </a:r>
            <a:r>
              <a:rPr lang="en-SG" dirty="0" err="1"/>
              <a:t>belirtilen</a:t>
            </a:r>
            <a:r>
              <a:rPr lang="en-SG" dirty="0"/>
              <a:t> </a:t>
            </a:r>
            <a:r>
              <a:rPr lang="en-SG" dirty="0" err="1"/>
              <a:t>ders</a:t>
            </a:r>
            <a:r>
              <a:rPr lang="en-SG" dirty="0"/>
              <a:t> </a:t>
            </a:r>
            <a:r>
              <a:rPr lang="en-SG" dirty="0" err="1"/>
              <a:t>gruplarından</a:t>
            </a:r>
            <a:r>
              <a:rPr lang="en-SG" dirty="0"/>
              <a:t> </a:t>
            </a:r>
            <a:r>
              <a:rPr lang="en-SG" dirty="0" err="1"/>
              <a:t>alınmak</a:t>
            </a:r>
            <a:r>
              <a:rPr lang="en-SG" dirty="0"/>
              <a:t> </a:t>
            </a:r>
            <a:r>
              <a:rPr lang="en-SG" dirty="0" err="1"/>
              <a:t>suretiyle</a:t>
            </a:r>
            <a:r>
              <a:rPr lang="en-SG" dirty="0"/>
              <a:t> </a:t>
            </a:r>
            <a:r>
              <a:rPr lang="en-SG" dirty="0" err="1"/>
              <a:t>en</a:t>
            </a:r>
            <a:r>
              <a:rPr lang="en-SG" dirty="0"/>
              <a:t> </a:t>
            </a:r>
            <a:r>
              <a:rPr lang="en-SG" dirty="0" err="1"/>
              <a:t>az</a:t>
            </a:r>
            <a:r>
              <a:rPr lang="en-SG" dirty="0"/>
              <a:t> </a:t>
            </a:r>
            <a:r>
              <a:rPr lang="en-SG" dirty="0" err="1"/>
              <a:t>yirmi</a:t>
            </a:r>
            <a:r>
              <a:rPr lang="en-SG" dirty="0"/>
              <a:t> </a:t>
            </a:r>
            <a:r>
              <a:rPr lang="en-SG" dirty="0" err="1"/>
              <a:t>bir</a:t>
            </a:r>
            <a:r>
              <a:rPr lang="en-SG" dirty="0"/>
              <a:t> </a:t>
            </a:r>
            <a:r>
              <a:rPr lang="en-SG" dirty="0" err="1"/>
              <a:t>kredi</a:t>
            </a:r>
            <a:r>
              <a:rPr lang="en-SG" dirty="0"/>
              <a:t>, </a:t>
            </a:r>
            <a:r>
              <a:rPr lang="en-SG" dirty="0" err="1"/>
              <a:t>en</a:t>
            </a:r>
            <a:r>
              <a:rPr lang="en-SG" dirty="0"/>
              <a:t> </a:t>
            </a:r>
            <a:r>
              <a:rPr lang="en-SG" dirty="0" err="1"/>
              <a:t>az</a:t>
            </a:r>
            <a:r>
              <a:rPr lang="en-SG" dirty="0"/>
              <a:t> </a:t>
            </a:r>
            <a:r>
              <a:rPr lang="en-SG" dirty="0" err="1"/>
              <a:t>yedi</a:t>
            </a:r>
            <a:r>
              <a:rPr lang="en-SG" dirty="0"/>
              <a:t> </a:t>
            </a:r>
            <a:r>
              <a:rPr lang="en-SG" dirty="0" err="1"/>
              <a:t>adet</a:t>
            </a:r>
            <a:r>
              <a:rPr lang="en-SG" dirty="0"/>
              <a:t> </a:t>
            </a:r>
            <a:r>
              <a:rPr lang="en-SG" dirty="0" err="1"/>
              <a:t>ders</a:t>
            </a:r>
            <a:r>
              <a:rPr lang="en-SG" dirty="0"/>
              <a:t>, </a:t>
            </a:r>
            <a:r>
              <a:rPr lang="en-SG" dirty="0" err="1"/>
              <a:t>seminer</a:t>
            </a:r>
            <a:r>
              <a:rPr lang="en-SG" dirty="0"/>
              <a:t>, </a:t>
            </a:r>
            <a:r>
              <a:rPr lang="en-SG" dirty="0" err="1"/>
              <a:t>yeterlik</a:t>
            </a:r>
            <a:r>
              <a:rPr lang="en-SG" dirty="0"/>
              <a:t> </a:t>
            </a:r>
            <a:r>
              <a:rPr lang="en-SG" dirty="0" err="1"/>
              <a:t>sınavı</a:t>
            </a:r>
            <a:r>
              <a:rPr lang="en-SG" dirty="0"/>
              <a:t>, </a:t>
            </a:r>
            <a:r>
              <a:rPr lang="en-SG" dirty="0" err="1"/>
              <a:t>tez</a:t>
            </a:r>
            <a:r>
              <a:rPr lang="en-SG" dirty="0"/>
              <a:t> </a:t>
            </a:r>
            <a:r>
              <a:rPr lang="en-SG" dirty="0" err="1"/>
              <a:t>önerisi</a:t>
            </a:r>
            <a:r>
              <a:rPr lang="en-SG" dirty="0"/>
              <a:t>, </a:t>
            </a:r>
            <a:r>
              <a:rPr lang="en-SG" dirty="0" err="1"/>
              <a:t>uzmanlık</a:t>
            </a:r>
            <a:r>
              <a:rPr lang="en-SG" dirty="0"/>
              <a:t> </a:t>
            </a:r>
            <a:r>
              <a:rPr lang="en-SG" dirty="0" err="1"/>
              <a:t>alanı</a:t>
            </a:r>
            <a:r>
              <a:rPr lang="en-SG" dirty="0"/>
              <a:t> </a:t>
            </a:r>
            <a:r>
              <a:rPr lang="en-SG" dirty="0" err="1"/>
              <a:t>dersi</a:t>
            </a:r>
            <a:r>
              <a:rPr lang="en-SG" dirty="0"/>
              <a:t>, </a:t>
            </a:r>
            <a:r>
              <a:rPr lang="en-SG" dirty="0" err="1"/>
              <a:t>ve</a:t>
            </a:r>
            <a:r>
              <a:rPr lang="en-SG" dirty="0"/>
              <a:t> </a:t>
            </a:r>
            <a:r>
              <a:rPr lang="en-SG" dirty="0" err="1"/>
              <a:t>tez</a:t>
            </a:r>
            <a:r>
              <a:rPr lang="en-SG" dirty="0"/>
              <a:t> </a:t>
            </a:r>
            <a:r>
              <a:rPr lang="en-SG" dirty="0" err="1"/>
              <a:t>çalışmasından</a:t>
            </a:r>
            <a:r>
              <a:rPr lang="en-SG" dirty="0"/>
              <a:t> </a:t>
            </a:r>
            <a:r>
              <a:rPr lang="en-SG" dirty="0" err="1"/>
              <a:t>oluşur</a:t>
            </a:r>
            <a:r>
              <a:rPr lang="en-SG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656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048FFFA-589F-4BDF-B4C2-39376B3A7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8367001-0486-4559-8B5C-E19D4ACCB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SG" dirty="0" err="1"/>
              <a:t>Öğrenciler</a:t>
            </a:r>
            <a:r>
              <a:rPr lang="en-SG" dirty="0"/>
              <a:t> </a:t>
            </a:r>
            <a:r>
              <a:rPr lang="en-SG" dirty="0" err="1"/>
              <a:t>mezun</a:t>
            </a:r>
            <a:r>
              <a:rPr lang="en-SG" dirty="0"/>
              <a:t> </a:t>
            </a:r>
            <a:r>
              <a:rPr lang="en-SG" dirty="0" err="1"/>
              <a:t>olabilmek</a:t>
            </a:r>
            <a:r>
              <a:rPr lang="en-SG" dirty="0"/>
              <a:t> </a:t>
            </a:r>
            <a:r>
              <a:rPr lang="en-SG" dirty="0" err="1"/>
              <a:t>için</a:t>
            </a:r>
            <a:r>
              <a:rPr lang="en-SG" dirty="0"/>
              <a:t> 240 AKTS </a:t>
            </a:r>
            <a:r>
              <a:rPr lang="en-SG" dirty="0" err="1"/>
              <a:t>kredisini</a:t>
            </a:r>
            <a:r>
              <a:rPr lang="en-SG" dirty="0"/>
              <a:t> (78 ECTS </a:t>
            </a:r>
            <a:r>
              <a:rPr lang="en-SG" dirty="0" err="1"/>
              <a:t>ders</a:t>
            </a:r>
            <a:r>
              <a:rPr lang="en-SG" dirty="0"/>
              <a:t>, 12 ECTS </a:t>
            </a:r>
            <a:r>
              <a:rPr lang="en-SG" dirty="0" err="1"/>
              <a:t>uzmanlık</a:t>
            </a:r>
            <a:r>
              <a:rPr lang="en-SG" dirty="0"/>
              <a:t> </a:t>
            </a:r>
            <a:r>
              <a:rPr lang="en-SG" dirty="0" err="1"/>
              <a:t>alanı</a:t>
            </a:r>
            <a:r>
              <a:rPr lang="en-SG" dirty="0"/>
              <a:t> </a:t>
            </a:r>
            <a:r>
              <a:rPr lang="en-SG" dirty="0" err="1"/>
              <a:t>ve</a:t>
            </a:r>
            <a:r>
              <a:rPr lang="en-SG" dirty="0"/>
              <a:t> 150 ECTS </a:t>
            </a:r>
            <a:r>
              <a:rPr lang="en-SG" dirty="0" err="1"/>
              <a:t>tez</a:t>
            </a:r>
            <a:r>
              <a:rPr lang="en-SG" dirty="0"/>
              <a:t> </a:t>
            </a:r>
            <a:r>
              <a:rPr lang="en-SG" dirty="0" err="1"/>
              <a:t>çalışması</a:t>
            </a:r>
            <a:r>
              <a:rPr lang="en-SG" dirty="0"/>
              <a:t>) </a:t>
            </a:r>
            <a:r>
              <a:rPr lang="en-SG" dirty="0" err="1"/>
              <a:t>sağlamaları</a:t>
            </a:r>
            <a:r>
              <a:rPr lang="en-SG" dirty="0"/>
              <a:t> </a:t>
            </a:r>
            <a:r>
              <a:rPr lang="en-SG" dirty="0" err="1"/>
              <a:t>gerekir</a:t>
            </a:r>
            <a:r>
              <a:rPr lang="en-SG" dirty="0"/>
              <a:t>. Her </a:t>
            </a:r>
            <a:r>
              <a:rPr lang="en-SG" dirty="0" err="1"/>
              <a:t>bir</a:t>
            </a:r>
            <a:r>
              <a:rPr lang="en-SG" dirty="0"/>
              <a:t> </a:t>
            </a:r>
            <a:r>
              <a:rPr lang="en-SG" dirty="0" err="1"/>
              <a:t>dersten</a:t>
            </a:r>
            <a:r>
              <a:rPr lang="en-SG" dirty="0"/>
              <a:t> </a:t>
            </a:r>
            <a:r>
              <a:rPr lang="en-SG" dirty="0" err="1"/>
              <a:t>başarılı</a:t>
            </a:r>
            <a:r>
              <a:rPr lang="en-SG" dirty="0"/>
              <a:t> </a:t>
            </a:r>
            <a:r>
              <a:rPr lang="en-SG" dirty="0" err="1"/>
              <a:t>olabilmeleri</a:t>
            </a:r>
            <a:r>
              <a:rPr lang="en-SG" dirty="0"/>
              <a:t> </a:t>
            </a:r>
            <a:r>
              <a:rPr lang="en-SG" dirty="0" err="1"/>
              <a:t>için</a:t>
            </a:r>
            <a:r>
              <a:rPr lang="en-SG" dirty="0"/>
              <a:t> </a:t>
            </a:r>
            <a:r>
              <a:rPr lang="en-SG" dirty="0" err="1"/>
              <a:t>en</a:t>
            </a:r>
            <a:r>
              <a:rPr lang="en-SG" dirty="0"/>
              <a:t> </a:t>
            </a:r>
            <a:r>
              <a:rPr lang="en-SG" dirty="0" err="1"/>
              <a:t>az</a:t>
            </a:r>
            <a:r>
              <a:rPr lang="en-SG" dirty="0"/>
              <a:t> not </a:t>
            </a:r>
            <a:r>
              <a:rPr lang="en-SG" dirty="0" err="1"/>
              <a:t>ortalaması</a:t>
            </a:r>
            <a:r>
              <a:rPr lang="en-SG" dirty="0"/>
              <a:t> 2.50 /4.00 </a:t>
            </a:r>
            <a:r>
              <a:rPr lang="en-SG" dirty="0" err="1"/>
              <a:t>olmalıdır</a:t>
            </a:r>
            <a:r>
              <a:rPr lang="en-SG" dirty="0"/>
              <a:t>.</a:t>
            </a:r>
            <a:endParaRPr lang="tr-TR" dirty="0"/>
          </a:p>
          <a:p>
            <a:r>
              <a:rPr lang="en-SG" dirty="0"/>
              <a:t>Her </a:t>
            </a:r>
            <a:r>
              <a:rPr lang="en-SG" dirty="0" err="1"/>
              <a:t>ders</a:t>
            </a:r>
            <a:r>
              <a:rPr lang="en-SG" dirty="0"/>
              <a:t> </a:t>
            </a:r>
            <a:r>
              <a:rPr lang="en-SG" dirty="0" err="1"/>
              <a:t>için</a:t>
            </a:r>
            <a:r>
              <a:rPr lang="en-SG" dirty="0"/>
              <a:t> </a:t>
            </a:r>
            <a:r>
              <a:rPr lang="en-SG" dirty="0" err="1"/>
              <a:t>uygulanan</a:t>
            </a:r>
            <a:r>
              <a:rPr lang="en-SG" dirty="0"/>
              <a:t> </a:t>
            </a:r>
            <a:r>
              <a:rPr lang="en-SG" dirty="0" err="1"/>
              <a:t>ölçme</a:t>
            </a:r>
            <a:r>
              <a:rPr lang="en-SG" dirty="0"/>
              <a:t> </a:t>
            </a:r>
            <a:r>
              <a:rPr lang="en-SG" dirty="0" err="1"/>
              <a:t>ve</a:t>
            </a:r>
            <a:r>
              <a:rPr lang="en-SG" dirty="0"/>
              <a:t> </a:t>
            </a:r>
            <a:r>
              <a:rPr lang="en-SG" dirty="0" err="1"/>
              <a:t>değerlendirme</a:t>
            </a:r>
            <a:r>
              <a:rPr lang="en-SG" dirty="0"/>
              <a:t> </a:t>
            </a:r>
            <a:r>
              <a:rPr lang="en-SG" dirty="0" err="1"/>
              <a:t>yöntemleri</a:t>
            </a:r>
            <a:r>
              <a:rPr lang="en-SG" dirty="0"/>
              <a:t> </a:t>
            </a:r>
            <a:r>
              <a:rPr lang="en-SG" dirty="0" err="1"/>
              <a:t>ilgili</a:t>
            </a:r>
            <a:r>
              <a:rPr lang="en-SG" dirty="0"/>
              <a:t> </a:t>
            </a:r>
            <a:r>
              <a:rPr lang="en-SG" dirty="0" err="1"/>
              <a:t>öğretim</a:t>
            </a:r>
            <a:r>
              <a:rPr lang="en-SG" dirty="0"/>
              <a:t> </a:t>
            </a:r>
            <a:r>
              <a:rPr lang="en-SG" dirty="0" err="1"/>
              <a:t>üyesi</a:t>
            </a:r>
            <a:r>
              <a:rPr lang="en-SG" dirty="0"/>
              <a:t>/</a:t>
            </a:r>
            <a:r>
              <a:rPr lang="en-SG" dirty="0" err="1"/>
              <a:t>üyeleri</a:t>
            </a:r>
            <a:r>
              <a:rPr lang="en-SG" dirty="0"/>
              <a:t> </a:t>
            </a:r>
            <a:r>
              <a:rPr lang="en-SG" dirty="0" err="1"/>
              <a:t>tarafından</a:t>
            </a:r>
            <a:r>
              <a:rPr lang="en-SG" dirty="0"/>
              <a:t> </a:t>
            </a:r>
            <a:r>
              <a:rPr lang="en-SG" dirty="0" err="1"/>
              <a:t>hazırlanan</a:t>
            </a:r>
            <a:r>
              <a:rPr lang="en-SG" dirty="0"/>
              <a:t> </a:t>
            </a:r>
            <a:r>
              <a:rPr lang="en-SG" dirty="0" err="1"/>
              <a:t>ve</a:t>
            </a:r>
            <a:r>
              <a:rPr lang="en-SG" dirty="0"/>
              <a:t> Bilgi </a:t>
            </a:r>
            <a:r>
              <a:rPr lang="en-SG" dirty="0" err="1"/>
              <a:t>paketinde</a:t>
            </a:r>
            <a:r>
              <a:rPr lang="en-SG" dirty="0"/>
              <a:t> </a:t>
            </a:r>
            <a:r>
              <a:rPr lang="en-SG" dirty="0" err="1"/>
              <a:t>yer</a:t>
            </a:r>
            <a:r>
              <a:rPr lang="en-SG" dirty="0"/>
              <a:t> </a:t>
            </a:r>
            <a:r>
              <a:rPr lang="en-SG" dirty="0" err="1"/>
              <a:t>alan</a:t>
            </a:r>
            <a:r>
              <a:rPr lang="en-SG" dirty="0"/>
              <a:t> </a:t>
            </a:r>
            <a:r>
              <a:rPr lang="en-SG" dirty="0" err="1"/>
              <a:t>Ders</a:t>
            </a:r>
            <a:r>
              <a:rPr lang="en-SG" dirty="0"/>
              <a:t> </a:t>
            </a:r>
            <a:r>
              <a:rPr lang="en-SG" dirty="0" err="1"/>
              <a:t>Tanıtım</a:t>
            </a:r>
            <a:r>
              <a:rPr lang="en-SG" dirty="0"/>
              <a:t> </a:t>
            </a:r>
            <a:r>
              <a:rPr lang="en-SG" dirty="0" err="1"/>
              <a:t>Formunda</a:t>
            </a:r>
            <a:r>
              <a:rPr lang="en-SG" dirty="0"/>
              <a:t> </a:t>
            </a:r>
            <a:r>
              <a:rPr lang="en-SG" dirty="0" err="1"/>
              <a:t>tanımlanmıştır</a:t>
            </a:r>
            <a:r>
              <a:rPr lang="en-SG" dirty="0"/>
              <a:t>. </a:t>
            </a:r>
            <a:r>
              <a:rPr lang="en-SG" dirty="0" err="1"/>
              <a:t>Sınavlar</a:t>
            </a:r>
            <a:r>
              <a:rPr lang="en-SG" dirty="0"/>
              <a:t> </a:t>
            </a:r>
            <a:r>
              <a:rPr lang="en-SG" dirty="0" err="1"/>
              <a:t>ve</a:t>
            </a:r>
            <a:r>
              <a:rPr lang="en-SG" dirty="0"/>
              <a:t> </a:t>
            </a:r>
            <a:r>
              <a:rPr lang="en-SG" dirty="0" err="1"/>
              <a:t>ders</a:t>
            </a:r>
            <a:r>
              <a:rPr lang="en-SG" dirty="0"/>
              <a:t> </a:t>
            </a:r>
            <a:r>
              <a:rPr lang="en-SG" dirty="0" err="1"/>
              <a:t>başarı</a:t>
            </a:r>
            <a:r>
              <a:rPr lang="en-SG" dirty="0"/>
              <a:t> </a:t>
            </a:r>
            <a:r>
              <a:rPr lang="en-SG" dirty="0" err="1"/>
              <a:t>notları</a:t>
            </a:r>
            <a:r>
              <a:rPr lang="en-SG" dirty="0"/>
              <a:t> </a:t>
            </a:r>
            <a:r>
              <a:rPr lang="en-SG" dirty="0" err="1"/>
              <a:t>ile</a:t>
            </a:r>
            <a:r>
              <a:rPr lang="en-SG" dirty="0"/>
              <a:t> </a:t>
            </a:r>
            <a:r>
              <a:rPr lang="en-SG" dirty="0" err="1"/>
              <a:t>ilgili</a:t>
            </a:r>
            <a:r>
              <a:rPr lang="en-SG" dirty="0"/>
              <a:t> </a:t>
            </a:r>
            <a:r>
              <a:rPr lang="en-SG" dirty="0" err="1"/>
              <a:t>olarak</a:t>
            </a:r>
            <a:r>
              <a:rPr lang="en-SG" dirty="0"/>
              <a:t> DEÜ </a:t>
            </a:r>
            <a:r>
              <a:rPr lang="en-SG" dirty="0" err="1"/>
              <a:t>Lisansüstü</a:t>
            </a:r>
            <a:r>
              <a:rPr lang="en-SG" dirty="0"/>
              <a:t> </a:t>
            </a:r>
            <a:r>
              <a:rPr lang="en-SG" dirty="0" err="1"/>
              <a:t>Eğitim</a:t>
            </a:r>
            <a:r>
              <a:rPr lang="en-SG" dirty="0"/>
              <a:t> </a:t>
            </a:r>
            <a:r>
              <a:rPr lang="en-SG" dirty="0" err="1"/>
              <a:t>ve</a:t>
            </a:r>
            <a:r>
              <a:rPr lang="en-SG" dirty="0"/>
              <a:t> </a:t>
            </a:r>
            <a:r>
              <a:rPr lang="en-SG" dirty="0" err="1"/>
              <a:t>Öğretim</a:t>
            </a:r>
            <a:r>
              <a:rPr lang="en-SG" dirty="0"/>
              <a:t> </a:t>
            </a:r>
            <a:r>
              <a:rPr lang="en-SG" dirty="0" err="1"/>
              <a:t>Yönetmeliği</a:t>
            </a:r>
            <a:r>
              <a:rPr lang="en-SG" dirty="0"/>
              <a:t> , </a:t>
            </a:r>
            <a:r>
              <a:rPr lang="en-SG" dirty="0" err="1"/>
              <a:t>Sağlık</a:t>
            </a:r>
            <a:r>
              <a:rPr lang="en-SG" dirty="0"/>
              <a:t> </a:t>
            </a:r>
            <a:r>
              <a:rPr lang="en-SG" dirty="0" err="1"/>
              <a:t>Bilimleri</a:t>
            </a:r>
            <a:r>
              <a:rPr lang="en-SG" dirty="0"/>
              <a:t> </a:t>
            </a:r>
            <a:r>
              <a:rPr lang="en-SG" dirty="0" err="1"/>
              <a:t>Enstitüsü</a:t>
            </a:r>
            <a:r>
              <a:rPr lang="en-SG" dirty="0"/>
              <a:t> </a:t>
            </a:r>
            <a:r>
              <a:rPr lang="en-SG" dirty="0" err="1"/>
              <a:t>Lisansüstü</a:t>
            </a:r>
            <a:r>
              <a:rPr lang="en-SG" dirty="0"/>
              <a:t> </a:t>
            </a:r>
            <a:r>
              <a:rPr lang="en-SG" dirty="0" err="1"/>
              <a:t>Öğretim</a:t>
            </a:r>
            <a:r>
              <a:rPr lang="en-SG" dirty="0"/>
              <a:t> </a:t>
            </a:r>
            <a:r>
              <a:rPr lang="en-SG" dirty="0" err="1"/>
              <a:t>ve</a:t>
            </a:r>
            <a:r>
              <a:rPr lang="en-SG" dirty="0"/>
              <a:t> </a:t>
            </a:r>
            <a:r>
              <a:rPr lang="en-SG" dirty="0" err="1"/>
              <a:t>Sınav</a:t>
            </a:r>
            <a:r>
              <a:rPr lang="en-SG" dirty="0"/>
              <a:t> </a:t>
            </a:r>
            <a:r>
              <a:rPr lang="en-SG" dirty="0" err="1"/>
              <a:t>Uygulama</a:t>
            </a:r>
            <a:r>
              <a:rPr lang="en-SG" dirty="0"/>
              <a:t> </a:t>
            </a:r>
            <a:r>
              <a:rPr lang="en-SG" dirty="0" err="1"/>
              <a:t>Esasları</a:t>
            </a:r>
            <a:r>
              <a:rPr lang="en-SG" dirty="0"/>
              <a:t> </a:t>
            </a:r>
            <a:r>
              <a:rPr lang="en-SG" dirty="0" err="1"/>
              <a:t>nın</a:t>
            </a:r>
            <a:r>
              <a:rPr lang="en-SG" dirty="0"/>
              <a:t> </a:t>
            </a:r>
            <a:r>
              <a:rPr lang="en-SG" dirty="0" err="1"/>
              <a:t>ilgili</a:t>
            </a:r>
            <a:r>
              <a:rPr lang="en-SG" dirty="0"/>
              <a:t> </a:t>
            </a:r>
            <a:r>
              <a:rPr lang="en-SG" dirty="0" err="1"/>
              <a:t>maddeleri</a:t>
            </a:r>
            <a:r>
              <a:rPr lang="en-SG" dirty="0"/>
              <a:t> </a:t>
            </a:r>
            <a:r>
              <a:rPr lang="en-SG" dirty="0" err="1"/>
              <a:t>uygulanır</a:t>
            </a:r>
            <a:r>
              <a:rPr lang="en-SG" dirty="0"/>
              <a:t>. </a:t>
            </a:r>
            <a:r>
              <a:rPr lang="en-SG" dirty="0" err="1"/>
              <a:t>Dersten</a:t>
            </a:r>
            <a:r>
              <a:rPr lang="en-SG" dirty="0"/>
              <a:t> </a:t>
            </a:r>
            <a:r>
              <a:rPr lang="en-SG" dirty="0" err="1"/>
              <a:t>başarılı</a:t>
            </a:r>
            <a:r>
              <a:rPr lang="en-SG" dirty="0"/>
              <a:t> </a:t>
            </a:r>
            <a:r>
              <a:rPr lang="en-SG" dirty="0" err="1"/>
              <a:t>olabilmesi</a:t>
            </a:r>
            <a:r>
              <a:rPr lang="en-SG" dirty="0"/>
              <a:t> </a:t>
            </a:r>
            <a:r>
              <a:rPr lang="en-SG" dirty="0" err="1"/>
              <a:t>için</a:t>
            </a:r>
            <a:r>
              <a:rPr lang="en-SG" dirty="0"/>
              <a:t> </a:t>
            </a:r>
            <a:r>
              <a:rPr lang="en-SG" dirty="0" err="1"/>
              <a:t>en</a:t>
            </a:r>
            <a:r>
              <a:rPr lang="en-SG" dirty="0"/>
              <a:t> </a:t>
            </a:r>
            <a:r>
              <a:rPr lang="en-SG" dirty="0" err="1"/>
              <a:t>az</a:t>
            </a:r>
            <a:r>
              <a:rPr lang="en-SG" dirty="0"/>
              <a:t> 75 (CB) </a:t>
            </a:r>
            <a:r>
              <a:rPr lang="en-SG" dirty="0" err="1"/>
              <a:t>almış</a:t>
            </a:r>
            <a:r>
              <a:rPr lang="en-SG" dirty="0"/>
              <a:t> </a:t>
            </a:r>
            <a:r>
              <a:rPr lang="en-SG" dirty="0" err="1"/>
              <a:t>olması</a:t>
            </a:r>
            <a:r>
              <a:rPr lang="en-SG" dirty="0"/>
              <a:t> </a:t>
            </a:r>
            <a:r>
              <a:rPr lang="en-SG" dirty="0" err="1"/>
              <a:t>gereklidir</a:t>
            </a:r>
            <a:r>
              <a:rPr lang="en-SG" dirty="0"/>
              <a:t>.</a:t>
            </a:r>
            <a:endParaRPr lang="tr-TR" dirty="0"/>
          </a:p>
          <a:p>
            <a:r>
              <a:rPr lang="tr-TR" dirty="0"/>
              <a:t>YARI ZAMANLI: Çalışanlara doktora yapma olanağı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707794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76AACB0-4CD9-400E-89B8-8FB8B7EAF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SG" dirty="0"/>
              <a:t>DOKTORA DERSLERİMİZ: </a:t>
            </a:r>
            <a:br>
              <a:rPr lang="en-SG" dirty="0"/>
            </a:br>
            <a:endParaRPr lang="en-SG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074E224-5013-4FF7-ADA0-F52577B66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SG" dirty="0" err="1"/>
              <a:t>Moleküler</a:t>
            </a:r>
            <a:r>
              <a:rPr lang="en-SG" dirty="0"/>
              <a:t> </a:t>
            </a:r>
            <a:r>
              <a:rPr lang="en-SG" dirty="0" err="1"/>
              <a:t>Patoloji</a:t>
            </a:r>
            <a:r>
              <a:rPr lang="en-SG" dirty="0"/>
              <a:t> </a:t>
            </a:r>
            <a:r>
              <a:rPr lang="en-SG" dirty="0" err="1"/>
              <a:t>için</a:t>
            </a:r>
            <a:r>
              <a:rPr lang="en-SG" dirty="0"/>
              <a:t> </a:t>
            </a:r>
            <a:r>
              <a:rPr lang="en-SG" dirty="0" err="1"/>
              <a:t>Temel</a:t>
            </a:r>
            <a:r>
              <a:rPr lang="en-SG" dirty="0"/>
              <a:t> </a:t>
            </a:r>
            <a:r>
              <a:rPr lang="en-SG" dirty="0" err="1"/>
              <a:t>Mekanizmalar</a:t>
            </a:r>
            <a:endParaRPr lang="en-SG" dirty="0"/>
          </a:p>
          <a:p>
            <a:r>
              <a:rPr lang="en-SG" dirty="0" err="1"/>
              <a:t>Moleküler</a:t>
            </a:r>
            <a:r>
              <a:rPr lang="en-SG" dirty="0"/>
              <a:t> </a:t>
            </a:r>
            <a:r>
              <a:rPr lang="en-SG" dirty="0" err="1"/>
              <a:t>Patoloji</a:t>
            </a:r>
            <a:r>
              <a:rPr lang="en-SG" dirty="0"/>
              <a:t> </a:t>
            </a:r>
            <a:r>
              <a:rPr lang="en-SG" dirty="0" err="1"/>
              <a:t>için</a:t>
            </a:r>
            <a:r>
              <a:rPr lang="en-SG" dirty="0"/>
              <a:t> </a:t>
            </a:r>
            <a:r>
              <a:rPr lang="en-SG" dirty="0" err="1"/>
              <a:t>Laboratuvar</a:t>
            </a:r>
            <a:r>
              <a:rPr lang="en-SG" dirty="0"/>
              <a:t> </a:t>
            </a:r>
            <a:r>
              <a:rPr lang="en-SG" dirty="0" err="1"/>
              <a:t>Yöntemleri</a:t>
            </a:r>
            <a:endParaRPr lang="en-SG" dirty="0"/>
          </a:p>
          <a:p>
            <a:r>
              <a:rPr lang="en-SG" dirty="0" err="1"/>
              <a:t>Moleküler</a:t>
            </a:r>
            <a:r>
              <a:rPr lang="en-SG" dirty="0"/>
              <a:t> </a:t>
            </a:r>
            <a:r>
              <a:rPr lang="en-SG" dirty="0" err="1"/>
              <a:t>Patoloji</a:t>
            </a:r>
            <a:r>
              <a:rPr lang="en-SG" dirty="0"/>
              <a:t> </a:t>
            </a:r>
            <a:r>
              <a:rPr lang="en-SG" dirty="0" err="1"/>
              <a:t>için</a:t>
            </a:r>
            <a:r>
              <a:rPr lang="en-SG" dirty="0"/>
              <a:t> </a:t>
            </a:r>
            <a:r>
              <a:rPr lang="en-SG" dirty="0" err="1"/>
              <a:t>Biyoinformatik</a:t>
            </a:r>
            <a:endParaRPr lang="en-SG" dirty="0"/>
          </a:p>
          <a:p>
            <a:r>
              <a:rPr lang="en-SG" dirty="0" err="1"/>
              <a:t>Hastalıkların</a:t>
            </a:r>
            <a:r>
              <a:rPr lang="en-SG" dirty="0"/>
              <a:t> </a:t>
            </a:r>
            <a:r>
              <a:rPr lang="en-SG" dirty="0" err="1"/>
              <a:t>Moleküler</a:t>
            </a:r>
            <a:r>
              <a:rPr lang="en-SG" dirty="0"/>
              <a:t> </a:t>
            </a:r>
            <a:r>
              <a:rPr lang="en-SG" dirty="0" err="1"/>
              <a:t>Patolojik</a:t>
            </a:r>
            <a:r>
              <a:rPr lang="en-SG" dirty="0"/>
              <a:t> </a:t>
            </a:r>
            <a:r>
              <a:rPr lang="en-SG" dirty="0" err="1"/>
              <a:t>Mekanizmaları</a:t>
            </a:r>
            <a:endParaRPr lang="en-SG" dirty="0"/>
          </a:p>
          <a:p>
            <a:r>
              <a:rPr lang="en-SG" dirty="0" err="1"/>
              <a:t>Moleküler</a:t>
            </a:r>
            <a:r>
              <a:rPr lang="en-SG" dirty="0"/>
              <a:t> </a:t>
            </a:r>
            <a:r>
              <a:rPr lang="en-SG" dirty="0" err="1"/>
              <a:t>Patolojide</a:t>
            </a:r>
            <a:r>
              <a:rPr lang="en-SG" dirty="0"/>
              <a:t> </a:t>
            </a:r>
            <a:r>
              <a:rPr lang="en-SG" dirty="0" err="1"/>
              <a:t>Biyobelirteçler</a:t>
            </a:r>
            <a:endParaRPr lang="en-SG" dirty="0"/>
          </a:p>
          <a:p>
            <a:r>
              <a:rPr lang="en-SG" dirty="0" err="1"/>
              <a:t>Moleküler</a:t>
            </a:r>
            <a:r>
              <a:rPr lang="en-SG" dirty="0"/>
              <a:t> </a:t>
            </a:r>
            <a:r>
              <a:rPr lang="en-SG" dirty="0" err="1"/>
              <a:t>Patolojide</a:t>
            </a:r>
            <a:r>
              <a:rPr lang="en-SG" dirty="0"/>
              <a:t> in Silico </a:t>
            </a:r>
            <a:r>
              <a:rPr lang="en-SG" dirty="0" err="1"/>
              <a:t>Araştırma</a:t>
            </a:r>
            <a:r>
              <a:rPr lang="en-SG" dirty="0"/>
              <a:t> </a:t>
            </a:r>
            <a:r>
              <a:rPr lang="en-SG" dirty="0" err="1"/>
              <a:t>Yöntemleri</a:t>
            </a:r>
            <a:endParaRPr lang="en-SG" dirty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3132130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11178</TotalTime>
  <Words>705</Words>
  <Application>Microsoft Office PowerPoint</Application>
  <PresentationFormat>Ekran Gösterisi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Arial</vt:lpstr>
      <vt:lpstr>Calibri</vt:lpstr>
      <vt:lpstr>Ofis Teması</vt:lpstr>
      <vt:lpstr>DEÜ SBE Moleküler Patoloji Doktora Programı</vt:lpstr>
      <vt:lpstr>Rutin Patoloji Raporu Çıkarılması için Gereken İncelemeler</vt:lpstr>
      <vt:lpstr>Tanısal tıp-Yanıtlanacak Soru</vt:lpstr>
      <vt:lpstr>Moleküler Patoloji Yöntemleri</vt:lpstr>
      <vt:lpstr>Moleküler Patoloji AD </vt:lpstr>
      <vt:lpstr>Moleküler Patoloji Doktora Programı Amaçları </vt:lpstr>
      <vt:lpstr>Koşullar</vt:lpstr>
      <vt:lpstr>PowerPoint Sunusu</vt:lpstr>
      <vt:lpstr>DOKTORA DERSLERİMİZ:  </vt:lpstr>
      <vt:lpstr>PowerPoint Sunusu</vt:lpstr>
      <vt:lpstr>Program Kazanımları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Moleküler Patolojide Tanısal Yöntemler</dc:title>
  <dc:creator>Pavilion</dc:creator>
  <cp:lastModifiedBy>Fulya Küçük</cp:lastModifiedBy>
  <cp:revision>55</cp:revision>
  <dcterms:created xsi:type="dcterms:W3CDTF">2018-06-13T02:39:31Z</dcterms:created>
  <dcterms:modified xsi:type="dcterms:W3CDTF">2024-01-09T06:12:23Z</dcterms:modified>
</cp:coreProperties>
</file>