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91" r:id="rId4"/>
    <p:sldId id="282" r:id="rId5"/>
    <p:sldId id="290" r:id="rId6"/>
    <p:sldId id="293" r:id="rId7"/>
    <p:sldId id="292" r:id="rId8"/>
    <p:sldId id="286" r:id="rId9"/>
    <p:sldId id="287" r:id="rId10"/>
    <p:sldId id="289" r:id="rId11"/>
    <p:sldId id="288" r:id="rId12"/>
    <p:sldId id="285" r:id="rId13"/>
    <p:sldId id="283" r:id="rId14"/>
    <p:sldId id="28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7"/>
    <p:restoredTop sz="94626"/>
  </p:normalViewPr>
  <p:slideViewPr>
    <p:cSldViewPr snapToGrid="0">
      <p:cViewPr varScale="1">
        <p:scale>
          <a:sx n="102" d="100"/>
          <a:sy n="102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112EF-A3BF-42EA-9789-61A7A1939C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950376-93FD-44B0-95AB-62F741BF6E1C}">
      <dgm:prSet custT="1"/>
      <dgm:spPr/>
      <dgm:t>
        <a:bodyPr/>
        <a:lstStyle/>
        <a:p>
          <a:pPr algn="just"/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Dokuz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Eylül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Üniversitesi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Onkoloji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AD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Kanser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Epidemiyolojisi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yüksek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lisans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programı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2015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yılında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YÖK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onayı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ile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kurulmuş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anabilim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dalıdır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Tıp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Fakültesi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Hemşirelik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Yüksekokulu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Diş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Hekimliği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Fakültesi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lisans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mezunlarının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Kanser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Epidemiyolojisi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alanında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yüksek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lisans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yapma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olanağına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sahiptir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b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C009B0-F78A-4CA4-953E-DB6DA2FC54A1}" type="parTrans" cxnId="{E85F9875-EA70-40E5-9C43-60E0F211EA64}">
      <dgm:prSet/>
      <dgm:spPr/>
      <dgm:t>
        <a:bodyPr/>
        <a:lstStyle/>
        <a:p>
          <a:endParaRPr lang="en-US"/>
        </a:p>
      </dgm:t>
    </dgm:pt>
    <dgm:pt modelId="{4D4E9C52-1813-4042-8BC1-8BFCA9B41967}" type="sibTrans" cxnId="{E85F9875-EA70-40E5-9C43-60E0F211EA64}">
      <dgm:prSet/>
      <dgm:spPr/>
      <dgm:t>
        <a:bodyPr/>
        <a:lstStyle/>
        <a:p>
          <a:endParaRPr lang="en-US"/>
        </a:p>
      </dgm:t>
    </dgm:pt>
    <dgm:pt modelId="{EC4D40EC-AF62-4835-9BCB-5D4858FCAF66}">
      <dgm:prSet custT="1"/>
      <dgm:spPr/>
      <dgm:t>
        <a:bodyPr/>
        <a:lstStyle/>
        <a:p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Kanser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alanında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yapılacak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toplum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sağlığı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temelli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çalışmaların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gerçekleştirilmesi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için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eğitilmiş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insan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gücü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eksiği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ciddi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bir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sorundur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Ayrıca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, %40’ı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önlenebilir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hastalık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olan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kanserlerin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epidemiyolojik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özelliklerinin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aydınlatılması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için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bu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alanda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uzman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ekibin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oluşturulması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amacıyla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Kanser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Epidemiyolojisi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Yüksek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Lisans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Programı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dirty="0" err="1">
              <a:latin typeface="Calibri" panose="020F0502020204030204" pitchFamily="34" charset="0"/>
              <a:cs typeface="Calibri" panose="020F0502020204030204" pitchFamily="34" charset="0"/>
            </a:rPr>
            <a:t>açılmıştır</a:t>
          </a:r>
          <a:r>
            <a:rPr lang="en-US" sz="2000" b="0" i="0" u="none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D46852-F9DA-4797-B5A7-A1D915BC3D20}" type="parTrans" cxnId="{AD4F48DB-0ACD-42FB-A95C-58DBE476A193}">
      <dgm:prSet/>
      <dgm:spPr/>
      <dgm:t>
        <a:bodyPr/>
        <a:lstStyle/>
        <a:p>
          <a:endParaRPr lang="en-US"/>
        </a:p>
      </dgm:t>
    </dgm:pt>
    <dgm:pt modelId="{F820F32E-6434-4EE0-8CE3-8CA7D26D4386}" type="sibTrans" cxnId="{AD4F48DB-0ACD-42FB-A95C-58DBE476A193}">
      <dgm:prSet/>
      <dgm:spPr/>
      <dgm:t>
        <a:bodyPr/>
        <a:lstStyle/>
        <a:p>
          <a:endParaRPr lang="en-US"/>
        </a:p>
      </dgm:t>
    </dgm:pt>
    <dgm:pt modelId="{B726605E-1D1A-4D34-A47F-9985BE2D4AEC}" type="pres">
      <dgm:prSet presAssocID="{058112EF-A3BF-42EA-9789-61A7A1939CEF}" presName="root" presStyleCnt="0">
        <dgm:presLayoutVars>
          <dgm:dir/>
          <dgm:resizeHandles val="exact"/>
        </dgm:presLayoutVars>
      </dgm:prSet>
      <dgm:spPr/>
    </dgm:pt>
    <dgm:pt modelId="{797B4008-06D0-4022-BCD6-D9FB435B21C1}" type="pres">
      <dgm:prSet presAssocID="{EF950376-93FD-44B0-95AB-62F741BF6E1C}" presName="compNode" presStyleCnt="0"/>
      <dgm:spPr/>
    </dgm:pt>
    <dgm:pt modelId="{5581690C-F7B9-4AF3-88B0-27A6D2F2920E}" type="pres">
      <dgm:prSet presAssocID="{EF950376-93FD-44B0-95AB-62F741BF6E1C}" presName="bgRect" presStyleLbl="bgShp" presStyleIdx="0" presStyleCnt="2"/>
      <dgm:spPr/>
    </dgm:pt>
    <dgm:pt modelId="{2982BAFE-1ED8-43B7-B095-DAB86327D588}" type="pres">
      <dgm:prSet presAssocID="{EF950376-93FD-44B0-95AB-62F741BF6E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A680D61C-FEB6-4C16-832C-C01F4BD1AFFA}" type="pres">
      <dgm:prSet presAssocID="{EF950376-93FD-44B0-95AB-62F741BF6E1C}" presName="spaceRect" presStyleCnt="0"/>
      <dgm:spPr/>
    </dgm:pt>
    <dgm:pt modelId="{2C1972A4-3275-40B8-A6BD-E21D110319F4}" type="pres">
      <dgm:prSet presAssocID="{EF950376-93FD-44B0-95AB-62F741BF6E1C}" presName="parTx" presStyleLbl="revTx" presStyleIdx="0" presStyleCnt="2">
        <dgm:presLayoutVars>
          <dgm:chMax val="0"/>
          <dgm:chPref val="0"/>
        </dgm:presLayoutVars>
      </dgm:prSet>
      <dgm:spPr/>
    </dgm:pt>
    <dgm:pt modelId="{98074BD9-62C2-4F9F-968B-4A0FA0914188}" type="pres">
      <dgm:prSet presAssocID="{4D4E9C52-1813-4042-8BC1-8BFCA9B41967}" presName="sibTrans" presStyleCnt="0"/>
      <dgm:spPr/>
    </dgm:pt>
    <dgm:pt modelId="{BD167A2F-B437-4F74-853C-87D602D58FC2}" type="pres">
      <dgm:prSet presAssocID="{EC4D40EC-AF62-4835-9BCB-5D4858FCAF66}" presName="compNode" presStyleCnt="0"/>
      <dgm:spPr/>
    </dgm:pt>
    <dgm:pt modelId="{FBF2D70D-7C90-46EA-B507-D7EE991575DB}" type="pres">
      <dgm:prSet presAssocID="{EC4D40EC-AF62-4835-9BCB-5D4858FCAF66}" presName="bgRect" presStyleLbl="bgShp" presStyleIdx="1" presStyleCnt="2"/>
      <dgm:spPr/>
    </dgm:pt>
    <dgm:pt modelId="{1F0B8B6A-1429-44C1-8F67-1610262C30DF}" type="pres">
      <dgm:prSet presAssocID="{EC4D40EC-AF62-4835-9BCB-5D4858FCAF6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7A7B858E-E396-4F89-B10A-307B3C3051E4}" type="pres">
      <dgm:prSet presAssocID="{EC4D40EC-AF62-4835-9BCB-5D4858FCAF66}" presName="spaceRect" presStyleCnt="0"/>
      <dgm:spPr/>
    </dgm:pt>
    <dgm:pt modelId="{CF9A5650-D8BC-45DA-8E45-BCEF38E826CB}" type="pres">
      <dgm:prSet presAssocID="{EC4D40EC-AF62-4835-9BCB-5D4858FCAF6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2E6AB0E-324C-44B5-BCD2-B57321743912}" type="presOf" srcId="{EC4D40EC-AF62-4835-9BCB-5D4858FCAF66}" destId="{CF9A5650-D8BC-45DA-8E45-BCEF38E826CB}" srcOrd="0" destOrd="0" presId="urn:microsoft.com/office/officeart/2018/2/layout/IconVerticalSolidList"/>
    <dgm:cxn modelId="{45226026-C326-4B5B-B923-2850105787E8}" type="presOf" srcId="{058112EF-A3BF-42EA-9789-61A7A1939CEF}" destId="{B726605E-1D1A-4D34-A47F-9985BE2D4AEC}" srcOrd="0" destOrd="0" presId="urn:microsoft.com/office/officeart/2018/2/layout/IconVerticalSolidList"/>
    <dgm:cxn modelId="{E85F9875-EA70-40E5-9C43-60E0F211EA64}" srcId="{058112EF-A3BF-42EA-9789-61A7A1939CEF}" destId="{EF950376-93FD-44B0-95AB-62F741BF6E1C}" srcOrd="0" destOrd="0" parTransId="{70C009B0-F78A-4CA4-953E-DB6DA2FC54A1}" sibTransId="{4D4E9C52-1813-4042-8BC1-8BFCA9B41967}"/>
    <dgm:cxn modelId="{AD4F48DB-0ACD-42FB-A95C-58DBE476A193}" srcId="{058112EF-A3BF-42EA-9789-61A7A1939CEF}" destId="{EC4D40EC-AF62-4835-9BCB-5D4858FCAF66}" srcOrd="1" destOrd="0" parTransId="{9FD46852-F9DA-4797-B5A7-A1D915BC3D20}" sibTransId="{F820F32E-6434-4EE0-8CE3-8CA7D26D4386}"/>
    <dgm:cxn modelId="{7F8236F5-FBCE-4F57-987A-78A6D35DEDE8}" type="presOf" srcId="{EF950376-93FD-44B0-95AB-62F741BF6E1C}" destId="{2C1972A4-3275-40B8-A6BD-E21D110319F4}" srcOrd="0" destOrd="0" presId="urn:microsoft.com/office/officeart/2018/2/layout/IconVerticalSolidList"/>
    <dgm:cxn modelId="{1850308D-76A9-4403-BC02-68CFFC3FDBA6}" type="presParOf" srcId="{B726605E-1D1A-4D34-A47F-9985BE2D4AEC}" destId="{797B4008-06D0-4022-BCD6-D9FB435B21C1}" srcOrd="0" destOrd="0" presId="urn:microsoft.com/office/officeart/2018/2/layout/IconVerticalSolidList"/>
    <dgm:cxn modelId="{1994F9D7-1531-4B77-BBE6-8BEC597B896F}" type="presParOf" srcId="{797B4008-06D0-4022-BCD6-D9FB435B21C1}" destId="{5581690C-F7B9-4AF3-88B0-27A6D2F2920E}" srcOrd="0" destOrd="0" presId="urn:microsoft.com/office/officeart/2018/2/layout/IconVerticalSolidList"/>
    <dgm:cxn modelId="{CC249769-90C4-4411-A605-B27FBA0A6798}" type="presParOf" srcId="{797B4008-06D0-4022-BCD6-D9FB435B21C1}" destId="{2982BAFE-1ED8-43B7-B095-DAB86327D588}" srcOrd="1" destOrd="0" presId="urn:microsoft.com/office/officeart/2018/2/layout/IconVerticalSolidList"/>
    <dgm:cxn modelId="{C36CCD10-B556-47E9-B70A-CAFB809B9C57}" type="presParOf" srcId="{797B4008-06D0-4022-BCD6-D9FB435B21C1}" destId="{A680D61C-FEB6-4C16-832C-C01F4BD1AFFA}" srcOrd="2" destOrd="0" presId="urn:microsoft.com/office/officeart/2018/2/layout/IconVerticalSolidList"/>
    <dgm:cxn modelId="{8F986607-0D4C-48FF-90E9-0F34608D5225}" type="presParOf" srcId="{797B4008-06D0-4022-BCD6-D9FB435B21C1}" destId="{2C1972A4-3275-40B8-A6BD-E21D110319F4}" srcOrd="3" destOrd="0" presId="urn:microsoft.com/office/officeart/2018/2/layout/IconVerticalSolidList"/>
    <dgm:cxn modelId="{F9978A25-8F07-4E86-B78A-B1C279CD2A8A}" type="presParOf" srcId="{B726605E-1D1A-4D34-A47F-9985BE2D4AEC}" destId="{98074BD9-62C2-4F9F-968B-4A0FA0914188}" srcOrd="1" destOrd="0" presId="urn:microsoft.com/office/officeart/2018/2/layout/IconVerticalSolidList"/>
    <dgm:cxn modelId="{2C32EA8E-B15F-4AA8-BCB1-42D44460E650}" type="presParOf" srcId="{B726605E-1D1A-4D34-A47F-9985BE2D4AEC}" destId="{BD167A2F-B437-4F74-853C-87D602D58FC2}" srcOrd="2" destOrd="0" presId="urn:microsoft.com/office/officeart/2018/2/layout/IconVerticalSolidList"/>
    <dgm:cxn modelId="{DDBAC948-B5A3-4495-BBD1-382C5F7D1A50}" type="presParOf" srcId="{BD167A2F-B437-4F74-853C-87D602D58FC2}" destId="{FBF2D70D-7C90-46EA-B507-D7EE991575DB}" srcOrd="0" destOrd="0" presId="urn:microsoft.com/office/officeart/2018/2/layout/IconVerticalSolidList"/>
    <dgm:cxn modelId="{EFDFA029-40F6-4B57-8A86-671AB07F713A}" type="presParOf" srcId="{BD167A2F-B437-4F74-853C-87D602D58FC2}" destId="{1F0B8B6A-1429-44C1-8F67-1610262C30DF}" srcOrd="1" destOrd="0" presId="urn:microsoft.com/office/officeart/2018/2/layout/IconVerticalSolidList"/>
    <dgm:cxn modelId="{BADB5468-3DC7-4254-976E-FD4CC766038F}" type="presParOf" srcId="{BD167A2F-B437-4F74-853C-87D602D58FC2}" destId="{7A7B858E-E396-4F89-B10A-307B3C3051E4}" srcOrd="2" destOrd="0" presId="urn:microsoft.com/office/officeart/2018/2/layout/IconVerticalSolidList"/>
    <dgm:cxn modelId="{7BDB08AD-D4F2-4881-9203-245241E855CF}" type="presParOf" srcId="{BD167A2F-B437-4F74-853C-87D602D58FC2}" destId="{CF9A5650-D8BC-45DA-8E45-BCEF38E826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112EF-A3BF-42EA-9789-61A7A1939C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950376-93FD-44B0-95AB-62F741BF6E1C}">
      <dgm:prSet/>
      <dgm:spPr/>
      <dgm:t>
        <a:bodyPr/>
        <a:lstStyle/>
        <a:p>
          <a:r>
            <a:rPr lang="tr-TR" dirty="0"/>
            <a:t>Kanser Epidemiyolojisi Doktora (</a:t>
          </a:r>
          <a:r>
            <a:rPr lang="tr-TR" dirty="0" err="1"/>
            <a:t>Ph.D</a:t>
          </a:r>
          <a:r>
            <a:rPr lang="tr-TR" dirty="0"/>
            <a:t>.) Programı, epidemiyolojik araştırma yöntemleriyle kanserin ve nedenleri, önlenmesi ve tedavisi konularına odaklanan gelişmiş bir akademik (üçüncü derece) programdır. </a:t>
          </a:r>
        </a:p>
      </dgm:t>
    </dgm:pt>
    <dgm:pt modelId="{70C009B0-F78A-4CA4-953E-DB6DA2FC54A1}" type="parTrans" cxnId="{E85F9875-EA70-40E5-9C43-60E0F211EA64}">
      <dgm:prSet/>
      <dgm:spPr/>
      <dgm:t>
        <a:bodyPr/>
        <a:lstStyle/>
        <a:p>
          <a:endParaRPr lang="en-US"/>
        </a:p>
      </dgm:t>
    </dgm:pt>
    <dgm:pt modelId="{4D4E9C52-1813-4042-8BC1-8BFCA9B41967}" type="sibTrans" cxnId="{E85F9875-EA70-40E5-9C43-60E0F211EA64}">
      <dgm:prSet/>
      <dgm:spPr/>
      <dgm:t>
        <a:bodyPr/>
        <a:lstStyle/>
        <a:p>
          <a:endParaRPr lang="en-US"/>
        </a:p>
      </dgm:t>
    </dgm:pt>
    <dgm:pt modelId="{EC4D40EC-AF62-4835-9BCB-5D4858FCAF66}">
      <dgm:prSet/>
      <dgm:spPr/>
      <dgm:t>
        <a:bodyPr/>
        <a:lstStyle/>
        <a:p>
          <a:r>
            <a:rPr lang="tr-TR"/>
            <a:t>Öğrencilere, bu uzmanlık alanında derinlemesine bilgi ve uzmanlık kazanmanın yanı sıra kanser araştırmalarına ve halk sağlığına önemli katkılarda bulunmak için gerekli araştırma ve analitik becerileri geliştirme fırsatı sunar.</a:t>
          </a:r>
          <a:endParaRPr lang="en-US"/>
        </a:p>
      </dgm:t>
    </dgm:pt>
    <dgm:pt modelId="{9FD46852-F9DA-4797-B5A7-A1D915BC3D20}" type="parTrans" cxnId="{AD4F48DB-0ACD-42FB-A95C-58DBE476A193}">
      <dgm:prSet/>
      <dgm:spPr/>
      <dgm:t>
        <a:bodyPr/>
        <a:lstStyle/>
        <a:p>
          <a:endParaRPr lang="en-US"/>
        </a:p>
      </dgm:t>
    </dgm:pt>
    <dgm:pt modelId="{F820F32E-6434-4EE0-8CE3-8CA7D26D4386}" type="sibTrans" cxnId="{AD4F48DB-0ACD-42FB-A95C-58DBE476A193}">
      <dgm:prSet/>
      <dgm:spPr/>
      <dgm:t>
        <a:bodyPr/>
        <a:lstStyle/>
        <a:p>
          <a:endParaRPr lang="en-US"/>
        </a:p>
      </dgm:t>
    </dgm:pt>
    <dgm:pt modelId="{B726605E-1D1A-4D34-A47F-9985BE2D4AEC}" type="pres">
      <dgm:prSet presAssocID="{058112EF-A3BF-42EA-9789-61A7A1939CEF}" presName="root" presStyleCnt="0">
        <dgm:presLayoutVars>
          <dgm:dir/>
          <dgm:resizeHandles val="exact"/>
        </dgm:presLayoutVars>
      </dgm:prSet>
      <dgm:spPr/>
    </dgm:pt>
    <dgm:pt modelId="{797B4008-06D0-4022-BCD6-D9FB435B21C1}" type="pres">
      <dgm:prSet presAssocID="{EF950376-93FD-44B0-95AB-62F741BF6E1C}" presName="compNode" presStyleCnt="0"/>
      <dgm:spPr/>
    </dgm:pt>
    <dgm:pt modelId="{5581690C-F7B9-4AF3-88B0-27A6D2F2920E}" type="pres">
      <dgm:prSet presAssocID="{EF950376-93FD-44B0-95AB-62F741BF6E1C}" presName="bgRect" presStyleLbl="bgShp" presStyleIdx="0" presStyleCnt="2"/>
      <dgm:spPr/>
    </dgm:pt>
    <dgm:pt modelId="{2982BAFE-1ED8-43B7-B095-DAB86327D588}" type="pres">
      <dgm:prSet presAssocID="{EF950376-93FD-44B0-95AB-62F741BF6E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A680D61C-FEB6-4C16-832C-C01F4BD1AFFA}" type="pres">
      <dgm:prSet presAssocID="{EF950376-93FD-44B0-95AB-62F741BF6E1C}" presName="spaceRect" presStyleCnt="0"/>
      <dgm:spPr/>
    </dgm:pt>
    <dgm:pt modelId="{2C1972A4-3275-40B8-A6BD-E21D110319F4}" type="pres">
      <dgm:prSet presAssocID="{EF950376-93FD-44B0-95AB-62F741BF6E1C}" presName="parTx" presStyleLbl="revTx" presStyleIdx="0" presStyleCnt="2">
        <dgm:presLayoutVars>
          <dgm:chMax val="0"/>
          <dgm:chPref val="0"/>
        </dgm:presLayoutVars>
      </dgm:prSet>
      <dgm:spPr/>
    </dgm:pt>
    <dgm:pt modelId="{98074BD9-62C2-4F9F-968B-4A0FA0914188}" type="pres">
      <dgm:prSet presAssocID="{4D4E9C52-1813-4042-8BC1-8BFCA9B41967}" presName="sibTrans" presStyleCnt="0"/>
      <dgm:spPr/>
    </dgm:pt>
    <dgm:pt modelId="{BD167A2F-B437-4F74-853C-87D602D58FC2}" type="pres">
      <dgm:prSet presAssocID="{EC4D40EC-AF62-4835-9BCB-5D4858FCAF66}" presName="compNode" presStyleCnt="0"/>
      <dgm:spPr/>
    </dgm:pt>
    <dgm:pt modelId="{FBF2D70D-7C90-46EA-B507-D7EE991575DB}" type="pres">
      <dgm:prSet presAssocID="{EC4D40EC-AF62-4835-9BCB-5D4858FCAF66}" presName="bgRect" presStyleLbl="bgShp" presStyleIdx="1" presStyleCnt="2"/>
      <dgm:spPr/>
    </dgm:pt>
    <dgm:pt modelId="{1F0B8B6A-1429-44C1-8F67-1610262C30DF}" type="pres">
      <dgm:prSet presAssocID="{EC4D40EC-AF62-4835-9BCB-5D4858FCAF6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7A7B858E-E396-4F89-B10A-307B3C3051E4}" type="pres">
      <dgm:prSet presAssocID="{EC4D40EC-AF62-4835-9BCB-5D4858FCAF66}" presName="spaceRect" presStyleCnt="0"/>
      <dgm:spPr/>
    </dgm:pt>
    <dgm:pt modelId="{CF9A5650-D8BC-45DA-8E45-BCEF38E826CB}" type="pres">
      <dgm:prSet presAssocID="{EC4D40EC-AF62-4835-9BCB-5D4858FCAF6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2E6AB0E-324C-44B5-BCD2-B57321743912}" type="presOf" srcId="{EC4D40EC-AF62-4835-9BCB-5D4858FCAF66}" destId="{CF9A5650-D8BC-45DA-8E45-BCEF38E826CB}" srcOrd="0" destOrd="0" presId="urn:microsoft.com/office/officeart/2018/2/layout/IconVerticalSolidList"/>
    <dgm:cxn modelId="{45226026-C326-4B5B-B923-2850105787E8}" type="presOf" srcId="{058112EF-A3BF-42EA-9789-61A7A1939CEF}" destId="{B726605E-1D1A-4D34-A47F-9985BE2D4AEC}" srcOrd="0" destOrd="0" presId="urn:microsoft.com/office/officeart/2018/2/layout/IconVerticalSolidList"/>
    <dgm:cxn modelId="{E85F9875-EA70-40E5-9C43-60E0F211EA64}" srcId="{058112EF-A3BF-42EA-9789-61A7A1939CEF}" destId="{EF950376-93FD-44B0-95AB-62F741BF6E1C}" srcOrd="0" destOrd="0" parTransId="{70C009B0-F78A-4CA4-953E-DB6DA2FC54A1}" sibTransId="{4D4E9C52-1813-4042-8BC1-8BFCA9B41967}"/>
    <dgm:cxn modelId="{AD4F48DB-0ACD-42FB-A95C-58DBE476A193}" srcId="{058112EF-A3BF-42EA-9789-61A7A1939CEF}" destId="{EC4D40EC-AF62-4835-9BCB-5D4858FCAF66}" srcOrd="1" destOrd="0" parTransId="{9FD46852-F9DA-4797-B5A7-A1D915BC3D20}" sibTransId="{F820F32E-6434-4EE0-8CE3-8CA7D26D4386}"/>
    <dgm:cxn modelId="{7F8236F5-FBCE-4F57-987A-78A6D35DEDE8}" type="presOf" srcId="{EF950376-93FD-44B0-95AB-62F741BF6E1C}" destId="{2C1972A4-3275-40B8-A6BD-E21D110319F4}" srcOrd="0" destOrd="0" presId="urn:microsoft.com/office/officeart/2018/2/layout/IconVerticalSolidList"/>
    <dgm:cxn modelId="{1850308D-76A9-4403-BC02-68CFFC3FDBA6}" type="presParOf" srcId="{B726605E-1D1A-4D34-A47F-9985BE2D4AEC}" destId="{797B4008-06D0-4022-BCD6-D9FB435B21C1}" srcOrd="0" destOrd="0" presId="urn:microsoft.com/office/officeart/2018/2/layout/IconVerticalSolidList"/>
    <dgm:cxn modelId="{1994F9D7-1531-4B77-BBE6-8BEC597B896F}" type="presParOf" srcId="{797B4008-06D0-4022-BCD6-D9FB435B21C1}" destId="{5581690C-F7B9-4AF3-88B0-27A6D2F2920E}" srcOrd="0" destOrd="0" presId="urn:microsoft.com/office/officeart/2018/2/layout/IconVerticalSolidList"/>
    <dgm:cxn modelId="{CC249769-90C4-4411-A605-B27FBA0A6798}" type="presParOf" srcId="{797B4008-06D0-4022-BCD6-D9FB435B21C1}" destId="{2982BAFE-1ED8-43B7-B095-DAB86327D588}" srcOrd="1" destOrd="0" presId="urn:microsoft.com/office/officeart/2018/2/layout/IconVerticalSolidList"/>
    <dgm:cxn modelId="{C36CCD10-B556-47E9-B70A-CAFB809B9C57}" type="presParOf" srcId="{797B4008-06D0-4022-BCD6-D9FB435B21C1}" destId="{A680D61C-FEB6-4C16-832C-C01F4BD1AFFA}" srcOrd="2" destOrd="0" presId="urn:microsoft.com/office/officeart/2018/2/layout/IconVerticalSolidList"/>
    <dgm:cxn modelId="{8F986607-0D4C-48FF-90E9-0F34608D5225}" type="presParOf" srcId="{797B4008-06D0-4022-BCD6-D9FB435B21C1}" destId="{2C1972A4-3275-40B8-A6BD-E21D110319F4}" srcOrd="3" destOrd="0" presId="urn:microsoft.com/office/officeart/2018/2/layout/IconVerticalSolidList"/>
    <dgm:cxn modelId="{F9978A25-8F07-4E86-B78A-B1C279CD2A8A}" type="presParOf" srcId="{B726605E-1D1A-4D34-A47F-9985BE2D4AEC}" destId="{98074BD9-62C2-4F9F-968B-4A0FA0914188}" srcOrd="1" destOrd="0" presId="urn:microsoft.com/office/officeart/2018/2/layout/IconVerticalSolidList"/>
    <dgm:cxn modelId="{2C32EA8E-B15F-4AA8-BCB1-42D44460E650}" type="presParOf" srcId="{B726605E-1D1A-4D34-A47F-9985BE2D4AEC}" destId="{BD167A2F-B437-4F74-853C-87D602D58FC2}" srcOrd="2" destOrd="0" presId="urn:microsoft.com/office/officeart/2018/2/layout/IconVerticalSolidList"/>
    <dgm:cxn modelId="{DDBAC948-B5A3-4495-BBD1-382C5F7D1A50}" type="presParOf" srcId="{BD167A2F-B437-4F74-853C-87D602D58FC2}" destId="{FBF2D70D-7C90-46EA-B507-D7EE991575DB}" srcOrd="0" destOrd="0" presId="urn:microsoft.com/office/officeart/2018/2/layout/IconVerticalSolidList"/>
    <dgm:cxn modelId="{EFDFA029-40F6-4B57-8A86-671AB07F713A}" type="presParOf" srcId="{BD167A2F-B437-4F74-853C-87D602D58FC2}" destId="{1F0B8B6A-1429-44C1-8F67-1610262C30DF}" srcOrd="1" destOrd="0" presId="urn:microsoft.com/office/officeart/2018/2/layout/IconVerticalSolidList"/>
    <dgm:cxn modelId="{BADB5468-3DC7-4254-976E-FD4CC766038F}" type="presParOf" srcId="{BD167A2F-B437-4F74-853C-87D602D58FC2}" destId="{7A7B858E-E396-4F89-B10A-307B3C3051E4}" srcOrd="2" destOrd="0" presId="urn:microsoft.com/office/officeart/2018/2/layout/IconVerticalSolidList"/>
    <dgm:cxn modelId="{7BDB08AD-D4F2-4881-9203-245241E855CF}" type="presParOf" srcId="{BD167A2F-B437-4F74-853C-87D602D58FC2}" destId="{CF9A5650-D8BC-45DA-8E45-BCEF38E826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A9417-2131-4FCA-B81A-453F5C0517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3529B8-A6C7-4FD5-B318-47171A4A864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Kanser Epidemiyolojisi Yüksek lisans ve Doktora Programı, alanında önde gelen uzmanlardan oluşan zengin bir araştırmacı kadrosuyla öğretim yürütür.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EE84FE-4732-4E95-A9C6-EC5694846E83}" type="parTrans" cxnId="{EBC744CC-18E5-4DCD-90DF-4E36890FE87C}">
      <dgm:prSet/>
      <dgm:spPr/>
      <dgm:t>
        <a:bodyPr/>
        <a:lstStyle/>
        <a:p>
          <a:endParaRPr lang="en-US"/>
        </a:p>
      </dgm:t>
    </dgm:pt>
    <dgm:pt modelId="{447D936E-B51A-4523-BA6D-2DB1C7026A2C}" type="sibTrans" cxnId="{EBC744CC-18E5-4DCD-90DF-4E36890FE87C}">
      <dgm:prSet/>
      <dgm:spPr/>
      <dgm:t>
        <a:bodyPr/>
        <a:lstStyle/>
        <a:p>
          <a:endParaRPr lang="en-US"/>
        </a:p>
      </dgm:t>
    </dgm:pt>
    <dgm:pt modelId="{1D1E4056-AE69-42D8-B1AA-AF202D50AD5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Öğrenciler, bu öğretim </a:t>
          </a:r>
          <a:r>
            <a:rPr lang="tr-TR" dirty="0" err="1">
              <a:latin typeface="Calibri" panose="020F0502020204030204" pitchFamily="34" charset="0"/>
              <a:cs typeface="Calibri" panose="020F0502020204030204" pitchFamily="34" charset="0"/>
            </a:rPr>
            <a:t>üyeleriyle</a:t>
          </a: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 en yeni ve çeşitli araştırma projelerinde yakın çalışma fırsatına sahip olacak, dolayısıyla hem akademik gelişimlerine hem de araştırma metodolojilerine önemli katkılar sunacaktır.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D2BEA9-F914-4258-9C4F-95B03A46B7B1}" type="parTrans" cxnId="{1F03EB00-70F8-4863-9607-7F1E4E98F146}">
      <dgm:prSet/>
      <dgm:spPr/>
      <dgm:t>
        <a:bodyPr/>
        <a:lstStyle/>
        <a:p>
          <a:endParaRPr lang="en-US"/>
        </a:p>
      </dgm:t>
    </dgm:pt>
    <dgm:pt modelId="{C0172BA1-0C12-436F-A531-A73833CB690F}" type="sibTrans" cxnId="{1F03EB00-70F8-4863-9607-7F1E4E98F146}">
      <dgm:prSet/>
      <dgm:spPr/>
      <dgm:t>
        <a:bodyPr/>
        <a:lstStyle/>
        <a:p>
          <a:endParaRPr lang="en-US"/>
        </a:p>
      </dgm:t>
    </dgm:pt>
    <dgm:pt modelId="{09C118A7-B180-4128-9B75-EEB722868D6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Ayrıca lisansüstü programlar öğrencilerine, kanser epidemiyolojisi alanında tanınmış kurum ve kuruluşlarla işbirlikleri de dahil olmak </a:t>
          </a:r>
          <a:r>
            <a:rPr lang="tr-TR" dirty="0" err="1">
              <a:latin typeface="Calibri" panose="020F0502020204030204" pitchFamily="34" charset="0"/>
              <a:cs typeface="Calibri" panose="020F0502020204030204" pitchFamily="34" charset="0"/>
            </a:rPr>
            <a:t>üzere</a:t>
          </a: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 çok sayıda araştırma fırsatı sunmaktadır.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5CF994-EB90-466B-8A3B-F66B30878D64}" type="parTrans" cxnId="{9FEEB1FD-02C3-4E97-A0BD-7F54112AE3D3}">
      <dgm:prSet/>
      <dgm:spPr/>
      <dgm:t>
        <a:bodyPr/>
        <a:lstStyle/>
        <a:p>
          <a:endParaRPr lang="en-US"/>
        </a:p>
      </dgm:t>
    </dgm:pt>
    <dgm:pt modelId="{0DEE4F4C-688B-42CB-A933-A7ED0E76C762}" type="sibTrans" cxnId="{9FEEB1FD-02C3-4E97-A0BD-7F54112AE3D3}">
      <dgm:prSet/>
      <dgm:spPr/>
      <dgm:t>
        <a:bodyPr/>
        <a:lstStyle/>
        <a:p>
          <a:endParaRPr lang="en-US"/>
        </a:p>
      </dgm:t>
    </dgm:pt>
    <dgm:pt modelId="{AFAEB3D2-FA4F-4597-9F8D-DC86E2AA9DE3}" type="pres">
      <dgm:prSet presAssocID="{196A9417-2131-4FCA-B81A-453F5C0517E8}" presName="root" presStyleCnt="0">
        <dgm:presLayoutVars>
          <dgm:dir/>
          <dgm:resizeHandles val="exact"/>
        </dgm:presLayoutVars>
      </dgm:prSet>
      <dgm:spPr/>
    </dgm:pt>
    <dgm:pt modelId="{AA9FAB89-A397-497F-8E87-90C8624235BA}" type="pres">
      <dgm:prSet presAssocID="{033529B8-A6C7-4FD5-B318-47171A4A8645}" presName="compNode" presStyleCnt="0"/>
      <dgm:spPr/>
    </dgm:pt>
    <dgm:pt modelId="{BB90F895-7403-4C96-AA10-6C7DE16D7458}" type="pres">
      <dgm:prSet presAssocID="{033529B8-A6C7-4FD5-B318-47171A4A8645}" presName="bgRect" presStyleLbl="bgShp" presStyleIdx="0" presStyleCnt="3"/>
      <dgm:spPr/>
    </dgm:pt>
    <dgm:pt modelId="{FB3B1BC8-4438-45B0-BE33-F0BB75AF253D}" type="pres">
      <dgm:prSet presAssocID="{033529B8-A6C7-4FD5-B318-47171A4A86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00EB4AA9-236B-4BFE-BD46-89E3A41BCCE9}" type="pres">
      <dgm:prSet presAssocID="{033529B8-A6C7-4FD5-B318-47171A4A8645}" presName="spaceRect" presStyleCnt="0"/>
      <dgm:spPr/>
    </dgm:pt>
    <dgm:pt modelId="{F590E85F-94F0-4FB3-9ECF-B09B03AE59F1}" type="pres">
      <dgm:prSet presAssocID="{033529B8-A6C7-4FD5-B318-47171A4A8645}" presName="parTx" presStyleLbl="revTx" presStyleIdx="0" presStyleCnt="3">
        <dgm:presLayoutVars>
          <dgm:chMax val="0"/>
          <dgm:chPref val="0"/>
        </dgm:presLayoutVars>
      </dgm:prSet>
      <dgm:spPr/>
    </dgm:pt>
    <dgm:pt modelId="{3BCEE0C0-735C-4DE0-BE72-55A66E92D4AE}" type="pres">
      <dgm:prSet presAssocID="{447D936E-B51A-4523-BA6D-2DB1C7026A2C}" presName="sibTrans" presStyleCnt="0"/>
      <dgm:spPr/>
    </dgm:pt>
    <dgm:pt modelId="{2147FDC2-8923-49B6-B161-7AEF0BC0DCA8}" type="pres">
      <dgm:prSet presAssocID="{1D1E4056-AE69-42D8-B1AA-AF202D50AD53}" presName="compNode" presStyleCnt="0"/>
      <dgm:spPr/>
    </dgm:pt>
    <dgm:pt modelId="{C7CB3D38-34E5-411E-9D4C-DFA295F8D907}" type="pres">
      <dgm:prSet presAssocID="{1D1E4056-AE69-42D8-B1AA-AF202D50AD53}" presName="bgRect" presStyleLbl="bgShp" presStyleIdx="1" presStyleCnt="3"/>
      <dgm:spPr/>
    </dgm:pt>
    <dgm:pt modelId="{FFB94F90-0FB0-41DB-AF8B-180FB303FD6B}" type="pres">
      <dgm:prSet presAssocID="{1D1E4056-AE69-42D8-B1AA-AF202D50AD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7E9BA5A7-A1AE-446E-958F-653285EFDB64}" type="pres">
      <dgm:prSet presAssocID="{1D1E4056-AE69-42D8-B1AA-AF202D50AD53}" presName="spaceRect" presStyleCnt="0"/>
      <dgm:spPr/>
    </dgm:pt>
    <dgm:pt modelId="{341CF064-8359-47F7-9775-AAB385A7A591}" type="pres">
      <dgm:prSet presAssocID="{1D1E4056-AE69-42D8-B1AA-AF202D50AD53}" presName="parTx" presStyleLbl="revTx" presStyleIdx="1" presStyleCnt="3">
        <dgm:presLayoutVars>
          <dgm:chMax val="0"/>
          <dgm:chPref val="0"/>
        </dgm:presLayoutVars>
      </dgm:prSet>
      <dgm:spPr/>
    </dgm:pt>
    <dgm:pt modelId="{4AFB2ECC-470E-4D81-BE06-468D53EA7728}" type="pres">
      <dgm:prSet presAssocID="{C0172BA1-0C12-436F-A531-A73833CB690F}" presName="sibTrans" presStyleCnt="0"/>
      <dgm:spPr/>
    </dgm:pt>
    <dgm:pt modelId="{C7E4571B-6F05-4607-8728-6D50E0C07271}" type="pres">
      <dgm:prSet presAssocID="{09C118A7-B180-4128-9B75-EEB722868D69}" presName="compNode" presStyleCnt="0"/>
      <dgm:spPr/>
    </dgm:pt>
    <dgm:pt modelId="{CA4B1CB9-E82A-454A-BE71-B18C655F3397}" type="pres">
      <dgm:prSet presAssocID="{09C118A7-B180-4128-9B75-EEB722868D69}" presName="bgRect" presStyleLbl="bgShp" presStyleIdx="2" presStyleCnt="3"/>
      <dgm:spPr/>
    </dgm:pt>
    <dgm:pt modelId="{F19F2197-683A-4A6C-8D89-645A680237CC}" type="pres">
      <dgm:prSet presAssocID="{09C118A7-B180-4128-9B75-EEB722868D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FB4346FE-5468-4266-AC63-A711432D9C27}" type="pres">
      <dgm:prSet presAssocID="{09C118A7-B180-4128-9B75-EEB722868D69}" presName="spaceRect" presStyleCnt="0"/>
      <dgm:spPr/>
    </dgm:pt>
    <dgm:pt modelId="{74F9F236-2698-4F95-86C2-DE1EFBDD67D0}" type="pres">
      <dgm:prSet presAssocID="{09C118A7-B180-4128-9B75-EEB722868D6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03EB00-70F8-4863-9607-7F1E4E98F146}" srcId="{196A9417-2131-4FCA-B81A-453F5C0517E8}" destId="{1D1E4056-AE69-42D8-B1AA-AF202D50AD53}" srcOrd="1" destOrd="0" parTransId="{24D2BEA9-F914-4258-9C4F-95B03A46B7B1}" sibTransId="{C0172BA1-0C12-436F-A531-A73833CB690F}"/>
    <dgm:cxn modelId="{C501449C-4E32-45CF-9627-C1E205737DA4}" type="presOf" srcId="{196A9417-2131-4FCA-B81A-453F5C0517E8}" destId="{AFAEB3D2-FA4F-4597-9F8D-DC86E2AA9DE3}" srcOrd="0" destOrd="0" presId="urn:microsoft.com/office/officeart/2018/2/layout/IconVerticalSolidList"/>
    <dgm:cxn modelId="{90FEB1C1-EBAE-4546-8431-A451FBB75140}" type="presOf" srcId="{09C118A7-B180-4128-9B75-EEB722868D69}" destId="{74F9F236-2698-4F95-86C2-DE1EFBDD67D0}" srcOrd="0" destOrd="0" presId="urn:microsoft.com/office/officeart/2018/2/layout/IconVerticalSolidList"/>
    <dgm:cxn modelId="{EBC744CC-18E5-4DCD-90DF-4E36890FE87C}" srcId="{196A9417-2131-4FCA-B81A-453F5C0517E8}" destId="{033529B8-A6C7-4FD5-B318-47171A4A8645}" srcOrd="0" destOrd="0" parTransId="{4BEE84FE-4732-4E95-A9C6-EC5694846E83}" sibTransId="{447D936E-B51A-4523-BA6D-2DB1C7026A2C}"/>
    <dgm:cxn modelId="{E29700EC-E417-4A01-AE8B-477AB5E7E38A}" type="presOf" srcId="{033529B8-A6C7-4FD5-B318-47171A4A8645}" destId="{F590E85F-94F0-4FB3-9ECF-B09B03AE59F1}" srcOrd="0" destOrd="0" presId="urn:microsoft.com/office/officeart/2018/2/layout/IconVerticalSolidList"/>
    <dgm:cxn modelId="{4B4C67EE-04FE-4B04-8B9F-E75263B19E43}" type="presOf" srcId="{1D1E4056-AE69-42D8-B1AA-AF202D50AD53}" destId="{341CF064-8359-47F7-9775-AAB385A7A591}" srcOrd="0" destOrd="0" presId="urn:microsoft.com/office/officeart/2018/2/layout/IconVerticalSolidList"/>
    <dgm:cxn modelId="{9FEEB1FD-02C3-4E97-A0BD-7F54112AE3D3}" srcId="{196A9417-2131-4FCA-B81A-453F5C0517E8}" destId="{09C118A7-B180-4128-9B75-EEB722868D69}" srcOrd="2" destOrd="0" parTransId="{A85CF994-EB90-466B-8A3B-F66B30878D64}" sibTransId="{0DEE4F4C-688B-42CB-A933-A7ED0E76C762}"/>
    <dgm:cxn modelId="{3BAD617E-A77A-4023-8984-A24B2B96B0B4}" type="presParOf" srcId="{AFAEB3D2-FA4F-4597-9F8D-DC86E2AA9DE3}" destId="{AA9FAB89-A397-497F-8E87-90C8624235BA}" srcOrd="0" destOrd="0" presId="urn:microsoft.com/office/officeart/2018/2/layout/IconVerticalSolidList"/>
    <dgm:cxn modelId="{39C3D99D-6B3B-48EC-95D3-048175B95DD7}" type="presParOf" srcId="{AA9FAB89-A397-497F-8E87-90C8624235BA}" destId="{BB90F895-7403-4C96-AA10-6C7DE16D7458}" srcOrd="0" destOrd="0" presId="urn:microsoft.com/office/officeart/2018/2/layout/IconVerticalSolidList"/>
    <dgm:cxn modelId="{52BD9F11-443E-4E54-8676-EA50330AFB6A}" type="presParOf" srcId="{AA9FAB89-A397-497F-8E87-90C8624235BA}" destId="{FB3B1BC8-4438-45B0-BE33-F0BB75AF253D}" srcOrd="1" destOrd="0" presId="urn:microsoft.com/office/officeart/2018/2/layout/IconVerticalSolidList"/>
    <dgm:cxn modelId="{7A72A818-833D-4AE5-B25F-F1E1DB1E2DCC}" type="presParOf" srcId="{AA9FAB89-A397-497F-8E87-90C8624235BA}" destId="{00EB4AA9-236B-4BFE-BD46-89E3A41BCCE9}" srcOrd="2" destOrd="0" presId="urn:microsoft.com/office/officeart/2018/2/layout/IconVerticalSolidList"/>
    <dgm:cxn modelId="{46C15ED7-6743-4E58-BDA6-E2FE259FC5E2}" type="presParOf" srcId="{AA9FAB89-A397-497F-8E87-90C8624235BA}" destId="{F590E85F-94F0-4FB3-9ECF-B09B03AE59F1}" srcOrd="3" destOrd="0" presId="urn:microsoft.com/office/officeart/2018/2/layout/IconVerticalSolidList"/>
    <dgm:cxn modelId="{0542B461-6C63-4FCF-8086-7BB172D5BEF0}" type="presParOf" srcId="{AFAEB3D2-FA4F-4597-9F8D-DC86E2AA9DE3}" destId="{3BCEE0C0-735C-4DE0-BE72-55A66E92D4AE}" srcOrd="1" destOrd="0" presId="urn:microsoft.com/office/officeart/2018/2/layout/IconVerticalSolidList"/>
    <dgm:cxn modelId="{591067BC-00F4-49E3-A7D1-B76B6166BAA1}" type="presParOf" srcId="{AFAEB3D2-FA4F-4597-9F8D-DC86E2AA9DE3}" destId="{2147FDC2-8923-49B6-B161-7AEF0BC0DCA8}" srcOrd="2" destOrd="0" presId="urn:microsoft.com/office/officeart/2018/2/layout/IconVerticalSolidList"/>
    <dgm:cxn modelId="{70FBD431-EA8D-42BD-AC27-2B80D920BC3F}" type="presParOf" srcId="{2147FDC2-8923-49B6-B161-7AEF0BC0DCA8}" destId="{C7CB3D38-34E5-411E-9D4C-DFA295F8D907}" srcOrd="0" destOrd="0" presId="urn:microsoft.com/office/officeart/2018/2/layout/IconVerticalSolidList"/>
    <dgm:cxn modelId="{F6A04511-98FB-44F9-98A3-45AC7FC8B846}" type="presParOf" srcId="{2147FDC2-8923-49B6-B161-7AEF0BC0DCA8}" destId="{FFB94F90-0FB0-41DB-AF8B-180FB303FD6B}" srcOrd="1" destOrd="0" presId="urn:microsoft.com/office/officeart/2018/2/layout/IconVerticalSolidList"/>
    <dgm:cxn modelId="{80A12A95-6DA5-4925-B4D4-83A823CCF1F4}" type="presParOf" srcId="{2147FDC2-8923-49B6-B161-7AEF0BC0DCA8}" destId="{7E9BA5A7-A1AE-446E-958F-653285EFDB64}" srcOrd="2" destOrd="0" presId="urn:microsoft.com/office/officeart/2018/2/layout/IconVerticalSolidList"/>
    <dgm:cxn modelId="{62879001-E2F2-4980-873C-DD4BB3B006C1}" type="presParOf" srcId="{2147FDC2-8923-49B6-B161-7AEF0BC0DCA8}" destId="{341CF064-8359-47F7-9775-AAB385A7A591}" srcOrd="3" destOrd="0" presId="urn:microsoft.com/office/officeart/2018/2/layout/IconVerticalSolidList"/>
    <dgm:cxn modelId="{08D4AFB4-FF25-4AE9-9EB0-6B652A0DE958}" type="presParOf" srcId="{AFAEB3D2-FA4F-4597-9F8D-DC86E2AA9DE3}" destId="{4AFB2ECC-470E-4D81-BE06-468D53EA7728}" srcOrd="3" destOrd="0" presId="urn:microsoft.com/office/officeart/2018/2/layout/IconVerticalSolidList"/>
    <dgm:cxn modelId="{EC310385-3DD5-4262-AA23-6C88DD091D8D}" type="presParOf" srcId="{AFAEB3D2-FA4F-4597-9F8D-DC86E2AA9DE3}" destId="{C7E4571B-6F05-4607-8728-6D50E0C07271}" srcOrd="4" destOrd="0" presId="urn:microsoft.com/office/officeart/2018/2/layout/IconVerticalSolidList"/>
    <dgm:cxn modelId="{B2E264D3-0653-4B96-9ADD-73AD8C14E837}" type="presParOf" srcId="{C7E4571B-6F05-4607-8728-6D50E0C07271}" destId="{CA4B1CB9-E82A-454A-BE71-B18C655F3397}" srcOrd="0" destOrd="0" presId="urn:microsoft.com/office/officeart/2018/2/layout/IconVerticalSolidList"/>
    <dgm:cxn modelId="{E69FCE7F-4646-4818-9CE2-57D04A794F09}" type="presParOf" srcId="{C7E4571B-6F05-4607-8728-6D50E0C07271}" destId="{F19F2197-683A-4A6C-8D89-645A680237CC}" srcOrd="1" destOrd="0" presId="urn:microsoft.com/office/officeart/2018/2/layout/IconVerticalSolidList"/>
    <dgm:cxn modelId="{C444E2D9-62D4-484D-A411-36080327D903}" type="presParOf" srcId="{C7E4571B-6F05-4607-8728-6D50E0C07271}" destId="{FB4346FE-5468-4266-AC63-A711432D9C27}" srcOrd="2" destOrd="0" presId="urn:microsoft.com/office/officeart/2018/2/layout/IconVerticalSolidList"/>
    <dgm:cxn modelId="{B3D3BC35-5F3A-4224-992F-70A79AD2FD06}" type="presParOf" srcId="{C7E4571B-6F05-4607-8728-6D50E0C07271}" destId="{74F9F236-2698-4F95-86C2-DE1EFBDD67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690C-F7B9-4AF3-88B0-27A6D2F2920E}">
      <dsp:nvSpPr>
        <dsp:cNvPr id="0" name=""/>
        <dsp:cNvSpPr/>
      </dsp:nvSpPr>
      <dsp:spPr>
        <a:xfrm>
          <a:off x="0" y="217876"/>
          <a:ext cx="10515600" cy="1797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2BAFE-1ED8-43B7-B095-DAB86327D588}">
      <dsp:nvSpPr>
        <dsp:cNvPr id="0" name=""/>
        <dsp:cNvSpPr/>
      </dsp:nvSpPr>
      <dsp:spPr>
        <a:xfrm>
          <a:off x="543737" y="622308"/>
          <a:ext cx="988613" cy="988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72A4-3275-40B8-A6BD-E21D110319F4}">
      <dsp:nvSpPr>
        <dsp:cNvPr id="0" name=""/>
        <dsp:cNvSpPr/>
      </dsp:nvSpPr>
      <dsp:spPr>
        <a:xfrm>
          <a:off x="2076087" y="217876"/>
          <a:ext cx="8439512" cy="179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33" tIns="190233" rIns="190233" bIns="190233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Dokuz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Eylül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Üniversitesi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Onkoloji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AD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Kanser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Epidemiyolojisi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yüksek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lisans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programı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2015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yılında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YÖK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onayı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ile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kurulmuş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anabilim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dalıdır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Tıp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Fakültesi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Hemşirelik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Yüksekokulu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Diş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Hekimliği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Fakültesi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lisans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mezunlarının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Kanser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Epidemiyolojisi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alanında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yüksek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lisans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yapma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olanağına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sahiptir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b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76087" y="217876"/>
        <a:ext cx="8439512" cy="1797478"/>
      </dsp:txXfrm>
    </dsp:sp>
    <dsp:sp modelId="{FBF2D70D-7C90-46EA-B507-D7EE991575DB}">
      <dsp:nvSpPr>
        <dsp:cNvPr id="0" name=""/>
        <dsp:cNvSpPr/>
      </dsp:nvSpPr>
      <dsp:spPr>
        <a:xfrm>
          <a:off x="0" y="2342169"/>
          <a:ext cx="10515600" cy="1797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B8B6A-1429-44C1-8F67-1610262C30DF}">
      <dsp:nvSpPr>
        <dsp:cNvPr id="0" name=""/>
        <dsp:cNvSpPr/>
      </dsp:nvSpPr>
      <dsp:spPr>
        <a:xfrm>
          <a:off x="543737" y="2746601"/>
          <a:ext cx="988613" cy="988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A5650-D8BC-45DA-8E45-BCEF38E826CB}">
      <dsp:nvSpPr>
        <dsp:cNvPr id="0" name=""/>
        <dsp:cNvSpPr/>
      </dsp:nvSpPr>
      <dsp:spPr>
        <a:xfrm>
          <a:off x="2076087" y="2342169"/>
          <a:ext cx="8439512" cy="179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33" tIns="190233" rIns="190233" bIns="19023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Kanser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alanında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yapılacak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toplum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sağlığı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temelli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çalışmaların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gerçekleştirilmesi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için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eğitilmiş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insan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gücü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eksiği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ciddi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bir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sorundur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Ayrıca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, %40’ı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önlenebilir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hastalık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olan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kanserlerin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epidemiyolojik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özelliklerinin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aydınlatılması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için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bu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alanda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uzman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ekibin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oluşturulması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amacıyla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Kanser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Epidemiyolojisi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Yüksek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Lisans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Programı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u="none" kern="1200" dirty="0" err="1">
              <a:latin typeface="Calibri" panose="020F0502020204030204" pitchFamily="34" charset="0"/>
              <a:cs typeface="Calibri" panose="020F0502020204030204" pitchFamily="34" charset="0"/>
            </a:rPr>
            <a:t>açılmıştır</a:t>
          </a:r>
          <a:r>
            <a:rPr lang="en-US" sz="20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76087" y="2342169"/>
        <a:ext cx="8439512" cy="1797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690C-F7B9-4AF3-88B0-27A6D2F2920E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2BAFE-1ED8-43B7-B095-DAB86327D588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72A4-3275-40B8-A6BD-E21D110319F4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Kanser Epidemiyolojisi Doktora (</a:t>
          </a:r>
          <a:r>
            <a:rPr lang="tr-TR" sz="2100" kern="1200" dirty="0" err="1"/>
            <a:t>Ph.D</a:t>
          </a:r>
          <a:r>
            <a:rPr lang="tr-TR" sz="2100" kern="1200" dirty="0"/>
            <a:t>.) Programı, epidemiyolojik araştırma yöntemleriyle kanserin ve nedenleri, önlenmesi ve tedavisi konularına odaklanan gelişmiş bir akademik (üçüncü derece) programdır. </a:t>
          </a:r>
        </a:p>
      </dsp:txBody>
      <dsp:txXfrm>
        <a:off x="1509882" y="708097"/>
        <a:ext cx="9005717" cy="1307257"/>
      </dsp:txXfrm>
    </dsp:sp>
    <dsp:sp modelId="{FBF2D70D-7C90-46EA-B507-D7EE991575DB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B8B6A-1429-44C1-8F67-1610262C30DF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A5650-D8BC-45DA-8E45-BCEF38E826CB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Öğrencilere, bu uzmanlık alanında derinlemesine bilgi ve uzmanlık kazanmanın yanı sıra kanser araştırmalarına ve halk sağlığına önemli katkılarda bulunmak için gerekli araştırma ve analitik becerileri geliştirme fırsatı sunar.</a:t>
          </a:r>
          <a:endParaRPr lang="en-US" sz="2100" kern="1200"/>
        </a:p>
      </dsp:txBody>
      <dsp:txXfrm>
        <a:off x="1509882" y="2342169"/>
        <a:ext cx="9005717" cy="1307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0F895-7403-4C96-AA10-6C7DE16D745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B1BC8-4438-45B0-BE33-F0BB75AF253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0E85F-94F0-4FB3-9ECF-B09B03AE59F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Calibri" panose="020F0502020204030204" pitchFamily="34" charset="0"/>
              <a:cs typeface="Calibri" panose="020F0502020204030204" pitchFamily="34" charset="0"/>
            </a:rPr>
            <a:t>Kanser Epidemiyolojisi Yüksek lisans ve Doktora Programı, alanında önde gelen uzmanlardan oluşan zengin bir araştırmacı kadrosuyla öğretim yürütür.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35590" y="531"/>
        <a:ext cx="9080009" cy="1242935"/>
      </dsp:txXfrm>
    </dsp:sp>
    <dsp:sp modelId="{C7CB3D38-34E5-411E-9D4C-DFA295F8D90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94F90-0FB0-41DB-AF8B-180FB303FD6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F064-8359-47F7-9775-AAB385A7A59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Calibri" panose="020F0502020204030204" pitchFamily="34" charset="0"/>
              <a:cs typeface="Calibri" panose="020F0502020204030204" pitchFamily="34" charset="0"/>
            </a:rPr>
            <a:t>Öğrenciler, bu öğretim </a:t>
          </a:r>
          <a:r>
            <a:rPr lang="tr-TR" sz="2100" kern="1200" dirty="0" err="1">
              <a:latin typeface="Calibri" panose="020F0502020204030204" pitchFamily="34" charset="0"/>
              <a:cs typeface="Calibri" panose="020F0502020204030204" pitchFamily="34" charset="0"/>
            </a:rPr>
            <a:t>üyeleriyle</a:t>
          </a:r>
          <a:r>
            <a:rPr lang="tr-TR" sz="2100" kern="1200" dirty="0">
              <a:latin typeface="Calibri" panose="020F0502020204030204" pitchFamily="34" charset="0"/>
              <a:cs typeface="Calibri" panose="020F0502020204030204" pitchFamily="34" charset="0"/>
            </a:rPr>
            <a:t> en yeni ve çeşitli araştırma projelerinde yakın çalışma fırsatına sahip olacak, dolayısıyla hem akademik gelişimlerine hem de araştırma metodolojilerine önemli katkılar sunacaktır. 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35590" y="1554201"/>
        <a:ext cx="9080009" cy="1242935"/>
      </dsp:txXfrm>
    </dsp:sp>
    <dsp:sp modelId="{CA4B1CB9-E82A-454A-BE71-B18C655F339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F2197-683A-4A6C-8D89-645A680237C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9F236-2698-4F95-86C2-DE1EFBDD67D0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Calibri" panose="020F0502020204030204" pitchFamily="34" charset="0"/>
              <a:cs typeface="Calibri" panose="020F0502020204030204" pitchFamily="34" charset="0"/>
            </a:rPr>
            <a:t>Ayrıca lisansüstü programlar öğrencilerine, kanser epidemiyolojisi alanında tanınmış kurum ve kuruluşlarla işbirlikleri de dahil olmak </a:t>
          </a:r>
          <a:r>
            <a:rPr lang="tr-TR" sz="2100" kern="1200" dirty="0" err="1">
              <a:latin typeface="Calibri" panose="020F0502020204030204" pitchFamily="34" charset="0"/>
              <a:cs typeface="Calibri" panose="020F0502020204030204" pitchFamily="34" charset="0"/>
            </a:rPr>
            <a:t>üzere</a:t>
          </a:r>
          <a:r>
            <a:rPr lang="tr-TR" sz="2100" kern="1200" dirty="0">
              <a:latin typeface="Calibri" panose="020F0502020204030204" pitchFamily="34" charset="0"/>
              <a:cs typeface="Calibri" panose="020F0502020204030204" pitchFamily="34" charset="0"/>
            </a:rPr>
            <a:t> çok sayıda araştırma fırsatı sunmaktadır.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3D42C-69D5-6CC5-704C-5B50CDF7A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61C48C4-AAD4-5CA6-B2E4-CA07D8790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DD3CEA-CFF9-51DC-C507-ABD9514F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ECE246-C822-27E8-1EA0-14ADE3E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D7C712-873E-A784-EEE1-2DFF3ABA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55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4E0785-FDAD-CB2B-F6A6-E228B49A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376447-8FA2-9885-0831-15CA9E8F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A490BF-BD9E-2AB4-01FE-051BB63D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601B26-95CA-4CAF-F7B2-663C5C5E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5CCA62-EB3B-E8CB-E7B3-CF79A393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8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EBCFA7-31EC-0E86-2C54-B536AC9B9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51EEF0-9529-912E-520F-1CBDF5963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3AF6CB-F528-365C-38AF-FF684A6E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D8F80A-7058-BFA6-A4B8-9DB86A5B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4FA7A2-E3D6-4E80-6F3E-4ACF12AA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85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00230D-429E-1C7A-9427-A3249008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084DC1-0A6F-E59D-34D1-BDD30C1C0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23E849-DFDD-ADFE-C61F-CF78446F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7899CE-E34E-0056-E1A5-7FBFC0E4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C92DBC-FDF6-74BF-1529-B4F83801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44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0A8457-367D-F336-49A9-33C0C687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3FF85B-C112-4FD1-7E28-BAF3C7E7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3389BA-828C-A4D6-52A1-0DFDEC67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016BAB-0C07-D28F-260E-DB6E7605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2C703A-4597-1C9A-DC23-388A4BF5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69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213356-226D-E391-FA49-D778CDF7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658C9F-E552-EEAE-E283-120062023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7668E0-AAE3-A445-9CAF-7835C1E40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BC4092-2C01-94E0-FB0B-983C3AB1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5A48196-4DD3-2F07-954F-99660EB5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D4CEE9-9A14-E3BE-FC68-1D17873B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46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83BD0C-A9C6-F6EE-202F-B4FD9E56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573670-04E2-99E0-1291-425F2BA9B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FEFCC9-7D43-9A6A-2D81-2901F062C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11719F2-EB6F-BC5D-CB20-D29DE1603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42FE029-DB2B-EE65-9B47-C397E5FA3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BE9BB5E-156A-EEDF-91D2-E8DABE5B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F65D741-257B-FCD2-7BF5-97C96153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1BB0801-B8E6-056A-21BD-D9FAF519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64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286076-4539-324F-5605-DB8A840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108386B-73CD-3BFE-D3F0-32C065A2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AD3CCCE-8ADD-13F3-9E38-28D54A19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4E79F7B-194C-6738-920B-F1E435CD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63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A8029B4-4019-EDAF-6A7E-7C667214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C93AAFD-851F-1C6B-9B69-9A922A6A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1E080D-ACC9-42E8-A10A-C60C5209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08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19597E-99FC-A61E-B373-C0957715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AB78CA-258F-42C8-DBA6-05C014CB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832CDE-AAEB-23AC-B29B-228360CD4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5D9BAB-0926-53B0-890B-4F27B91F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D501DE8-7835-6280-A5B7-6BDBD27E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C9F8B0-4AC7-E324-CF5A-FF2E6886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86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78718B-3DA1-B146-CEEA-D57EF7FB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2741956-6A75-B131-424B-42C2C319D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B55A2F-88A0-55CA-40DC-E64D38679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C86256-E110-A42A-C07B-28A980BF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AF7EC8-C875-3F99-FC80-3450284F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30B303-9356-16ED-AD08-02260FCF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37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C3B3908-5058-60FD-1F1A-D913FB28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0EF7A2-B388-4C12-539B-E3B343112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120BBD-BC5A-5B4F-CC00-EFEFD1FD9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CD44-FB81-1A44-B6B2-FDFB7015C7BD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2C2A13-5969-5896-1D3C-9BB58CB21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D5BBEF-7F32-8209-DAD0-FF6A76C5D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7778-9AF1-104C-9317-4D65CB70CB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4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0C0E98C6-D3D9-4B4F-8070-93D58CCB82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73769" y="3020743"/>
            <a:ext cx="8719020" cy="1652110"/>
          </a:xfrm>
        </p:spPr>
        <p:txBody>
          <a:bodyPr>
            <a:noAutofit/>
          </a:bodyPr>
          <a:lstStyle/>
          <a:p>
            <a:r>
              <a:rPr lang="tr-TR" altLang="tr-TR" sz="5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Kanser Epidemiyolojisi </a:t>
            </a:r>
          </a:p>
          <a:p>
            <a:r>
              <a:rPr lang="tr-TR" altLang="tr-TR" sz="5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Lisansüstü Programı</a:t>
            </a:r>
          </a:p>
        </p:txBody>
      </p:sp>
      <p:pic>
        <p:nvPicPr>
          <p:cNvPr id="1026" name="Picture 2" descr="Dokuz Eylül Üniversitesi - Vikipedi">
            <a:extLst>
              <a:ext uri="{FF2B5EF4-FFF2-40B4-BE49-F238E27FC236}">
                <a16:creationId xmlns:a16="http://schemas.microsoft.com/office/drawing/2014/main" id="{26DBD1FD-FE5D-AA4F-A3DC-CCCFBC75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9" y="295918"/>
            <a:ext cx="1766330" cy="16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kuz Eylül Üniversitesi Araştırma Uygulama Hastanesi - Dokuz Eylül  Üniversitesi Araştırma Uygulama Hastanesi">
            <a:extLst>
              <a:ext uri="{FF2B5EF4-FFF2-40B4-BE49-F238E27FC236}">
                <a16:creationId xmlns:a16="http://schemas.microsoft.com/office/drawing/2014/main" id="{8F472C58-8935-B746-8981-6F2A3D80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131" y="-27377"/>
            <a:ext cx="1917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8C0924-3490-5148-F8F8-570F997F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874" y="1288349"/>
            <a:ext cx="6323443" cy="1402470"/>
          </a:xfrm>
        </p:spPr>
        <p:txBody>
          <a:bodyPr anchor="t">
            <a:normAutofit/>
          </a:bodyPr>
          <a:lstStyle/>
          <a:p>
            <a:r>
              <a:rPr lang="tr-TR" sz="3500" b="1" dirty="0">
                <a:latin typeface="Calibri" panose="020F0502020204030204" pitchFamily="34" charset="0"/>
                <a:cs typeface="Calibri" panose="020F0502020204030204" pitchFamily="34" charset="0"/>
              </a:rPr>
              <a:t>Doktora </a:t>
            </a:r>
            <a:r>
              <a:rPr lang="tr-TR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Müfredat</a:t>
            </a:r>
            <a:r>
              <a:rPr lang="tr-TR" sz="3500" b="1" dirty="0">
                <a:latin typeface="Calibri" panose="020F0502020204030204" pitchFamily="34" charset="0"/>
                <a:cs typeface="Calibri" panose="020F0502020204030204" pitchFamily="34" charset="0"/>
              </a:rPr>
              <a:t> ve Ders Yapısı</a:t>
            </a:r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Laboratuvar rafındaki çözelti içeren beherler">
            <a:extLst>
              <a:ext uri="{FF2B5EF4-FFF2-40B4-BE49-F238E27FC236}">
                <a16:creationId xmlns:a16="http://schemas.microsoft.com/office/drawing/2014/main" id="{B7C8DDC0-5C13-AD46-114E-9B85DED0F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0" r="18952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650C68-5076-A4BD-BA01-D4DE2129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6" y="2254684"/>
            <a:ext cx="6161761" cy="4509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Tez Çalışması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pPr marL="311150" lvl="1" indent="-311150" algn="just"/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Bu dersin amacı, tez aşamasında olan öğrencilere danışman öğretim üyesi </a:t>
            </a:r>
            <a:r>
              <a:rPr lang="tr-TR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yönlendirimi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 ile çalışacağı konuya ilişkin literatürü izleyebilme, değerlendirebilme ve tartışabilme yeteneğinin kazandırılmasıdır. </a:t>
            </a:r>
          </a:p>
          <a:p>
            <a:pPr marL="311150" lvl="1" indent="-311150" algn="just"/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Buna ek olarak, öğrencilerin tez çalışmasında yararlanacağı güncel teknikleri bilimsel etik ve laboratuvar çalışma ilkelerine uyarak tek başına uygulayabilme, </a:t>
            </a:r>
            <a:r>
              <a:rPr lang="tr-TR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modifiye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 edebilme ve bulguların yorumlanması aşamasında yetkin hale gelerek bilimsel bir çalışma üretmelerini sağlamaktır. </a:t>
            </a:r>
          </a:p>
          <a:p>
            <a:pPr marL="311150" lvl="1" indent="-311150" algn="just"/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Özellikle doktora öğrencilerine bağımsız araştırma becerileri, etik sorumluluklar, araştırma proje önerisi yazma, makale yazma gibi aktarılabilir becerilerin kazandırılmasında danışmanı ile geçireceği bu saatler önemlidir.</a:t>
            </a:r>
          </a:p>
        </p:txBody>
      </p:sp>
    </p:spTree>
    <p:extLst>
      <p:ext uri="{BB962C8B-B14F-4D97-AF65-F5344CB8AC3E}">
        <p14:creationId xmlns:p14="http://schemas.microsoft.com/office/powerpoint/2010/main" val="255158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55BD09-2C6B-0CA8-6485-D714B2A3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0" y="2532734"/>
            <a:ext cx="5723369" cy="386822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Epidemiyolojisi</a:t>
            </a: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Araştırmalarına Özel İleri İstatistik Yöntemler	</a:t>
            </a: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Epidemiyolojide Güncel Kavramlar</a:t>
            </a: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Sağlık Verisi Analizi</a:t>
            </a: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Onkolojide Beslenme Epidemiyolojisi</a:t>
            </a: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Önlemede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Biyobelirteçler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Epidemiyolojik Çalışma Dizaynı</a:t>
            </a: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Kayıt Sistemleri</a:t>
            </a:r>
          </a:p>
          <a:p>
            <a:pPr lvl="1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Moleküler Epidemiyoloji</a:t>
            </a:r>
          </a:p>
          <a:p>
            <a:pPr lvl="1"/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Maruziyet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ve Kanser</a:t>
            </a: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Kitaplar">
            <a:extLst>
              <a:ext uri="{FF2B5EF4-FFF2-40B4-BE49-F238E27FC236}">
                <a16:creationId xmlns:a16="http://schemas.microsoft.com/office/drawing/2014/main" id="{3947C960-4526-37C1-F641-3F92985CC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775493-91A9-449A-0667-CD5A1C726A4D}"/>
              </a:ext>
            </a:extLst>
          </p:cNvPr>
          <p:cNvSpPr txBox="1"/>
          <p:nvPr/>
        </p:nvSpPr>
        <p:spPr>
          <a:xfrm>
            <a:off x="630935" y="1315057"/>
            <a:ext cx="6100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Bu zorunlu derslerin dışında program kapsamında öğrencilerin alabilecekleri bir dizi seçmeli dersler vardır.</a:t>
            </a:r>
          </a:p>
        </p:txBody>
      </p:sp>
    </p:spTree>
    <p:extLst>
      <p:ext uri="{BB962C8B-B14F-4D97-AF65-F5344CB8AC3E}">
        <p14:creationId xmlns:p14="http://schemas.microsoft.com/office/powerpoint/2010/main" val="169465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90FB18-BC6C-5392-F65A-945A9754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Neden Kanser Epidemiyolojisinde Doktora?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730FC5-4896-3D8C-82CE-619149A9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tr-TR" sz="2200" dirty="0"/>
              <a:t>Kanser epidemiyolojisi doktora programına katılarak, kanser vakalarının artışını veya azalışını izlemek ve risk faktörlerini belirlemek için kullanılan yöntemleri öğrenir ve halk sağlığına önemli katkılar sunabilirsiniz.</a:t>
            </a:r>
          </a:p>
          <a:p>
            <a:r>
              <a:rPr lang="tr-TR" sz="2200" dirty="0"/>
              <a:t>Kanser epidemiyolojisi programında doktora yapmak ayrıca kanserle mücadelede etkili stratejilerin geliştirilmesine katkıda bulunmanıza olanak sağlar. </a:t>
            </a:r>
          </a:p>
          <a:p>
            <a:r>
              <a:rPr lang="tr-TR" sz="2200" dirty="0"/>
              <a:t>Bu programda edineceğiniz bilgileri kullanarak, kanser önleme ve erken teşhis çalışmalarına katkıda bulunabilir ve kanser epidemiyolojisi alanında yeni bulgular ortaya çıkarabilirsiniz.</a:t>
            </a:r>
          </a:p>
          <a:p>
            <a:r>
              <a:rPr lang="tr-TR" sz="2200" dirty="0"/>
              <a:t>Kanser epidemiyolojisi programında doktora yaparak, kanser türleri ilgili önemli bir halk sağlığı sorununa odaklanabilir ve toplum sağlığını iyileştirmek için çalışabilirsiniz. </a:t>
            </a:r>
          </a:p>
          <a:p>
            <a:r>
              <a:rPr lang="tr-TR" sz="2200" dirty="0"/>
              <a:t>Kanser epidemiyolojisi alanında yapacağınız araştırmalar ve çalışmalar, kanser vakalarının azaltılması ve kanserle mücadelede daha etkili stratejilerin geliştirilmesine katkıda bulunabilir.</a:t>
            </a:r>
          </a:p>
        </p:txBody>
      </p:sp>
    </p:spTree>
    <p:extLst>
      <p:ext uri="{BB962C8B-B14F-4D97-AF65-F5344CB8AC3E}">
        <p14:creationId xmlns:p14="http://schemas.microsoft.com/office/powerpoint/2010/main" val="262048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F47DB0-57CC-002E-B104-87256508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073"/>
            <a:ext cx="10623115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Kanser Epidemiyolojisi Lisansüstü Programları ve Araştırma Olanakları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2861A98-5B07-FA93-F186-3DA456BB9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754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00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90F331-2C0B-2A02-0D70-F1366DD7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053" y="1009925"/>
            <a:ext cx="6793171" cy="1620525"/>
          </a:xfrm>
        </p:spPr>
        <p:txBody>
          <a:bodyPr anchor="t">
            <a:noAutofit/>
          </a:bodyPr>
          <a:lstStyle/>
          <a:p>
            <a:pPr algn="ctr"/>
            <a:r>
              <a:rPr lang="tr-TR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Kanser Epidemiyolojisi </a:t>
            </a:r>
            <a:br>
              <a:rPr lang="tr-TR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Lisansüstü Programları ile</a:t>
            </a:r>
            <a:br>
              <a:rPr lang="tr-TR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Mesleki Gelişim ve Ağ Oluşturma</a:t>
            </a:r>
            <a:br>
              <a:rPr lang="tr-TR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3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Renkli kağıttaki çizimler">
            <a:extLst>
              <a:ext uri="{FF2B5EF4-FFF2-40B4-BE49-F238E27FC236}">
                <a16:creationId xmlns:a16="http://schemas.microsoft.com/office/drawing/2014/main" id="{B58A502D-E836-3C28-F38E-8DD9A643A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3" r="35059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9D1AB1-7F46-E540-EBD1-BD47237B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28" y="3102641"/>
            <a:ext cx="6445422" cy="3591207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Epidemiyolojisi Yüksek Lisans ve Doktora Programı, profesyonel gelişim ve ağ oluşturma için de kapsamlı fırsatlar sunar. </a:t>
            </a:r>
          </a:p>
          <a:p>
            <a:pPr algn="just"/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Konferanslar, seminerler ve alanında önde gelen araştırmacılarla işbirlikleri yoluyla öğrenciler bilgilerini genişletebilir, pratik deneyim kazanabilir ve kanser epidemiyolojisinde kariyer beklentilerini artırabilecek değerli bağlantılar kurabilirler.</a:t>
            </a:r>
          </a:p>
        </p:txBody>
      </p:sp>
    </p:spTree>
    <p:extLst>
      <p:ext uri="{BB962C8B-B14F-4D97-AF65-F5344CB8AC3E}">
        <p14:creationId xmlns:p14="http://schemas.microsoft.com/office/powerpoint/2010/main" val="3310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BB9E264-F28E-19B6-EC28-7308E4D9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Autofit/>
          </a:bodyPr>
          <a:lstStyle/>
          <a:p>
            <a:b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Kanser Epidemiyolojisi </a:t>
            </a:r>
            <a:r>
              <a:rPr lang="tr-TR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 Lisans 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8FD5C56-A446-AC3B-9D0B-6B8223E8E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12575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00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7CD355-12FE-BFC6-725A-5F7A0D32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59" y="471231"/>
            <a:ext cx="11245368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 Lisans Programına Başvuru Koşulları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704F0C-E570-739D-3818-38DE5947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59" y="1925282"/>
            <a:ext cx="8314277" cy="4558768"/>
          </a:xfrm>
        </p:spPr>
        <p:txBody>
          <a:bodyPr anchor="ctr">
            <a:noAutofit/>
          </a:bodyPr>
          <a:lstStyle/>
          <a:p>
            <a:pPr algn="just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Epidemiyolojisi Yüksek Lisans Programına başvurabilmek için, başvuru sahiplerinin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ynı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disiplinlerde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Lisans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Derecesi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sahip olmaları beklenir.</a:t>
            </a:r>
          </a:p>
          <a:p>
            <a:pPr algn="just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Bununla birlikte adayların ALES sınavı sonuç belgesi ve Yabancı Dil Belgesi sunmaları gereklidir.</a:t>
            </a:r>
          </a:p>
          <a:p>
            <a:pPr marL="236538" indent="0" algn="just"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ALES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sınavından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55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(son 5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yıl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içerisinde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36538" indent="0" algn="just">
              <a:buNone/>
            </a:pP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Dokuz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Eylül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Üniversitesi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Yabancı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Diller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Yüksekokulunca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yapılan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yabancı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yeterlilik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sınavından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55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Yükseköğretim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Kurulu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kabul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merkezi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̂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yabancı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sınavlarından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50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eşdeğerliği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kabul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uluslararası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yabancı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sınavlarından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muadili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alınması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zorunludur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YDS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YÖKDİL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sonuçları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sınav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tarihinden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itibaren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yıl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DEÜ,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Yabancı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Diller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Yüksekokulunca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yapılan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yabancı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yeterlilik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sınavı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yıl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geçerli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tr-T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Stetoskop">
            <a:extLst>
              <a:ext uri="{FF2B5EF4-FFF2-40B4-BE49-F238E27FC236}">
                <a16:creationId xmlns:a16="http://schemas.microsoft.com/office/drawing/2014/main" id="{CAAFD98C-97DD-4503-F85E-18010FB71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3272" y="2242865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8E90483-E86C-3893-B1DF-BC93D935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863" y="142875"/>
            <a:ext cx="6242137" cy="150938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 Lisans</a:t>
            </a:r>
            <a:b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Müfredat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Ders Yapısı</a:t>
            </a:r>
          </a:p>
        </p:txBody>
      </p:sp>
      <p:pic>
        <p:nvPicPr>
          <p:cNvPr id="5" name="Picture 4" descr="Bir kitabın üzerinde gözlük">
            <a:extLst>
              <a:ext uri="{FF2B5EF4-FFF2-40B4-BE49-F238E27FC236}">
                <a16:creationId xmlns:a16="http://schemas.microsoft.com/office/drawing/2014/main" id="{C9976732-2C03-FB95-36A7-02FD7CCA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0" r="3312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798990-328D-CD1F-9689-FF832191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652260"/>
            <a:ext cx="5948362" cy="5062865"/>
          </a:xfrm>
        </p:spPr>
        <p:txBody>
          <a:bodyPr>
            <a:noAutofit/>
          </a:bodyPr>
          <a:lstStyle/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Epidemiyolojisi Yüksek Lisans Programı, öğrencilere epidemiyoloji,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biyoistatistik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araştırma yöntemleri ve kanser biyolojisi konularında derinlemesine bilgi ve beceriler sağlamak için tasarlanmış kapsamlı bir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müfredat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sunar.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En az iki (2) en fazla3 üç(3) yıllık bir dönemde öğrencilerin mezun olması beklenir.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Program, zorunlu dersler, özel seçmeli dersler ve araştırma seminerlerinin bir kombinasyonunu içerir.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Öğrenciler ayrıca uygulamalı araştırma projelerine katılma ve alandaki uzmanlarla işbirliği yapma fırsatına sahip olacaklardır.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Kurs yapısı, çok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yönlu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̈ bir eğitim sağlar ve öğrencileri kanser epidemiyolojisi araştırmaları ve halk sağlığı alanlarında başarılı bir şekilde yetiştirmeyi amaçlar.</a:t>
            </a:r>
          </a:p>
        </p:txBody>
      </p:sp>
    </p:spTree>
    <p:extLst>
      <p:ext uri="{BB962C8B-B14F-4D97-AF65-F5344CB8AC3E}">
        <p14:creationId xmlns:p14="http://schemas.microsoft.com/office/powerpoint/2010/main" val="335536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BB9E264-F28E-19B6-EC28-7308E4D9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Autofit/>
          </a:bodyPr>
          <a:lstStyle/>
          <a:p>
            <a:b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Kanser Epidemiyolojisi </a:t>
            </a:r>
            <a:r>
              <a:rPr lang="tr-TR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Doktora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8FD5C56-A446-AC3B-9D0B-6B8223E8EB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44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7CD355-12FE-BFC6-725A-5F7A0D32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59" y="167650"/>
            <a:ext cx="11245368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Doktora Programına Başvuru Koşulları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704F0C-E570-739D-3818-38DE5947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59" y="1393310"/>
            <a:ext cx="8314277" cy="5319129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Epidemiyolojisi Doktora Programına hak kazanabilmek için, başvuru sahiplerinin tıp doktoru ya da epidemiyoloji, halk sağlığı veya ilişkili bir alanda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yüksek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lisans derecesine sahip olmaları beklenir.</a:t>
            </a:r>
          </a:p>
          <a:p>
            <a:pPr algn="just">
              <a:spcBef>
                <a:spcPts val="0"/>
              </a:spcBef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Bununla birlikte adayların ALES sınavı sonuç belgesi ve Yabancı Dil Belgesi sunmaları gereklidir.</a:t>
            </a:r>
          </a:p>
          <a:p>
            <a:pPr marL="236538" indent="-176213" algn="just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ALES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sınavından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60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(son 5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yıl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içerisinde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36538" indent="-176213" algn="just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Tıpta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uzmanlığını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yapmıış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olanlar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TUS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belgesi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(son 5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yıl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içerisinde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36538" indent="-176213" algn="just">
              <a:spcBef>
                <a:spcPts val="0"/>
              </a:spcBef>
              <a:buNone/>
            </a:pPr>
            <a:br>
              <a:rPr lang="en-US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Yükseköğretim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Kurulu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kabul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merkezi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̂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yabancı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sınavlarından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55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eşdeğerliği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kabul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uluslararası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yabancı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sınavlarından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muadili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puan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alınması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zorunludur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YDS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YÖKDİL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sonuçları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sınav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tarihinden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itibaren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yıl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spcBef>
                <a:spcPts val="0"/>
              </a:spcBef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Ayrıca, araştırma metodolojisi ve istatistik açısından bir geçmişe sahip olmaları avantaj sağlar. </a:t>
            </a:r>
          </a:p>
          <a:p>
            <a:pPr algn="just">
              <a:spcBef>
                <a:spcPts val="0"/>
              </a:spcBef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Ek olarak, adayların kanser epidemiyolojisinde ileri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düzey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çalışmaları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sürdürmeye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hazır olduklarını ve kararlılıklarını göstermek için tavsiye mektupları, bir amaç beyanı ve akademik transkriptlerini sunmaları gerekmektedir.</a:t>
            </a:r>
          </a:p>
        </p:txBody>
      </p:sp>
      <p:pic>
        <p:nvPicPr>
          <p:cNvPr id="7" name="Graphic 6" descr="Stetoskop">
            <a:extLst>
              <a:ext uri="{FF2B5EF4-FFF2-40B4-BE49-F238E27FC236}">
                <a16:creationId xmlns:a16="http://schemas.microsoft.com/office/drawing/2014/main" id="{CAAFD98C-97DD-4503-F85E-18010FB71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3272" y="2242865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0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8E90483-E86C-3893-B1DF-BC93D935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863" y="142875"/>
            <a:ext cx="6242137" cy="150938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Doktora</a:t>
            </a:r>
            <a:b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Müfredat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Ders Yapısı</a:t>
            </a:r>
          </a:p>
        </p:txBody>
      </p:sp>
      <p:pic>
        <p:nvPicPr>
          <p:cNvPr id="5" name="Picture 4" descr="Bir kitabın üzerinde gözlük">
            <a:extLst>
              <a:ext uri="{FF2B5EF4-FFF2-40B4-BE49-F238E27FC236}">
                <a16:creationId xmlns:a16="http://schemas.microsoft.com/office/drawing/2014/main" id="{C9976732-2C03-FB95-36A7-02FD7CCA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0" r="3312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798990-328D-CD1F-9689-FF832191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652260"/>
            <a:ext cx="5948362" cy="5062865"/>
          </a:xfrm>
        </p:spPr>
        <p:txBody>
          <a:bodyPr>
            <a:noAutofit/>
          </a:bodyPr>
          <a:lstStyle/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Kanser Epidemiyolojisi Doktora Programı, öğrencilere epidemiyoloji,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biyoistatistik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araştırma yöntemleri ve kanser biyolojisi konularında derinlemesine bilgi ve beceriler sağlamak için tasarlanmış kapsamlı bir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müfredat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sunar.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En az dört (4) en fazla altı (6) yıllık bir dönemde öğrencilerin mezun olması beklenir.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Program, zorunlu dersler, özel seçmeli dersler ve araştırma seminerlerinin bir kombinasyonunu içerir.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Öğrenciler ayrıca uygulamalı araştırma projelerine katılma ve alandaki uzmanlarla işbirliği yapma fırsatına sahip olacaklardır. </a:t>
            </a: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Kurs yapısı, çok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yönlu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̈ bir eğitim sağlar ve öğrencileri kanser epidemiyolojisi araştırmaları ve halk sağlığı alanlarında başarılı bir şekilde yetiştirmeyi amaçlar.</a:t>
            </a:r>
          </a:p>
        </p:txBody>
      </p:sp>
    </p:spTree>
    <p:extLst>
      <p:ext uri="{BB962C8B-B14F-4D97-AF65-F5344CB8AC3E}">
        <p14:creationId xmlns:p14="http://schemas.microsoft.com/office/powerpoint/2010/main" val="341686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907615D-86D1-3C74-FD51-369FE73C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816" y="763429"/>
            <a:ext cx="7111764" cy="1535051"/>
          </a:xfrm>
        </p:spPr>
        <p:txBody>
          <a:bodyPr anchor="b">
            <a:normAutofit/>
          </a:bodyPr>
          <a:lstStyle/>
          <a:p>
            <a:r>
              <a:rPr lang="tr-TR" sz="3500" b="1" dirty="0">
                <a:latin typeface="Calibri" panose="020F0502020204030204" pitchFamily="34" charset="0"/>
                <a:cs typeface="Calibri" panose="020F0502020204030204" pitchFamily="34" charset="0"/>
              </a:rPr>
              <a:t>Doktora </a:t>
            </a:r>
            <a:r>
              <a:rPr lang="tr-TR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Müfredat</a:t>
            </a:r>
            <a:r>
              <a:rPr lang="tr-TR" sz="3500" b="1" dirty="0">
                <a:latin typeface="Calibri" panose="020F0502020204030204" pitchFamily="34" charset="0"/>
                <a:cs typeface="Calibri" panose="020F0502020204030204" pitchFamily="34" charset="0"/>
              </a:rPr>
              <a:t> ve Ders Yapısı</a:t>
            </a:r>
            <a:endParaRPr lang="tr-T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Beyaz ampuller ve öne çıkan tek bir sarı ampul">
            <a:extLst>
              <a:ext uri="{FF2B5EF4-FFF2-40B4-BE49-F238E27FC236}">
                <a16:creationId xmlns:a16="http://schemas.microsoft.com/office/drawing/2014/main" id="{5456BF89-5D37-0745-A3A5-6445CCC64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9" r="36009" b="-1"/>
          <a:stretch/>
        </p:blipFill>
        <p:spPr>
          <a:xfrm>
            <a:off x="20" y="10"/>
            <a:ext cx="4709766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8C47EB-7B41-43C1-C4B1-DAA344E6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666" y="3068278"/>
            <a:ext cx="6699514" cy="3108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Uzmanlık Alanı Dersi</a:t>
            </a:r>
          </a:p>
          <a:p>
            <a:endParaRPr lang="tr-TR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lvl="1" indent="-311150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Kanser Epidemiyolojisi alanındaki konuların tartışılması	</a:t>
            </a:r>
          </a:p>
          <a:p>
            <a:pPr marL="311150" lvl="1" indent="-311150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Literatür araştırması	</a:t>
            </a:r>
          </a:p>
          <a:p>
            <a:pPr marL="311150" lvl="1" indent="-311150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Veri toplama		</a:t>
            </a:r>
          </a:p>
          <a:p>
            <a:pPr marL="311150" lvl="1" indent="-311150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Veri analizi	</a:t>
            </a:r>
          </a:p>
          <a:p>
            <a:pPr marL="311150" lvl="1" indent="-311150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Veri yorumlanması	</a:t>
            </a:r>
          </a:p>
          <a:p>
            <a:pPr marL="311150" lvl="1" indent="-311150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Araştırma raporunun yazılması			</a:t>
            </a:r>
          </a:p>
          <a:p>
            <a:pPr marL="311150" lvl="1" indent="-311150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Sunum ve makale hazırlama	gibi alt alanlarla temsil edilir.</a:t>
            </a:r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79818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D775F9-D17B-CF66-46A5-524B8C06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978" y="1478070"/>
            <a:ext cx="6668021" cy="864295"/>
          </a:xfrm>
        </p:spPr>
        <p:txBody>
          <a:bodyPr anchor="t">
            <a:normAutofit/>
          </a:bodyPr>
          <a:lstStyle/>
          <a:p>
            <a:r>
              <a:rPr lang="tr-TR" sz="3500" b="1" dirty="0">
                <a:latin typeface="Calibri" panose="020F0502020204030204" pitchFamily="34" charset="0"/>
                <a:cs typeface="Calibri" panose="020F0502020204030204" pitchFamily="34" charset="0"/>
              </a:rPr>
              <a:t>Doktora </a:t>
            </a:r>
            <a:r>
              <a:rPr lang="tr-TR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Müfredat</a:t>
            </a:r>
            <a:r>
              <a:rPr lang="tr-TR" sz="3500" b="1" dirty="0">
                <a:latin typeface="Calibri" panose="020F0502020204030204" pitchFamily="34" charset="0"/>
                <a:cs typeface="Calibri" panose="020F0502020204030204" pitchFamily="34" charset="0"/>
              </a:rPr>
              <a:t> ve Ders Yapısı</a:t>
            </a:r>
          </a:p>
        </p:txBody>
      </p:sp>
      <p:pic>
        <p:nvPicPr>
          <p:cNvPr id="11" name="Picture 4" descr="Farklı kapak renkleri olan kitapların en üst görünümü">
            <a:extLst>
              <a:ext uri="{FF2B5EF4-FFF2-40B4-BE49-F238E27FC236}">
                <a16:creationId xmlns:a16="http://schemas.microsoft.com/office/drawing/2014/main" id="{5F655FBA-52DF-439F-6F38-F582CB0EB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0" r="16698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E663FA-BEBA-D19C-A43D-4346446A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2" y="2551176"/>
            <a:ext cx="6250487" cy="4212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Teze İlişkin Araştırma Konuları Dersi 1-2</a:t>
            </a: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7663" lvl="1" indent="-28575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Öğrencinin tezi ile ilgili alanda literatürü takip edebilmesi </a:t>
            </a:r>
          </a:p>
          <a:p>
            <a:pPr marL="347663" lvl="1" indent="-28575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Tez / tez konusu ile ilgili bir konuda öneri hazırlama kurallarını öğrenmesi</a:t>
            </a:r>
          </a:p>
          <a:p>
            <a:pPr marL="347663" lvl="1" indent="-28575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Tez/ tez konusu ile ilgili bir konuda öneri hazırlayabilmesi ve sunabilmesi</a:t>
            </a:r>
          </a:p>
          <a:p>
            <a:pPr marL="347663" lvl="1" indent="-28575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İlgili etik kurullara tez/ tez konusu ile ilgili bir konuda öneri hazırlayabilmesi</a:t>
            </a:r>
          </a:p>
          <a:p>
            <a:pPr marL="347663" lvl="1" indent="-28575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Tez/ tez konusu ile ilgili bir konuda ilgili etik kurula ilgili başvuru yapabilmesi aşamalarını içeren bir süreçle temsil edilir.</a:t>
            </a:r>
          </a:p>
        </p:txBody>
      </p:sp>
    </p:spTree>
    <p:extLst>
      <p:ext uri="{BB962C8B-B14F-4D97-AF65-F5344CB8AC3E}">
        <p14:creationId xmlns:p14="http://schemas.microsoft.com/office/powerpoint/2010/main" val="967922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1247</Words>
  <Application>Microsoft Macintosh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Presentation</vt:lpstr>
      <vt:lpstr>   Kanser Epidemiyolojisi Yüksek Lisans Programı</vt:lpstr>
      <vt:lpstr>Yüksek Lisans Programına Başvuru Koşulları</vt:lpstr>
      <vt:lpstr>Yüksek Lisans Müfredat ve Ders Yapısı</vt:lpstr>
      <vt:lpstr>   Kanser Epidemiyolojisi Doktora Programı</vt:lpstr>
      <vt:lpstr>Doktora Programına Başvuru Koşulları</vt:lpstr>
      <vt:lpstr>Doktora Müfredat ve Ders Yapısı</vt:lpstr>
      <vt:lpstr>Doktora Müfredat ve Ders Yapısı</vt:lpstr>
      <vt:lpstr>Doktora Müfredat ve Ders Yapısı</vt:lpstr>
      <vt:lpstr>Doktora Müfredat ve Ders Yapısı</vt:lpstr>
      <vt:lpstr>PowerPoint Presentation</vt:lpstr>
      <vt:lpstr>Neden Kanser Epidemiyolojisinde Doktora?</vt:lpstr>
      <vt:lpstr>Kanser Epidemiyolojisi Lisansüstü Programları ve Araştırma Olanakları</vt:lpstr>
      <vt:lpstr> Kanser Epidemiyolojisi  Lisansüstü Programları ile Mesleki Gelişim ve Ağ Oluşturma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Dokuz Eylül Üniversitesi  Onkoloji Enstitüsü Prevantif Onkoloji Anabilim Dalı</dc:title>
  <dc:creator>Mehmet Emin ARAYICI</dc:creator>
  <cp:lastModifiedBy>Gizem Calibasi</cp:lastModifiedBy>
  <cp:revision>8</cp:revision>
  <dcterms:created xsi:type="dcterms:W3CDTF">2023-07-05T13:15:50Z</dcterms:created>
  <dcterms:modified xsi:type="dcterms:W3CDTF">2024-01-05T14:35:29Z</dcterms:modified>
</cp:coreProperties>
</file>