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72" r:id="rId4"/>
    <p:sldId id="270" r:id="rId5"/>
    <p:sldId id="307" r:id="rId6"/>
    <p:sldId id="303" r:id="rId7"/>
    <p:sldId id="288" r:id="rId8"/>
    <p:sldId id="304" r:id="rId9"/>
    <p:sldId id="302" r:id="rId10"/>
    <p:sldId id="309" r:id="rId11"/>
    <p:sldId id="305" r:id="rId12"/>
    <p:sldId id="306"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75"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32BAAB-B553-4B2B-B525-8D7F2030186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C64967-83FC-40AA-97B7-C255E69F3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0483ED2-7009-4C79-A8E2-23077FF5C236}"/>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DD06D0BB-EB0F-41F3-B378-D0C553A211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01EAFC-9BAA-4E5F-8116-FDB5ED2B9D5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667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3D3B37-CD13-4B0D-BBD3-AC37EC066AB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4346395-010A-4DA9-A2DA-68C5906BA6DC}"/>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C214240-EAD2-4C04-9F07-B1CAD8D7A578}"/>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887B4A1A-98B8-45D8-BAA2-43E58B7FEBC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C4AB93-9450-4BA6-A645-6964D8D00F13}"/>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457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FBC591F-C7B7-4804-A7C0-4CE1CC2FC49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3ACB54E-53C1-4EB5-BB5A-DB633273CFA6}"/>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E7AE0FA-270F-4DD5-97D4-D24D208A17C4}"/>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9756C55D-9359-46B3-BC74-3147240B66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8DDBEE-D10D-4C18-9AC4-74B04E4E206F}"/>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129383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202E9B-3565-3441-98ED-DE04430D78D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AC9DDC8-7015-744D-8762-D5E524DDF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5918BDE-4D7A-0B44-8190-9A83A2EE2E6D}"/>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F24378A5-4188-A24D-873F-02DE813AA64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B126A2-4A7E-CA4E-BD53-9239CFF23B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238964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070A34-532D-A04D-AEA4-A13E4EF3AE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9DCE28-EFE8-F54A-BF69-68947DC39A00}"/>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261B37D-7B2A-E240-A7EE-72235BAECE49}"/>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2803BCFD-9880-4845-9F13-DBDC6217A6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1F6CD3-108E-9E45-8940-5AF886CC911E}"/>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756473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17EBE1-FB94-A04C-97BA-44873F7189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B44DDA8-6425-5143-A799-34358B80B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22F3FCF-206F-0B4D-8F0E-1F3647F38F3F}"/>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48137C38-7442-8D4E-A50D-6ABCD288CD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219DCE-C7B2-8349-9123-6F7BE6B6136B}"/>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24272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61D641-D6C6-9E42-A222-2FE73B2BA1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D84FC6D-E30E-CC43-A15F-596357507561}"/>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F282573-FAD0-D046-9085-D399BF10BAF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FC500061-C0D8-1D4E-8C1C-23B8D6E8F099}"/>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3FCEEBC5-AADF-B948-A7FE-DFB32C9713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B4ACB1-7A73-1343-9125-0B61904F8D8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901225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F4F1AD-D66A-374F-B243-AAC71AFB8A4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44D7527-F1E6-9B4B-9E59-31FB878363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4EBA5786-B535-5A4F-B9C9-82AA43A0C11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E8C43AA4-2968-E247-BDC1-DC35E1CF2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5416487B-58B4-8F42-8FC8-11E81D74879C}"/>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4911B53-9DC4-6745-ABDB-2786343BB832}"/>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8" name="Alt Bilgi Yer Tutucusu 7">
            <a:extLst>
              <a:ext uri="{FF2B5EF4-FFF2-40B4-BE49-F238E27FC236}">
                <a16:creationId xmlns:a16="http://schemas.microsoft.com/office/drawing/2014/main" id="{40C5FCA7-8538-8540-AC12-7E80D9CDF37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EF99695-A590-8442-A7B5-76E09FB1B270}"/>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416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8CEAF48-C2A1-A44A-801F-34C8097DB2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0B3C880-9802-AA4D-9711-ABFB5015B0E8}"/>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4" name="Alt Bilgi Yer Tutucusu 3">
            <a:extLst>
              <a:ext uri="{FF2B5EF4-FFF2-40B4-BE49-F238E27FC236}">
                <a16:creationId xmlns:a16="http://schemas.microsoft.com/office/drawing/2014/main" id="{48DA23EA-ED1B-9B46-8CCE-6508BA1EC4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F3A0C31-8DC5-5E4D-B005-B430709D9525}"/>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713283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503A4A6-EC93-0142-B26B-5D60F884BEE2}"/>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3" name="Alt Bilgi Yer Tutucusu 2">
            <a:extLst>
              <a:ext uri="{FF2B5EF4-FFF2-40B4-BE49-F238E27FC236}">
                <a16:creationId xmlns:a16="http://schemas.microsoft.com/office/drawing/2014/main" id="{0488D280-564E-4041-9BB2-D2164ECB451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49CC16-C65B-994E-8FA1-5D11B0664337}"/>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12305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FE74F-C40C-124E-8086-FC59A49090E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32D1C2B-EB35-994B-8119-87D986AF4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A0C55405-5F54-7E42-80FA-72927A9C2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C503C786-4DF3-4642-8E6B-888634D33487}"/>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1D8C9E7E-0962-484F-B059-AB0457F0447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D3DB0EA-F993-4C41-B4FB-03E11DEDAFB6}"/>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369837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80E28A-DA3B-4E84-9235-B4F269148E0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086F64-0829-4110-8922-E46FB5DABCC0}"/>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5915E9-6CBB-4FCE-9A4E-BAB8894024FD}"/>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11679D33-8A0E-4E4D-833F-4B52FC99CE6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7E6128-2224-44CD-926A-19972100C4D6}"/>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38875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E37CF5-EE7C-1143-A13E-2F789E5C459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8DBA99A-4A4D-A04F-9EAA-0B5A06D32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5D45F5-0617-D542-80F1-A0D831299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5A41B943-19B6-B041-AC63-DFD0CD867C0D}"/>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6" name="Alt Bilgi Yer Tutucusu 5">
            <a:extLst>
              <a:ext uri="{FF2B5EF4-FFF2-40B4-BE49-F238E27FC236}">
                <a16:creationId xmlns:a16="http://schemas.microsoft.com/office/drawing/2014/main" id="{65D20CC0-7D9E-674B-8CCC-20956641338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55189A1-825A-8B4C-A712-189A35D11CC2}"/>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235146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81AA55-00A3-CA42-A9A9-46527DBF312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0A5DB8A-7B70-1F4A-A51E-3ABAA1105B50}"/>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6D2505BB-71E4-F44B-8085-9C3B6C7AA657}"/>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C91CF4A0-22BE-7547-A06D-E321DCB5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E6D189-9FC5-2C45-83D9-0B46E9A7464A}"/>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1138707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89DF4BB-3C53-E745-8E1F-9F6317AF5A9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123AB06-54BD-1D4A-BFCD-0779FA282CC5}"/>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074C2BC-F885-B04A-93B7-548F798D791A}"/>
              </a:ext>
            </a:extLst>
          </p:cNvPr>
          <p:cNvSpPr>
            <a:spLocks noGrp="1"/>
          </p:cNvSpPr>
          <p:nvPr>
            <p:ph type="dt" sz="half" idx="10"/>
          </p:nvPr>
        </p:nvSpPr>
        <p:spPr/>
        <p:txBody>
          <a:body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59D3651E-B9C8-3E49-BA37-25D608722A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E36415-C33B-A540-AF34-E82637850351}"/>
              </a:ext>
            </a:extLst>
          </p:cNvPr>
          <p:cNvSpPr>
            <a:spLocks noGrp="1"/>
          </p:cNvSpPr>
          <p:nvPr>
            <p:ph type="sldNum" sz="quarter" idx="12"/>
          </p:nvPr>
        </p:nvSpPr>
        <p:spPr/>
        <p:txBody>
          <a:bodyPr/>
          <a:lstStyle/>
          <a:p>
            <a:fld id="{82ABC2F1-45A2-514D-85EB-1D8EBAA12F80}" type="slidenum">
              <a:rPr lang="tr-TR" smtClean="0"/>
              <a:pPr/>
              <a:t>‹#›</a:t>
            </a:fld>
            <a:endParaRPr lang="tr-TR"/>
          </a:p>
        </p:txBody>
      </p:sp>
    </p:spTree>
    <p:extLst>
      <p:ext uri="{BB962C8B-B14F-4D97-AF65-F5344CB8AC3E}">
        <p14:creationId xmlns:p14="http://schemas.microsoft.com/office/powerpoint/2010/main" val="400654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6A22358-8063-4154-8E02-276AEAD17FB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C8C9F7-BEA3-4235-96E3-6510D67F16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55ACFA7-ECFC-42AE-B0EB-A2639DBD16D1}"/>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2F483864-FCDC-4F0B-9424-AAA1A630E6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C4E306-85AC-4C45-B4BF-425340B23315}"/>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43383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8851B6-0D39-42BF-998C-4A5A96C918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B6028B8-419A-4BCC-8E70-ECE34F36145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F4493F-B33B-4638-9C37-B178040443E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F3E3E58-64AE-4736-AE21-152483959412}"/>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74EE362A-3544-4E98-88F7-9341E77758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D4D9473-FD0E-4D64-A095-E163839FEA8E}"/>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16550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948FE-44F7-4AE3-8DE0-39333ADD4F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0D74EA-57C5-44D0-87B5-F35CE1287C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46706989-209D-428D-855C-49070C4BFC45}"/>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9F75907-8474-4DB8-B912-ADAF4CB1C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AD67BB6A-D623-4817-B529-74254934C597}"/>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67CEB4C-82EF-48E3-B2CE-7A02738378E6}"/>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8" name="Alt Bilgi Yer Tutucusu 7">
            <a:extLst>
              <a:ext uri="{FF2B5EF4-FFF2-40B4-BE49-F238E27FC236}">
                <a16:creationId xmlns:a16="http://schemas.microsoft.com/office/drawing/2014/main" id="{B4D5E449-6716-4F95-88C8-01353687BD4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848FA78-26CD-49D0-A3BF-2F5D5A0C8DF8}"/>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395741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FD8EB0-A7BA-4587-874C-6517CF7E20A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AF50994-96E9-49E6-BB5D-128BAA08ACAC}"/>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4" name="Alt Bilgi Yer Tutucusu 3">
            <a:extLst>
              <a:ext uri="{FF2B5EF4-FFF2-40B4-BE49-F238E27FC236}">
                <a16:creationId xmlns:a16="http://schemas.microsoft.com/office/drawing/2014/main" id="{D7706A99-AABC-4189-9943-A55423C2BFA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1BB8FBB-C51D-4A4E-86AF-DBD1BF84A53A}"/>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80850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A9D8B27-94EC-4F96-BC44-FC2BFA8D7984}"/>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3" name="Alt Bilgi Yer Tutucusu 2">
            <a:extLst>
              <a:ext uri="{FF2B5EF4-FFF2-40B4-BE49-F238E27FC236}">
                <a16:creationId xmlns:a16="http://schemas.microsoft.com/office/drawing/2014/main" id="{CC18B2F4-6A36-4D9D-A76F-890D1F8D999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62496BE-A9F3-4BB0-83E3-03E79F07BEC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284631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64AFA90-DB71-4A27-BEFE-08AEBD8385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673265D-FC3A-4859-9F6D-35451017E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2DA2FD-42C9-49B8-B34F-68E3C29BC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034081E-1755-45F3-ACD3-880E666B9560}"/>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296857CD-BA53-4550-8582-6F617836F5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B923731-2830-4554-AAAB-E02518B8A00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4136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A4C949-AAE3-4484-9E93-67178F3C69D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046B230-4C58-498A-A902-A8353AF93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2F4544A-4F69-47F3-A433-10BDA4CC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F8863E62-D06A-4312-9445-578B2B8DDCD0}"/>
              </a:ext>
            </a:extLst>
          </p:cNvPr>
          <p:cNvSpPr>
            <a:spLocks noGrp="1"/>
          </p:cNvSpPr>
          <p:nvPr>
            <p:ph type="dt" sz="half" idx="10"/>
          </p:nvPr>
        </p:nvSpPr>
        <p:spPr/>
        <p:txBody>
          <a:bodyPr/>
          <a:lstStyle/>
          <a:p>
            <a:fld id="{3F00A7FB-B8E0-4091-A8C2-F14DAD0CCF29}" type="datetimeFigureOut">
              <a:rPr lang="tr-TR" smtClean="0"/>
              <a:pPr/>
              <a:t>6.02.2024</a:t>
            </a:fld>
            <a:endParaRPr lang="tr-TR"/>
          </a:p>
        </p:txBody>
      </p:sp>
      <p:sp>
        <p:nvSpPr>
          <p:cNvPr id="6" name="Alt Bilgi Yer Tutucusu 5">
            <a:extLst>
              <a:ext uri="{FF2B5EF4-FFF2-40B4-BE49-F238E27FC236}">
                <a16:creationId xmlns:a16="http://schemas.microsoft.com/office/drawing/2014/main" id="{FA09F4F5-C078-4399-BED4-61FFAA2059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883B9EA-A37D-4DA0-8F31-7DE332E40B8D}"/>
              </a:ext>
            </a:extLst>
          </p:cNvPr>
          <p:cNvSpPr>
            <a:spLocks noGrp="1"/>
          </p:cNvSpPr>
          <p:nvPr>
            <p:ph type="sldNum" sz="quarter" idx="12"/>
          </p:nvPr>
        </p:nvSpPr>
        <p:spPr/>
        <p:txBody>
          <a:bodyPr/>
          <a:lstStyle/>
          <a:p>
            <a:fld id="{6B0A79CB-227B-40C9-A754-E7FBF4FBAC1F}" type="slidenum">
              <a:rPr lang="tr-TR" smtClean="0"/>
              <a:pPr/>
              <a:t>‹#›</a:t>
            </a:fld>
            <a:endParaRPr lang="tr-TR"/>
          </a:p>
        </p:txBody>
      </p:sp>
    </p:spTree>
    <p:extLst>
      <p:ext uri="{BB962C8B-B14F-4D97-AF65-F5344CB8AC3E}">
        <p14:creationId xmlns:p14="http://schemas.microsoft.com/office/powerpoint/2010/main" val="68606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6B02012-6C11-4821-BAC4-EE7C6303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C2EF818-4F96-4EBE-8F4C-F955FA841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83EEC-01CA-468A-B374-289271F16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A7FB-B8E0-4091-A8C2-F14DAD0CCF29}" type="datetimeFigureOut">
              <a:rPr lang="tr-TR" smtClean="0"/>
              <a:pPr/>
              <a:t>6.02.2024</a:t>
            </a:fld>
            <a:endParaRPr lang="tr-TR"/>
          </a:p>
        </p:txBody>
      </p:sp>
      <p:sp>
        <p:nvSpPr>
          <p:cNvPr id="5" name="Alt Bilgi Yer Tutucusu 4">
            <a:extLst>
              <a:ext uri="{FF2B5EF4-FFF2-40B4-BE49-F238E27FC236}">
                <a16:creationId xmlns:a16="http://schemas.microsoft.com/office/drawing/2014/main" id="{C16357B5-A0EF-4411-98A6-A2E3BB62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B5C2ABFF-B5A0-400B-9909-038EA134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A79CB-227B-40C9-A754-E7FBF4FBAC1F}" type="slidenum">
              <a:rPr lang="tr-TR" smtClean="0"/>
              <a:pPr/>
              <a:t>‹#›</a:t>
            </a:fld>
            <a:endParaRPr lang="tr-TR"/>
          </a:p>
        </p:txBody>
      </p:sp>
    </p:spTree>
    <p:extLst>
      <p:ext uri="{BB962C8B-B14F-4D97-AF65-F5344CB8AC3E}">
        <p14:creationId xmlns:p14="http://schemas.microsoft.com/office/powerpoint/2010/main" val="244314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689C20F-27A0-B548-80F7-D04B74DDFF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7970E6-5AFD-144E-9A1A-248CF2525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96C2A689-15CD-884B-B5B5-361BCDFF5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F9F06-A49F-D84D-AD9A-DD03B930B147}" type="datetimeFigureOut">
              <a:rPr lang="tr-TR" smtClean="0"/>
              <a:pPr/>
              <a:t>6.02.2024</a:t>
            </a:fld>
            <a:endParaRPr lang="tr-TR"/>
          </a:p>
        </p:txBody>
      </p:sp>
      <p:sp>
        <p:nvSpPr>
          <p:cNvPr id="5" name="Alt Bilgi Yer Tutucusu 4">
            <a:extLst>
              <a:ext uri="{FF2B5EF4-FFF2-40B4-BE49-F238E27FC236}">
                <a16:creationId xmlns:a16="http://schemas.microsoft.com/office/drawing/2014/main" id="{2019B314-B0D9-F14F-823F-9C52B118D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1CED8BE-96FE-1F42-AA8C-A1FEA62157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BC2F1-45A2-514D-85EB-1D8EBAA12F80}" type="slidenum">
              <a:rPr lang="tr-TR" smtClean="0"/>
              <a:pPr/>
              <a:t>‹#›</a:t>
            </a:fld>
            <a:endParaRPr lang="tr-TR"/>
          </a:p>
        </p:txBody>
      </p:sp>
    </p:spTree>
    <p:extLst>
      <p:ext uri="{BB962C8B-B14F-4D97-AF65-F5344CB8AC3E}">
        <p14:creationId xmlns:p14="http://schemas.microsoft.com/office/powerpoint/2010/main" val="151083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346FF1-C9AF-424A-8AE5-B74723558960}"/>
              </a:ext>
            </a:extLst>
          </p:cNvPr>
          <p:cNvSpPr>
            <a:spLocks noGrp="1"/>
          </p:cNvSpPr>
          <p:nvPr>
            <p:ph type="title"/>
          </p:nvPr>
        </p:nvSpPr>
        <p:spPr>
          <a:xfrm>
            <a:off x="844550" y="524656"/>
            <a:ext cx="10515600" cy="3163397"/>
          </a:xfrm>
        </p:spPr>
        <p:txBody>
          <a:bodyPr>
            <a:normAutofit fontScale="90000"/>
          </a:bodyPr>
          <a:lstStyle/>
          <a:p>
            <a:pPr algn="ct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t>
            </a:r>
            <a:br>
              <a:rPr lang="tr-TR" sz="4000" b="1" dirty="0"/>
            </a:br>
            <a:r>
              <a:rPr lang="tr-TR" sz="4000" b="1" dirty="0"/>
              <a:t/>
            </a:r>
            <a:br>
              <a:rPr lang="tr-TR" sz="4000" b="1" dirty="0"/>
            </a:br>
            <a:r>
              <a:rPr lang="tr-TR" sz="4000" b="1" dirty="0"/>
              <a:t/>
            </a:r>
            <a:br>
              <a:rPr lang="tr-TR" sz="4000" b="1" dirty="0"/>
            </a:br>
            <a:r>
              <a:rPr lang="tr-TR" sz="4000" b="1" dirty="0" err="1"/>
              <a:t>Republic</a:t>
            </a:r>
            <a:r>
              <a:rPr lang="tr-TR" sz="4000" b="1" dirty="0"/>
              <a:t> of Türkiye </a:t>
            </a:r>
            <a:r>
              <a:rPr lang="tr-TR" sz="4000" dirty="0"/>
              <a:t/>
            </a:r>
            <a:br>
              <a:rPr lang="tr-TR" sz="4000" dirty="0"/>
            </a:br>
            <a:r>
              <a:rPr lang="tr-TR" sz="4000" b="1" dirty="0"/>
              <a:t>DOKUZ EYLÜL UNIVERSITY</a:t>
            </a:r>
            <a:br>
              <a:rPr lang="tr-TR" sz="4000" b="1" dirty="0"/>
            </a:br>
            <a:r>
              <a:rPr lang="en-US" sz="4000" b="1" dirty="0"/>
              <a:t>The Institute Of Health Sciences</a:t>
            </a:r>
            <a:r>
              <a:rPr lang="tr-TR" sz="4000" dirty="0"/>
              <a:t/>
            </a:r>
            <a:br>
              <a:rPr lang="tr-TR" sz="4000" dirty="0"/>
            </a:br>
            <a:r>
              <a:rPr lang="tr-TR" sz="4000" b="1" dirty="0" err="1"/>
              <a:t>Department</a:t>
            </a:r>
            <a:r>
              <a:rPr lang="tr-TR" sz="4000" b="1" dirty="0"/>
              <a:t> Of </a:t>
            </a:r>
            <a:r>
              <a:rPr lang="tr-TR" sz="4000" b="1" dirty="0" err="1"/>
              <a:t>Nursing</a:t>
            </a:r>
            <a:r>
              <a:rPr lang="tr-TR" sz="4000" dirty="0"/>
              <a:t/>
            </a:r>
            <a:br>
              <a:rPr lang="tr-TR" sz="4000" dirty="0"/>
            </a:br>
            <a:r>
              <a:rPr lang="tr-TR" dirty="0"/>
              <a:t/>
            </a:r>
            <a:br>
              <a:rPr lang="tr-TR" dirty="0"/>
            </a:br>
            <a:endParaRPr lang="tr-TR" dirty="0">
              <a:solidFill>
                <a:schemeClr val="bg1"/>
              </a:solidFill>
              <a:latin typeface="+mn-lt"/>
              <a:cs typeface="Times New Roman" panose="02020603050405020304" pitchFamily="18" charset="0"/>
            </a:endParaRPr>
          </a:p>
        </p:txBody>
      </p:sp>
      <p:sp>
        <p:nvSpPr>
          <p:cNvPr id="4" name="Metin Yer Tutucusu 3">
            <a:extLst>
              <a:ext uri="{FF2B5EF4-FFF2-40B4-BE49-F238E27FC236}">
                <a16:creationId xmlns:a16="http://schemas.microsoft.com/office/drawing/2014/main" id="{0026BC33-F35E-4ED6-A5D6-DC8CE4922E4C}"/>
              </a:ext>
            </a:extLst>
          </p:cNvPr>
          <p:cNvSpPr>
            <a:spLocks noGrp="1"/>
          </p:cNvSpPr>
          <p:nvPr>
            <p:ph type="body" idx="1"/>
          </p:nvPr>
        </p:nvSpPr>
        <p:spPr>
          <a:xfrm>
            <a:off x="980704" y="3025239"/>
            <a:ext cx="10515600" cy="1500187"/>
          </a:xfrm>
        </p:spPr>
        <p:txBody>
          <a:bodyPr>
            <a:normAutofit fontScale="25000" lnSpcReduction="20000"/>
          </a:bodyPr>
          <a:lstStyle/>
          <a:p>
            <a:pPr algn="ctr"/>
            <a:endParaRPr lang="tr-TR" sz="3200" b="1" dirty="0">
              <a:solidFill>
                <a:srgbClr val="002060"/>
              </a:solidFill>
            </a:endParaRPr>
          </a:p>
          <a:p>
            <a:pPr algn="ctr" fontAlgn="base"/>
            <a:r>
              <a:rPr lang="tr-TR" sz="12800" b="1" dirty="0">
                <a:solidFill>
                  <a:srgbClr val="00B0F0"/>
                </a:solidFill>
              </a:rPr>
              <a:t>Second </a:t>
            </a:r>
            <a:r>
              <a:rPr lang="tr-TR" sz="12800" b="1" dirty="0" err="1">
                <a:solidFill>
                  <a:srgbClr val="00B0F0"/>
                </a:solidFill>
              </a:rPr>
              <a:t>Cycle</a:t>
            </a:r>
            <a:r>
              <a:rPr lang="tr-TR" sz="12800" b="1" dirty="0">
                <a:solidFill>
                  <a:srgbClr val="00B0F0"/>
                </a:solidFill>
              </a:rPr>
              <a:t> </a:t>
            </a:r>
            <a:r>
              <a:rPr lang="tr-TR" sz="12800" b="1" dirty="0" err="1">
                <a:solidFill>
                  <a:srgbClr val="00B0F0"/>
                </a:solidFill>
              </a:rPr>
              <a:t>Programmes</a:t>
            </a:r>
            <a:r>
              <a:rPr lang="tr-TR" sz="12800" b="1" dirty="0">
                <a:solidFill>
                  <a:srgbClr val="00B0F0"/>
                </a:solidFill>
              </a:rPr>
              <a:t> (</a:t>
            </a:r>
            <a:r>
              <a:rPr lang="tr-TR" sz="12800" b="1" dirty="0" err="1">
                <a:solidFill>
                  <a:srgbClr val="00B0F0"/>
                </a:solidFill>
              </a:rPr>
              <a:t>Master's</a:t>
            </a:r>
            <a:r>
              <a:rPr lang="tr-TR" sz="12800" b="1" dirty="0">
                <a:solidFill>
                  <a:srgbClr val="00B0F0"/>
                </a:solidFill>
              </a:rPr>
              <a:t> </a:t>
            </a:r>
            <a:r>
              <a:rPr lang="tr-TR" sz="12800" b="1" dirty="0" err="1">
                <a:solidFill>
                  <a:srgbClr val="00B0F0"/>
                </a:solidFill>
              </a:rPr>
              <a:t>Degree</a:t>
            </a:r>
            <a:r>
              <a:rPr lang="tr-TR" sz="12800" b="1" dirty="0">
                <a:solidFill>
                  <a:srgbClr val="00B0F0"/>
                </a:solidFill>
              </a:rPr>
              <a:t>)</a:t>
            </a:r>
          </a:p>
          <a:p>
            <a:pPr algn="ctr" fontAlgn="base"/>
            <a:r>
              <a:rPr lang="tr-TR" sz="12800" b="1" dirty="0">
                <a:solidFill>
                  <a:srgbClr val="00B0F0"/>
                </a:solidFill>
              </a:rPr>
              <a:t>Third </a:t>
            </a:r>
            <a:r>
              <a:rPr lang="tr-TR" sz="12800" b="1" dirty="0" err="1">
                <a:solidFill>
                  <a:srgbClr val="00B0F0"/>
                </a:solidFill>
              </a:rPr>
              <a:t>Cycle</a:t>
            </a:r>
            <a:r>
              <a:rPr lang="tr-TR" sz="12800" b="1" dirty="0">
                <a:solidFill>
                  <a:srgbClr val="00B0F0"/>
                </a:solidFill>
              </a:rPr>
              <a:t> </a:t>
            </a:r>
            <a:r>
              <a:rPr lang="tr-TR" sz="12800" b="1" dirty="0" err="1">
                <a:solidFill>
                  <a:srgbClr val="00B0F0"/>
                </a:solidFill>
              </a:rPr>
              <a:t>Programmes</a:t>
            </a:r>
            <a:r>
              <a:rPr lang="tr-TR" sz="12800" b="1" dirty="0">
                <a:solidFill>
                  <a:srgbClr val="00B0F0"/>
                </a:solidFill>
              </a:rPr>
              <a:t> (</a:t>
            </a:r>
            <a:r>
              <a:rPr lang="tr-TR" sz="12800" b="1" dirty="0" err="1">
                <a:solidFill>
                  <a:srgbClr val="00B0F0"/>
                </a:solidFill>
              </a:rPr>
              <a:t>Doctorate</a:t>
            </a:r>
            <a:r>
              <a:rPr lang="tr-TR" sz="12800" b="1" dirty="0">
                <a:solidFill>
                  <a:srgbClr val="00B0F0"/>
                </a:solidFill>
              </a:rPr>
              <a:t> </a:t>
            </a:r>
            <a:r>
              <a:rPr lang="tr-TR" sz="12800" b="1" dirty="0" err="1">
                <a:solidFill>
                  <a:srgbClr val="00B0F0"/>
                </a:solidFill>
              </a:rPr>
              <a:t>Degree</a:t>
            </a:r>
            <a:r>
              <a:rPr lang="tr-TR" sz="12800" b="1" dirty="0">
                <a:solidFill>
                  <a:srgbClr val="00B0F0"/>
                </a:solidFill>
              </a:rPr>
              <a:t>)</a:t>
            </a:r>
          </a:p>
          <a:p>
            <a:pPr algn="ctr"/>
            <a:r>
              <a:rPr lang="tr-TR" sz="12800" b="1" dirty="0" err="1">
                <a:solidFill>
                  <a:srgbClr val="00B0F0"/>
                </a:solidFill>
                <a:effectLst>
                  <a:outerShdw blurRad="38100" dist="38100" dir="2700000" algn="tl">
                    <a:srgbClr val="000000">
                      <a:alpha val="43137"/>
                    </a:srgbClr>
                  </a:outerShdw>
                </a:effectLst>
              </a:rPr>
              <a:t>Introductory</a:t>
            </a:r>
            <a:r>
              <a:rPr lang="tr-TR" sz="12800" b="1" dirty="0">
                <a:solidFill>
                  <a:srgbClr val="00B0F0"/>
                </a:solidFill>
                <a:effectLst>
                  <a:outerShdw blurRad="38100" dist="38100" dir="2700000" algn="tl">
                    <a:srgbClr val="000000">
                      <a:alpha val="43137"/>
                    </a:srgbClr>
                  </a:outerShdw>
                </a:effectLst>
              </a:rPr>
              <a:t> Presentation</a:t>
            </a:r>
            <a:endParaRPr lang="tr-TR" sz="12800"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03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4C4D24FC-2C6B-4DAC-B1BA-F06D4F611125}"/>
              </a:ext>
            </a:extLst>
          </p:cNvPr>
          <p:cNvSpPr txBox="1"/>
          <p:nvPr/>
        </p:nvSpPr>
        <p:spPr>
          <a:xfrm>
            <a:off x="2474260" y="1118461"/>
            <a:ext cx="7304442" cy="400110"/>
          </a:xfrm>
          <a:prstGeom prst="rect">
            <a:avLst/>
          </a:prstGeom>
          <a:noFill/>
          <a:ln w="3175">
            <a:solidFill>
              <a:schemeClr val="tx1"/>
            </a:solidFill>
          </a:ln>
        </p:spPr>
        <p:txBody>
          <a:bodyPr wrap="square" rtlCol="0">
            <a:spAutoFit/>
          </a:bodyPr>
          <a:lstStyle/>
          <a:p>
            <a:pPr lvl="0">
              <a:defRPr/>
            </a:pPr>
            <a:r>
              <a:rPr kumimoji="0" lang="tr-TR" sz="2000" b="1" i="0" u="none" strike="noStrike" kern="1200" cap="none" spc="0" normalizeH="0" baseline="0" noProof="0" dirty="0" smtClean="0">
                <a:ln>
                  <a:noFill/>
                </a:ln>
                <a:solidFill>
                  <a:srgbClr val="002060"/>
                </a:solidFill>
                <a:effectLst/>
                <a:uLnTx/>
                <a:uFillTx/>
                <a:latin typeface="Calibri"/>
                <a:ea typeface="+mn-ea"/>
                <a:cs typeface="+mn-cs"/>
              </a:rPr>
              <a:t>PSYCHİATRİC NURSİNG</a:t>
            </a:r>
            <a:r>
              <a:rPr lang="tr-TR" sz="2000" b="1" dirty="0" smtClean="0">
                <a:solidFill>
                  <a:srgbClr val="002060"/>
                </a:solidFill>
                <a:cs typeface="Times New Roman" panose="02020603050405020304" pitchFamily="18" charset="0"/>
              </a:rPr>
              <a:t> </a:t>
            </a:r>
            <a:r>
              <a:rPr lang="tr-TR" sz="2000" b="1" dirty="0">
                <a:solidFill>
                  <a:srgbClr val="002060"/>
                </a:solidFill>
                <a:cs typeface="Times New Roman" panose="02020603050405020304" pitchFamily="18" charset="0"/>
              </a:rPr>
              <a:t>MASTER'S DEGREE </a:t>
            </a:r>
            <a:r>
              <a:rPr lang="tr-TR" sz="2000" b="1" dirty="0" smtClean="0">
                <a:solidFill>
                  <a:srgbClr val="002060"/>
                </a:solidFill>
                <a:cs typeface="Times New Roman" panose="02020603050405020304" pitchFamily="18" charset="0"/>
              </a:rPr>
              <a:t>AND </a:t>
            </a:r>
            <a:r>
              <a:rPr kumimoji="0" lang="tr-TR" sz="2000" b="1" i="0" u="none" strike="noStrike" kern="1200" cap="none" spc="0" normalizeH="0" baseline="0" noProof="0" dirty="0" err="1" smtClean="0">
                <a:ln>
                  <a:noFill/>
                </a:ln>
                <a:solidFill>
                  <a:srgbClr val="002060"/>
                </a:solidFill>
                <a:effectLst/>
                <a:uLnTx/>
                <a:uFillTx/>
                <a:latin typeface="Calibri"/>
                <a:ea typeface="+mn-ea"/>
                <a:cs typeface="+mn-cs"/>
              </a:rPr>
              <a:t>PhD</a:t>
            </a:r>
            <a:r>
              <a:rPr kumimoji="0" lang="tr-TR" sz="2000" b="1" i="0" u="none" strike="noStrike" kern="1200" cap="none" spc="0" normalizeH="0" baseline="0" noProof="0" dirty="0" smtClean="0">
                <a:ln>
                  <a:noFill/>
                </a:ln>
                <a:solidFill>
                  <a:srgbClr val="002060"/>
                </a:solidFill>
                <a:effectLst/>
                <a:uLnTx/>
                <a:uFillTx/>
                <a:latin typeface="Calibri"/>
                <a:ea typeface="+mn-ea"/>
                <a:cs typeface="+mn-cs"/>
              </a:rPr>
              <a:t> PROGRAME</a:t>
            </a:r>
            <a:endParaRPr kumimoji="0" lang="tr-TR"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İçerik Yer Tutucusu 3">
            <a:extLst>
              <a:ext uri="{FF2B5EF4-FFF2-40B4-BE49-F238E27FC236}">
                <a16:creationId xmlns:a16="http://schemas.microsoft.com/office/drawing/2014/main" id="{494DD1E1-6A51-407A-93C6-82D4C82F321A}"/>
              </a:ext>
            </a:extLst>
          </p:cNvPr>
          <p:cNvSpPr txBox="1">
            <a:spLocks/>
          </p:cNvSpPr>
          <p:nvPr/>
        </p:nvSpPr>
        <p:spPr>
          <a:xfrm>
            <a:off x="839788" y="1672266"/>
            <a:ext cx="10184770" cy="14582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2023: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3</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9</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Purpose of the program</a:t>
            </a:r>
            <a:r>
              <a:rPr kumimoji="0" lang="en-US" sz="1400" b="0" i="0" u="none" strike="noStrike" kern="1200" cap="none" spc="0" normalizeH="0" baseline="0" noProof="0" dirty="0">
                <a:ln>
                  <a:noFill/>
                </a:ln>
                <a:solidFill>
                  <a:prstClr val="black"/>
                </a:solidFill>
                <a:effectLst/>
                <a:uLnTx/>
                <a:uFillTx/>
                <a:latin typeface="Calibri"/>
                <a:ea typeface="+mn-ea"/>
                <a:cs typeface="+mn-cs"/>
              </a:rPr>
              <a:t>: The aim of the Psychiatric Nursing Master's program is to be able to handle individuals with their bio-psychosocial dimensions, to combine the knowledge of concepts and models for protecting and improving mental health with practice, to be able to develop and protect mental health and to undertake the responsibility of caring for individuals with mental disorders and their families, to be sensitive to ethical principles. To train psychiatric nurses who are aware of their responsibilities and have advanced problem solving, critical thinking and research skills.</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E69B8F43-91D2-4B54-AD21-B7FF75BA4639}"/>
              </a:ext>
            </a:extLst>
          </p:cNvPr>
          <p:cNvSpPr txBox="1">
            <a:spLocks/>
          </p:cNvSpPr>
          <p:nvPr/>
        </p:nvSpPr>
        <p:spPr>
          <a:xfrm>
            <a:off x="839788" y="3284170"/>
            <a:ext cx="10184770" cy="145995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2023: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1</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1</a:t>
            </a:r>
            <a:endParaRPr kumimoji="0" lang="tr-TR"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Purpose of the program</a:t>
            </a:r>
            <a:r>
              <a:rPr kumimoji="0" lang="en-US" sz="1400" b="0" i="0" u="none" strike="noStrike" kern="1200" cap="none" spc="0" normalizeH="0" baseline="0" noProof="0" dirty="0">
                <a:ln>
                  <a:noFill/>
                </a:ln>
                <a:solidFill>
                  <a:prstClr val="black"/>
                </a:solidFill>
                <a:effectLst/>
                <a:uLnTx/>
                <a:uFillTx/>
                <a:latin typeface="Calibri"/>
                <a:ea typeface="+mn-ea"/>
                <a:cs typeface="+mn-cs"/>
              </a:rPr>
              <a:t>: The aim of the Psychiatric Nursing Doctorate program is to examine psychiatric nursing services in psychiatric clinics and in the field, to be able to critically approach the position of psychiatric nursing, to identify problems and produce projects, to learn to use research data and models regarding the care results related to the provision of psychiatric services, to create new models and to critically evaluate them. It aims to examine its contribution to nursing knowledge.</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çerik Yer Tutucusu 3">
            <a:extLst>
              <a:ext uri="{FF2B5EF4-FFF2-40B4-BE49-F238E27FC236}">
                <a16:creationId xmlns:a16="http://schemas.microsoft.com/office/drawing/2014/main" id="{D9E9DDFE-A296-47A1-9827-B646902DA27F}"/>
              </a:ext>
            </a:extLst>
          </p:cNvPr>
          <p:cNvSpPr txBox="1">
            <a:spLocks/>
          </p:cNvSpPr>
          <p:nvPr/>
        </p:nvSpPr>
        <p:spPr>
          <a:xfrm>
            <a:off x="839788" y="4897817"/>
            <a:ext cx="10184770" cy="123323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Strengthening individuals with </a:t>
            </a:r>
            <a:r>
              <a:rPr kumimoji="0" lang="tr-TR" sz="1400" b="0" i="0" u="none" strike="noStrike" kern="1200" cap="none" spc="0" normalizeH="0" baseline="0" noProof="0" dirty="0">
                <a:ln>
                  <a:noFill/>
                </a:ln>
                <a:solidFill>
                  <a:prstClr val="black"/>
                </a:solidFill>
                <a:effectLst/>
                <a:uLnTx/>
                <a:uFillTx/>
                <a:latin typeface="Calibri"/>
                <a:ea typeface="+mn-ea"/>
                <a:cs typeface="+mn-cs"/>
              </a:rPr>
              <a:t>severe </a:t>
            </a:r>
            <a:r>
              <a:rPr kumimoji="0" lang="en-US" sz="1400" b="0" i="0" u="none" strike="noStrike" kern="1200" cap="none" spc="0" normalizeH="0" baseline="0" noProof="0" dirty="0">
                <a:ln>
                  <a:noFill/>
                </a:ln>
                <a:solidFill>
                  <a:prstClr val="black"/>
                </a:solidFill>
                <a:effectLst/>
                <a:uLnTx/>
                <a:uFillTx/>
                <a:latin typeface="Calibri"/>
                <a:ea typeface="+mn-ea"/>
                <a:cs typeface="+mn-cs"/>
              </a:rPr>
              <a:t>mental illnesses and their families, working with patients' relatives and related groups in combating stigma against mental illnesses, risk diagnosis and management of acute conditions in psychiatry services, protecting and improving the physical health of individuals with</a:t>
            </a:r>
            <a:r>
              <a:rPr kumimoji="0" lang="tr-TR" sz="1400" b="0" i="0" u="none" strike="noStrike" kern="1200" cap="none" spc="0" normalizeH="0" baseline="0" noProof="0" dirty="0">
                <a:ln>
                  <a:noFill/>
                </a:ln>
                <a:solidFill>
                  <a:prstClr val="black"/>
                </a:solidFill>
                <a:effectLst/>
                <a:uLnTx/>
                <a:uFillTx/>
                <a:latin typeface="Calibri"/>
                <a:ea typeface="+mn-ea"/>
                <a:cs typeface="+mn-cs"/>
              </a:rPr>
              <a:t> severe</a:t>
            </a:r>
            <a:r>
              <a:rPr kumimoji="0" lang="en-US" sz="1400" b="0" i="0" u="none" strike="noStrike" kern="1200" cap="none" spc="0" normalizeH="0" baseline="0" noProof="0" dirty="0">
                <a:ln>
                  <a:noFill/>
                </a:ln>
                <a:solidFill>
                  <a:prstClr val="black"/>
                </a:solidFill>
                <a:effectLst/>
                <a:uLnTx/>
                <a:uFillTx/>
                <a:latin typeface="Calibri"/>
                <a:ea typeface="+mn-ea"/>
                <a:cs typeface="+mn-cs"/>
              </a:rPr>
              <a:t> mental illnesses, helping individuals diagnosed with cancer. and strengthening their families, psychological empowerment of nurses, strengthening communication skills in nursing, improvement in individuals diagnosed with depression.</a:t>
            </a:r>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276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1DB7DFB2-4FAD-43BF-AA42-0294E2E36B06}"/>
              </a:ext>
            </a:extLst>
          </p:cNvPr>
          <p:cNvSpPr txBox="1"/>
          <p:nvPr/>
        </p:nvSpPr>
        <p:spPr>
          <a:xfrm>
            <a:off x="2378644" y="1117744"/>
            <a:ext cx="7064178" cy="707886"/>
          </a:xfrm>
          <a:prstGeom prst="rect">
            <a:avLst/>
          </a:prstGeom>
          <a:noFill/>
          <a:ln w="3175">
            <a:solidFill>
              <a:schemeClr val="tx1"/>
            </a:solidFill>
          </a:ln>
        </p:spPr>
        <p:txBody>
          <a:bodyPr wrap="none" rtlCol="0">
            <a:spAutoFit/>
          </a:bodyPr>
          <a:lstStyle/>
          <a:p>
            <a:pPr>
              <a:defRPr/>
            </a:pPr>
            <a:r>
              <a:rPr lang="tr-TR" sz="2000" b="1" dirty="0" smtClean="0">
                <a:solidFill>
                  <a:prstClr val="black"/>
                </a:solidFill>
                <a:latin typeface="Calibri"/>
              </a:rPr>
              <a:t>ONCOGOLOGY NURSİNG </a:t>
            </a:r>
            <a:r>
              <a:rPr lang="en-US" sz="2000" b="1" dirty="0">
                <a:solidFill>
                  <a:srgbClr val="C00000"/>
                </a:solidFill>
              </a:rPr>
              <a:t>MASTER'S DEGREE AND PhD PROGRAM</a:t>
            </a:r>
            <a:endParaRPr lang="tr-TR" sz="20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prstClr val="black"/>
                </a:solidFill>
                <a:latin typeface="Calibri"/>
              </a:rPr>
              <a:t> </a:t>
            </a: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İçerik Yer Tutucusu 3">
            <a:extLst>
              <a:ext uri="{FF2B5EF4-FFF2-40B4-BE49-F238E27FC236}">
                <a16:creationId xmlns:a16="http://schemas.microsoft.com/office/drawing/2014/main" id="{0453B95C-E8CE-4FD7-9A5A-1A087F99AF68}"/>
              </a:ext>
            </a:extLst>
          </p:cNvPr>
          <p:cNvSpPr txBox="1">
            <a:spLocks/>
          </p:cNvSpPr>
          <p:nvPr/>
        </p:nvSpPr>
        <p:spPr>
          <a:xfrm>
            <a:off x="839788" y="1672266"/>
            <a:ext cx="10141890" cy="146981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dk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dk1"/>
                </a:solidFill>
                <a:latin typeface="+mn-lt"/>
                <a:ea typeface="+mn-ea"/>
                <a:cs typeface="+mn-cs"/>
              </a:defRPr>
            </a:lvl9pPr>
          </a:lstStyle>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Number of graduating students from the master's program until 2023: 12 </a:t>
            </a:r>
            <a:endParaRPr kumimoji="0" lang="tr-TR"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Purpose of the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The purpose of this program is to equip students with in-depth knowledge about the mechanisms, etiology, prevalence of cancer both in our country and globally, methods of cancer prevention and early diagnosis, mechanisms, symptoms, signs, and treatments of the most prevalent cancers in our country, the dying process, communication with cancer patients and their families, understanding psychosocial issues faced by cancer patients and their families, ability to plan nursing interventions, keeping up with scientific advancements in the field, and possessing research knowledge and skills in the field.</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4A63EE81-771D-4437-9332-8C2AD3DD08E5}"/>
              </a:ext>
            </a:extLst>
          </p:cNvPr>
          <p:cNvSpPr txBox="1">
            <a:spLocks/>
          </p:cNvSpPr>
          <p:nvPr/>
        </p:nvSpPr>
        <p:spPr>
          <a:xfrm>
            <a:off x="839788" y="3371118"/>
            <a:ext cx="10141890" cy="132997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en-US" sz="7200" b="1" i="0" u="none" strike="noStrike" kern="1200" cap="none" spc="0" normalizeH="0" baseline="0" noProof="0" dirty="0">
                <a:ln>
                  <a:noFill/>
                </a:ln>
                <a:solidFill>
                  <a:prstClr val="black"/>
                </a:solidFill>
                <a:effectLst/>
                <a:uLnTx/>
                <a:uFillTx/>
                <a:latin typeface="Calibri"/>
                <a:ea typeface="+mn-ea"/>
                <a:cs typeface="+mn-cs"/>
              </a:rPr>
              <a:t>Number of graduating students from the doctoral program until 2023: 0 </a:t>
            </a:r>
            <a:endParaRPr kumimoji="0" lang="tr-TR" sz="7200" b="1" i="0" u="none" strike="noStrike" kern="1200" cap="none" spc="0" normalizeH="0" baseline="0" noProof="0" dirty="0">
              <a:ln>
                <a:noFill/>
              </a:ln>
              <a:solidFill>
                <a:prstClr val="black"/>
              </a:solidFill>
              <a:effectLst/>
              <a:uLnTx/>
              <a:uFillTx/>
              <a:latin typeface="Calibri"/>
              <a:ea typeface="+mn-ea"/>
              <a:cs typeface="+mn-cs"/>
            </a:endParaRPr>
          </a:p>
          <a:p>
            <a:pPr algn="just">
              <a:defRPr/>
            </a:pPr>
            <a:r>
              <a:rPr kumimoji="0" lang="en-US" sz="7200" b="1" i="0" u="none" strike="noStrike" kern="1200" cap="none" spc="0" normalizeH="0" baseline="0" noProof="0" dirty="0" smtClean="0">
                <a:ln>
                  <a:noFill/>
                </a:ln>
                <a:solidFill>
                  <a:prstClr val="black"/>
                </a:solidFill>
                <a:effectLst/>
                <a:uLnTx/>
                <a:uFillTx/>
                <a:latin typeface="Calibri"/>
                <a:ea typeface="+mn-ea"/>
                <a:cs typeface="+mn-cs"/>
              </a:rPr>
              <a:t>Number of active students in the current term: 2 </a:t>
            </a:r>
            <a:endParaRPr kumimoji="0" lang="tr-TR" sz="7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20000"/>
              </a:lnSpc>
              <a:spcBef>
                <a:spcPts val="1000"/>
              </a:spcBef>
              <a:spcAft>
                <a:spcPts val="0"/>
              </a:spcAft>
              <a:buClrTx/>
              <a:buSzTx/>
              <a:buNone/>
              <a:tabLst/>
              <a:defRPr/>
            </a:pPr>
            <a:r>
              <a:rPr kumimoji="0" lang="en-US" sz="5600" b="1" i="0" u="none" strike="noStrike" kern="1200" cap="none" spc="0" normalizeH="0" baseline="0" noProof="0" dirty="0">
                <a:ln>
                  <a:noFill/>
                </a:ln>
                <a:solidFill>
                  <a:prstClr val="black"/>
                </a:solidFill>
                <a:effectLst/>
                <a:uLnTx/>
                <a:uFillTx/>
                <a:latin typeface="Calibri"/>
                <a:ea typeface="+mn-ea"/>
                <a:cs typeface="+mn-cs"/>
              </a:rPr>
              <a:t>Purpose of the program: </a:t>
            </a:r>
            <a:r>
              <a:rPr kumimoji="0" lang="en-US" sz="5600" b="0" i="0" u="none" strike="noStrike" kern="1200" cap="none" spc="0" normalizeH="0" baseline="0" noProof="0" dirty="0">
                <a:ln>
                  <a:noFill/>
                </a:ln>
                <a:solidFill>
                  <a:prstClr val="black"/>
                </a:solidFill>
                <a:effectLst/>
                <a:uLnTx/>
                <a:uFillTx/>
                <a:latin typeface="Calibri"/>
                <a:ea typeface="+mn-ea"/>
                <a:cs typeface="+mn-cs"/>
              </a:rPr>
              <a:t>The purpose of this program is to contribute to the advancement of Oncology Nursing by conducting original research, developing new ideas, methods, and practices, and being able to follow and utilize evidence-based practices while considering patient preferences.</a:t>
            </a:r>
            <a:endParaRPr kumimoji="0" lang="tr-TR" sz="5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çerik Yer Tutucusu 3">
            <a:extLst>
              <a:ext uri="{FF2B5EF4-FFF2-40B4-BE49-F238E27FC236}">
                <a16:creationId xmlns:a16="http://schemas.microsoft.com/office/drawing/2014/main" id="{EEE39A6F-FB95-4295-ACCA-99691C7DB389}"/>
              </a:ext>
            </a:extLst>
          </p:cNvPr>
          <p:cNvSpPr txBox="1">
            <a:spLocks/>
          </p:cNvSpPr>
          <p:nvPr/>
        </p:nvSpPr>
        <p:spPr>
          <a:xfrm>
            <a:off x="839788" y="4930128"/>
            <a:ext cx="10141890" cy="125552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Fields </a:t>
            </a:r>
            <a:r>
              <a:rPr kumimoji="0" lang="en-US" sz="1400" b="1" i="0" u="sng" strike="noStrike" kern="1200" cap="none" spc="0" normalizeH="0" baseline="0" noProof="0" dirty="0">
                <a:ln>
                  <a:noFill/>
                </a:ln>
                <a:solidFill>
                  <a:prstClr val="black"/>
                </a:solidFill>
                <a:effectLst/>
                <a:uLnTx/>
                <a:uFillTx/>
                <a:latin typeface="Calibri"/>
                <a:ea typeface="+mn-ea"/>
                <a:cs typeface="+mn-cs"/>
              </a:rPr>
              <a:t>of Study: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Oncology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Hematology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Bone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Marrow</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Transplant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Palliative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Chemotherapy</a:t>
            </a:r>
            <a:r>
              <a:rPr kumimoji="0" lang="tr-TR" sz="1400" b="0" i="0" u="none" strike="noStrike" kern="1200" cap="none" spc="0" normalizeH="0" baseline="0" noProof="0" dirty="0">
                <a:ln>
                  <a:noFill/>
                </a:ln>
                <a:solidFill>
                  <a:prstClr val="black"/>
                </a:solidFill>
                <a:effectLst/>
                <a:uLnTx/>
                <a:uFillTx/>
                <a:latin typeface="Calibri"/>
                <a:ea typeface="+mn-ea"/>
                <a:cs typeface="+mn-cs"/>
              </a:rPr>
              <a:t> Applications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Symptom</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Radiation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Oncology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Individualized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Concept</a:t>
            </a:r>
            <a:r>
              <a:rPr kumimoji="0" lang="tr-TR" sz="1400" b="0" i="0" u="none" strike="noStrike" kern="1200" cap="none" spc="0" normalizeH="0" baseline="0" noProof="0" dirty="0">
                <a:ln>
                  <a:noFill/>
                </a:ln>
                <a:solidFill>
                  <a:prstClr val="black"/>
                </a:solidFill>
                <a:effectLst/>
                <a:uLnTx/>
                <a:uFillTx/>
                <a:latin typeface="Calibri"/>
                <a:ea typeface="+mn-ea"/>
                <a:cs typeface="+mn-cs"/>
              </a:rPr>
              <a:t> of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Theories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Models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Protocols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Safety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Care-Sensitive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Outcomes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Evidence-Based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Practices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Ethics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Professionalism</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Systematic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Approach</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Terminal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Phase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Person-Centered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Symptom</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Pain</a:t>
            </a:r>
            <a:r>
              <a:rPr kumimoji="0" lang="tr-TR" sz="1400" b="0" i="0" u="none" strike="noStrike" kern="1200" cap="none" spc="0" normalizeH="0" baseline="0" noProof="0" dirty="0">
                <a:ln>
                  <a:noFill/>
                </a:ln>
                <a:solidFill>
                  <a:prstClr val="black"/>
                </a:solidFill>
                <a:effectLst/>
                <a:uLnTx/>
                <a:uFillTx/>
                <a:latin typeface="Calibri"/>
                <a:ea typeface="+mn-ea"/>
                <a:cs typeface="+mn-cs"/>
              </a:rPr>
              <a:t> Management,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Clinical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Applications,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Complementary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Therapies</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717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Metin kutusu 4">
            <a:extLst>
              <a:ext uri="{FF2B5EF4-FFF2-40B4-BE49-F238E27FC236}">
                <a16:creationId xmlns:a16="http://schemas.microsoft.com/office/drawing/2014/main" id="{71C3EE6E-2E90-4CE3-ABC4-F85EC560A989}"/>
              </a:ext>
            </a:extLst>
          </p:cNvPr>
          <p:cNvSpPr txBox="1"/>
          <p:nvPr/>
        </p:nvSpPr>
        <p:spPr>
          <a:xfrm>
            <a:off x="1063028" y="1610387"/>
            <a:ext cx="4370106" cy="44165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err="1">
                <a:solidFill>
                  <a:srgbClr val="002060"/>
                </a:solidFill>
              </a:rPr>
              <a:t>Msc</a:t>
            </a:r>
            <a:r>
              <a:rPr lang="tr-TR" b="1" dirty="0">
                <a:solidFill>
                  <a:srgbClr val="002060"/>
                </a:solidFill>
              </a:rPr>
              <a:t> </a:t>
            </a:r>
            <a:r>
              <a:rPr lang="tr-TR" b="1" dirty="0" err="1" smtClean="0">
                <a:solidFill>
                  <a:srgbClr val="002060"/>
                </a:solidFill>
              </a:rPr>
              <a:t>Programmes</a:t>
            </a:r>
            <a:endParaRPr lang="tr-TR" dirty="0"/>
          </a:p>
          <a:p>
            <a:pPr marL="285750" indent="-285750">
              <a:lnSpc>
                <a:spcPct val="150000"/>
              </a:lnSpc>
              <a:buFont typeface="Wingdings" panose="05000000000000000000" pitchFamily="2" charset="2"/>
              <a:buChar char="§"/>
            </a:pPr>
            <a:r>
              <a:rPr lang="tr-TR" dirty="0">
                <a:solidFill>
                  <a:schemeClr val="tx1"/>
                </a:solidFill>
              </a:rPr>
              <a:t>Fundamentals of </a:t>
            </a:r>
            <a:r>
              <a:rPr lang="tr-TR" dirty="0" err="1">
                <a:solidFill>
                  <a:schemeClr val="tx1"/>
                </a:solidFill>
              </a:rPr>
              <a:t>Nursing</a:t>
            </a:r>
            <a:r>
              <a:rPr lang="tr-TR" dirty="0">
                <a:solidFill>
                  <a:schemeClr val="tx1"/>
                </a:solidFill>
              </a:rPr>
              <a:t> </a:t>
            </a:r>
          </a:p>
          <a:p>
            <a:pPr marL="285750" indent="-285750">
              <a:lnSpc>
                <a:spcPct val="150000"/>
              </a:lnSpc>
              <a:buFont typeface="Wingdings" panose="05000000000000000000" pitchFamily="2" charset="2"/>
              <a:buChar char="§"/>
            </a:pPr>
            <a:r>
              <a:rPr lang="tr-TR" dirty="0" err="1"/>
              <a:t>Internal</a:t>
            </a:r>
            <a:r>
              <a:rPr lang="tr-TR" dirty="0"/>
              <a:t> </a:t>
            </a:r>
            <a:r>
              <a:rPr lang="tr-TR" dirty="0" err="1"/>
              <a:t>Medicine</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Surgical</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Pediatric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Obstetric</a:t>
            </a:r>
            <a:r>
              <a:rPr lang="tr-TR" dirty="0"/>
              <a:t> </a:t>
            </a:r>
            <a:r>
              <a:rPr lang="tr-TR" dirty="0" err="1"/>
              <a:t>and</a:t>
            </a:r>
            <a:r>
              <a:rPr lang="tr-TR" dirty="0"/>
              <a:t> </a:t>
            </a:r>
            <a:r>
              <a:rPr lang="tr-TR" dirty="0" err="1"/>
              <a:t>Gynecologic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Community</a:t>
            </a:r>
            <a:r>
              <a:rPr lang="tr-TR" dirty="0"/>
              <a:t> </a:t>
            </a:r>
            <a:r>
              <a:rPr lang="tr-TR" dirty="0" err="1"/>
              <a:t>Health</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Nursing</a:t>
            </a:r>
            <a:r>
              <a:rPr lang="tr-TR" dirty="0"/>
              <a:t> Management </a:t>
            </a:r>
          </a:p>
          <a:p>
            <a:pPr marL="285750" indent="-285750">
              <a:lnSpc>
                <a:spcPct val="150000"/>
              </a:lnSpc>
              <a:buFont typeface="Wingdings" panose="05000000000000000000" pitchFamily="2" charset="2"/>
              <a:buChar char="§"/>
            </a:pPr>
            <a:r>
              <a:rPr lang="tr-TR" dirty="0" err="1"/>
              <a:t>Psychiatric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Oncogology</a:t>
            </a:r>
            <a:r>
              <a:rPr lang="tr-TR" dirty="0"/>
              <a:t> </a:t>
            </a:r>
            <a:r>
              <a:rPr lang="tr-TR" dirty="0" err="1"/>
              <a:t>Nursing</a:t>
            </a:r>
            <a:endParaRPr lang="tr-TR" dirty="0"/>
          </a:p>
          <a:p>
            <a:endParaRPr lang="tr-TR" dirty="0"/>
          </a:p>
        </p:txBody>
      </p:sp>
      <p:sp>
        <p:nvSpPr>
          <p:cNvPr id="7" name="Metin kutusu 6">
            <a:extLst>
              <a:ext uri="{FF2B5EF4-FFF2-40B4-BE49-F238E27FC236}">
                <a16:creationId xmlns:a16="http://schemas.microsoft.com/office/drawing/2014/main" id="{4531EF09-BEB8-44EA-9B6A-451E2ECDE3CF}"/>
              </a:ext>
            </a:extLst>
          </p:cNvPr>
          <p:cNvSpPr txBox="1"/>
          <p:nvPr/>
        </p:nvSpPr>
        <p:spPr>
          <a:xfrm>
            <a:off x="6758869" y="1610387"/>
            <a:ext cx="4693322" cy="43858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b="1" dirty="0" err="1">
                <a:solidFill>
                  <a:srgbClr val="002060"/>
                </a:solidFill>
              </a:rPr>
              <a:t>PhD</a:t>
            </a:r>
            <a:r>
              <a:rPr lang="tr-TR" b="1" dirty="0">
                <a:solidFill>
                  <a:srgbClr val="002060"/>
                </a:solidFill>
              </a:rPr>
              <a:t> </a:t>
            </a:r>
            <a:r>
              <a:rPr lang="tr-TR" b="1" dirty="0" err="1" smtClean="0">
                <a:solidFill>
                  <a:srgbClr val="002060"/>
                </a:solidFill>
              </a:rPr>
              <a:t>Programmes</a:t>
            </a:r>
            <a:endParaRPr lang="tr-TR" dirty="0"/>
          </a:p>
          <a:p>
            <a:pPr marL="285750" indent="-285750">
              <a:lnSpc>
                <a:spcPct val="150000"/>
              </a:lnSpc>
              <a:buFont typeface="Wingdings" panose="05000000000000000000" pitchFamily="2" charset="2"/>
              <a:buChar char="§"/>
            </a:pPr>
            <a:r>
              <a:rPr lang="tr-TR" dirty="0">
                <a:solidFill>
                  <a:schemeClr val="tx1"/>
                </a:solidFill>
              </a:rPr>
              <a:t>Fundamentals of </a:t>
            </a:r>
            <a:r>
              <a:rPr lang="tr-TR" dirty="0" err="1">
                <a:solidFill>
                  <a:schemeClr val="tx1"/>
                </a:solidFill>
              </a:rPr>
              <a:t>Nursing</a:t>
            </a:r>
            <a:r>
              <a:rPr lang="tr-TR" dirty="0">
                <a:solidFill>
                  <a:schemeClr val="tx1"/>
                </a:solidFill>
              </a:rPr>
              <a:t> </a:t>
            </a:r>
          </a:p>
          <a:p>
            <a:pPr marL="285750" indent="-285750">
              <a:lnSpc>
                <a:spcPct val="150000"/>
              </a:lnSpc>
              <a:buFont typeface="Wingdings" panose="05000000000000000000" pitchFamily="2" charset="2"/>
              <a:buChar char="§"/>
            </a:pPr>
            <a:r>
              <a:rPr lang="tr-TR" dirty="0" err="1"/>
              <a:t>Internal</a:t>
            </a:r>
            <a:r>
              <a:rPr lang="tr-TR" dirty="0"/>
              <a:t> </a:t>
            </a:r>
            <a:r>
              <a:rPr lang="tr-TR" dirty="0" err="1"/>
              <a:t>Medicine</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Surgical</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Pediatric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Obstetric</a:t>
            </a:r>
            <a:r>
              <a:rPr lang="tr-TR" dirty="0"/>
              <a:t> </a:t>
            </a:r>
            <a:r>
              <a:rPr lang="tr-TR" dirty="0" err="1"/>
              <a:t>and</a:t>
            </a:r>
            <a:r>
              <a:rPr lang="tr-TR" dirty="0"/>
              <a:t> </a:t>
            </a:r>
            <a:r>
              <a:rPr lang="tr-TR" dirty="0" err="1"/>
              <a:t>Gynecologic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Community</a:t>
            </a:r>
            <a:r>
              <a:rPr lang="tr-TR" dirty="0"/>
              <a:t> </a:t>
            </a:r>
            <a:r>
              <a:rPr lang="tr-TR" dirty="0" err="1"/>
              <a:t>Health</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Nursing</a:t>
            </a:r>
            <a:r>
              <a:rPr lang="tr-TR" dirty="0"/>
              <a:t> Management </a:t>
            </a:r>
          </a:p>
          <a:p>
            <a:pPr marL="285750" indent="-285750">
              <a:lnSpc>
                <a:spcPct val="150000"/>
              </a:lnSpc>
              <a:buFont typeface="Wingdings" panose="05000000000000000000" pitchFamily="2" charset="2"/>
              <a:buChar char="§"/>
            </a:pPr>
            <a:r>
              <a:rPr lang="tr-TR" dirty="0" err="1"/>
              <a:t>Psychiatric</a:t>
            </a:r>
            <a:r>
              <a:rPr lang="tr-TR" dirty="0"/>
              <a:t> </a:t>
            </a:r>
            <a:r>
              <a:rPr lang="tr-TR" dirty="0" err="1"/>
              <a:t>Nursing</a:t>
            </a:r>
            <a:r>
              <a:rPr lang="tr-TR" dirty="0"/>
              <a:t> </a:t>
            </a:r>
          </a:p>
          <a:p>
            <a:pPr marL="285750" indent="-285750">
              <a:lnSpc>
                <a:spcPct val="150000"/>
              </a:lnSpc>
              <a:buFont typeface="Wingdings" panose="05000000000000000000" pitchFamily="2" charset="2"/>
              <a:buChar char="§"/>
            </a:pPr>
            <a:r>
              <a:rPr lang="tr-TR" dirty="0" err="1"/>
              <a:t>Oncogology</a:t>
            </a:r>
            <a:r>
              <a:rPr lang="tr-TR" dirty="0"/>
              <a:t> </a:t>
            </a:r>
            <a:r>
              <a:rPr lang="tr-TR" dirty="0" err="1"/>
              <a:t>Nursing</a:t>
            </a:r>
            <a:endParaRPr lang="tr-TR" dirty="0"/>
          </a:p>
          <a:p>
            <a:endParaRPr lang="tr-TR" dirty="0"/>
          </a:p>
        </p:txBody>
      </p:sp>
    </p:spTree>
    <p:extLst>
      <p:ext uri="{BB962C8B-B14F-4D97-AF65-F5344CB8AC3E}">
        <p14:creationId xmlns:p14="http://schemas.microsoft.com/office/powerpoint/2010/main" val="281281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672265"/>
            <a:ext cx="10141890" cy="1548245"/>
          </a:xfrm>
        </p:spPr>
        <p:style>
          <a:lnRef idx="2">
            <a:schemeClr val="accent1"/>
          </a:lnRef>
          <a:fillRef idx="1">
            <a:schemeClr val="lt1"/>
          </a:fillRef>
          <a:effectRef idx="0">
            <a:schemeClr val="accent1"/>
          </a:effectRef>
          <a:fontRef idx="minor">
            <a:schemeClr val="dk1"/>
          </a:fontRef>
        </p:style>
        <p:txBody>
          <a:bodyPr>
            <a:noAutofit/>
          </a:bodyPr>
          <a:lstStyle/>
          <a:p>
            <a:pPr algn="just"/>
            <a:r>
              <a:rPr lang="en-US" sz="1800" b="1" dirty="0"/>
              <a:t>Number of students graduating from the master's degree program until 2023: 16</a:t>
            </a:r>
            <a:r>
              <a:rPr lang="tr-TR" sz="1800" b="1" dirty="0"/>
              <a:t> </a:t>
            </a:r>
          </a:p>
          <a:p>
            <a:pPr marL="0" indent="0" algn="just">
              <a:buNone/>
            </a:pPr>
            <a:r>
              <a:rPr lang="tr-TR" sz="1400" b="1" u="sng" dirty="0" err="1"/>
              <a:t>Purpose</a:t>
            </a:r>
            <a:r>
              <a:rPr lang="tr-TR" sz="1400" b="1" u="sng" dirty="0"/>
              <a:t> of </a:t>
            </a:r>
            <a:r>
              <a:rPr lang="tr-TR" sz="1400" b="1" u="sng" dirty="0" err="1"/>
              <a:t>the</a:t>
            </a:r>
            <a:r>
              <a:rPr lang="tr-TR" sz="1400" b="1" u="sng" dirty="0"/>
              <a:t> program: </a:t>
            </a:r>
            <a:r>
              <a:rPr lang="en-US" sz="1400" dirty="0"/>
              <a:t>The objectives of this </a:t>
            </a:r>
            <a:r>
              <a:rPr lang="en-US" sz="1400" dirty="0" err="1"/>
              <a:t>programme</a:t>
            </a:r>
            <a:r>
              <a:rPr lang="en-US" sz="1400" dirty="0"/>
              <a:t> are obtaining knowledge about the four fundamental concepts of nursing, which are human, health, environment and nursing, and acquires the knowledge and skill of providing care based on psychomotor skill development theory and models, ethical principles, and the necessary knowledge, skill and attitude in order to determine, plan and practice nursing care necessities by using DLAM in case of health problems of individual/family and society, improving presentation skills, developing ability to follow, interpret and present domain-specific scientific research, acquiring knowledge and skills on basic research methods in Fundamentals of Nursing.</a:t>
            </a:r>
            <a:r>
              <a:rPr lang="tr-TR" sz="1400" dirty="0"/>
              <a:t>  </a:t>
            </a:r>
          </a:p>
        </p:txBody>
      </p:sp>
      <p:sp>
        <p:nvSpPr>
          <p:cNvPr id="7" name="Metin kutusu 6">
            <a:extLst>
              <a:ext uri="{FF2B5EF4-FFF2-40B4-BE49-F238E27FC236}">
                <a16:creationId xmlns:a16="http://schemas.microsoft.com/office/drawing/2014/main" id="{8C4C9143-9FE2-4CED-92B6-E5662714B0D7}"/>
              </a:ext>
            </a:extLst>
          </p:cNvPr>
          <p:cNvSpPr txBox="1"/>
          <p:nvPr/>
        </p:nvSpPr>
        <p:spPr>
          <a:xfrm>
            <a:off x="2053372" y="1127464"/>
            <a:ext cx="7654083"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smtClean="0">
                <a:solidFill>
                  <a:srgbClr val="002060"/>
                </a:solidFill>
              </a:rPr>
              <a:t>FUNDAMENTALS OF NURSİNG </a:t>
            </a:r>
            <a:r>
              <a:rPr lang="tr-TR" sz="2000" b="1" dirty="0" smtClean="0">
                <a:solidFill>
                  <a:srgbClr val="002060"/>
                </a:solidFill>
                <a:cs typeface="Times New Roman" panose="02020603050405020304" pitchFamily="18" charset="0"/>
              </a:rPr>
              <a:t>MASTER'S </a:t>
            </a:r>
            <a:r>
              <a:rPr lang="tr-TR" sz="2000" b="1" dirty="0">
                <a:solidFill>
                  <a:srgbClr val="002060"/>
                </a:solidFill>
                <a:cs typeface="Times New Roman" panose="02020603050405020304" pitchFamily="18" charset="0"/>
              </a:rPr>
              <a:t>DEGREE</a:t>
            </a:r>
            <a:r>
              <a:rPr lang="tr-TR" sz="2000" b="1" dirty="0" smtClean="0">
                <a:solidFill>
                  <a:srgbClr val="002060"/>
                </a:solidFill>
              </a:rPr>
              <a:t> AND </a:t>
            </a:r>
            <a:r>
              <a:rPr lang="tr-TR" sz="2000" b="1" dirty="0" err="1" smtClean="0">
                <a:solidFill>
                  <a:srgbClr val="002060"/>
                </a:solidFill>
              </a:rPr>
              <a:t>PhD</a:t>
            </a:r>
            <a:r>
              <a:rPr lang="tr-TR" sz="2000" b="1" dirty="0" smtClean="0">
                <a:solidFill>
                  <a:srgbClr val="002060"/>
                </a:solidFill>
              </a:rPr>
              <a:t> PROGRAM</a:t>
            </a:r>
            <a:endParaRPr lang="tr-TR" sz="2000" b="1" dirty="0">
              <a:solidFill>
                <a:srgbClr val="002060"/>
              </a:solidFill>
            </a:endParaRP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365201"/>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900" b="1" dirty="0"/>
              <a:t>Number of students graduating from the PhD program until 2023: 5</a:t>
            </a:r>
            <a:endParaRPr lang="tr-TR" sz="1900" b="1" dirty="0"/>
          </a:p>
          <a:p>
            <a:pPr marL="0" indent="0" algn="just">
              <a:buNone/>
            </a:pPr>
            <a:r>
              <a:rPr lang="tr-TR" sz="1500" b="1" u="sng" dirty="0" err="1"/>
              <a:t>Purpose</a:t>
            </a:r>
            <a:r>
              <a:rPr lang="tr-TR" sz="1500" b="1" u="sng" dirty="0"/>
              <a:t> of </a:t>
            </a:r>
            <a:r>
              <a:rPr lang="tr-TR" sz="1500" b="1" u="sng" dirty="0" err="1"/>
              <a:t>the</a:t>
            </a:r>
            <a:r>
              <a:rPr lang="tr-TR" sz="1500" b="1" u="sng" dirty="0"/>
              <a:t> program: </a:t>
            </a:r>
            <a:r>
              <a:rPr lang="en-US" sz="1500" dirty="0"/>
              <a:t>The </a:t>
            </a:r>
            <a:r>
              <a:rPr lang="en-US" sz="1500" dirty="0" err="1"/>
              <a:t>oblectives</a:t>
            </a:r>
            <a:r>
              <a:rPr lang="en-US" sz="1500" dirty="0"/>
              <a:t> of this </a:t>
            </a:r>
            <a:r>
              <a:rPr lang="en-US" sz="1500" dirty="0" err="1"/>
              <a:t>programme</a:t>
            </a:r>
            <a:r>
              <a:rPr lang="en-US" sz="1500" dirty="0"/>
              <a:t> are contribute of improving to Fundamentals of nursing by doing original researches for developing new idea, methods and practices; to follow and use evidence based practices; and to decide according to take into consideration of patients preferences.</a:t>
            </a:r>
            <a:r>
              <a:rPr lang="tr-TR" sz="1600" dirty="0"/>
              <a:t> </a:t>
            </a:r>
            <a:r>
              <a:rPr lang="tr-TR" sz="2400" dirty="0"/>
              <a:t> </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4564763"/>
            <a:ext cx="10141890" cy="172800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lnSpc>
                <a:spcPct val="100000"/>
              </a:lnSpc>
            </a:pPr>
            <a:r>
              <a:rPr lang="en-US" sz="1400" b="1" u="sng" dirty="0"/>
              <a:t>Fields of Study: </a:t>
            </a:r>
            <a:r>
              <a:rPr lang="en-US" sz="1400" dirty="0"/>
              <a:t>Studies on internal medicine, surgery, intensive care units, Intensive Care Nursing, Palliative care nursing, Nursing education, Psychomotor skill teaching, Simulation, Student Training in Simulation, Nursing concept, Nursing theories and models, Care protocols, Patient safety, nursing care sensitive patient outcomes, Evidence-based practices, Nursing ethics, Professionalism in nursing, Systematic approach in nursing, IM-IV-SC Treatment Nursing and care, Individual-Centered Care, Symptom Management, Pain Management, Clinical practices, complementary therapies, oral care, Skin-Wound care, Respiratory system applications and care, Aspiration applications, tracheostomy patient care, Urinary system applications and care, GIS applications and care, Stoma application and care</a:t>
            </a:r>
            <a:r>
              <a:rPr lang="tr-TR" sz="1400" dirty="0"/>
              <a:t>.</a:t>
            </a:r>
          </a:p>
          <a:p>
            <a:pPr marL="0" indent="0" algn="just">
              <a:buNone/>
            </a:pPr>
            <a:endParaRPr lang="tr-TR" sz="1400" dirty="0"/>
          </a:p>
        </p:txBody>
      </p:sp>
    </p:spTree>
    <p:extLst>
      <p:ext uri="{BB962C8B-B14F-4D97-AF65-F5344CB8AC3E}">
        <p14:creationId xmlns:p14="http://schemas.microsoft.com/office/powerpoint/2010/main" val="269966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750490"/>
            <a:ext cx="10141890" cy="1393664"/>
          </a:xfrm>
        </p:spPr>
        <p:style>
          <a:lnRef idx="2">
            <a:schemeClr val="accent1"/>
          </a:lnRef>
          <a:fillRef idx="1">
            <a:schemeClr val="lt1"/>
          </a:fillRef>
          <a:effectRef idx="0">
            <a:schemeClr val="accent1"/>
          </a:effectRef>
          <a:fontRef idx="minor">
            <a:schemeClr val="dk1"/>
          </a:fontRef>
        </p:style>
        <p:txBody>
          <a:bodyPr>
            <a:noAutofit/>
          </a:bodyPr>
          <a:lstStyle/>
          <a:p>
            <a:pPr algn="just"/>
            <a:r>
              <a:rPr lang="tr-TR" sz="1800" b="1" dirty="0" err="1" smtClean="0">
                <a:solidFill>
                  <a:schemeClr val="tx1"/>
                </a:solidFill>
              </a:rPr>
              <a:t>Number</a:t>
            </a:r>
            <a:r>
              <a:rPr lang="tr-TR" sz="1800" b="1" dirty="0" smtClean="0">
                <a:solidFill>
                  <a:schemeClr val="tx1"/>
                </a:solidFill>
              </a:rPr>
              <a:t> of </a:t>
            </a:r>
            <a:r>
              <a:rPr lang="tr-TR" sz="1800" b="1" dirty="0" err="1" smtClean="0">
                <a:solidFill>
                  <a:schemeClr val="tx1"/>
                </a:solidFill>
              </a:rPr>
              <a:t>students</a:t>
            </a:r>
            <a:r>
              <a:rPr lang="tr-TR" sz="1800" b="1" dirty="0" smtClean="0">
                <a:solidFill>
                  <a:schemeClr val="tx1"/>
                </a:solidFill>
              </a:rPr>
              <a:t> </a:t>
            </a:r>
            <a:r>
              <a:rPr lang="tr-TR" sz="1800" b="1" dirty="0" err="1" smtClean="0">
                <a:solidFill>
                  <a:schemeClr val="tx1"/>
                </a:solidFill>
              </a:rPr>
              <a:t>who</a:t>
            </a:r>
            <a:r>
              <a:rPr lang="tr-TR" sz="1800" b="1" dirty="0" smtClean="0">
                <a:solidFill>
                  <a:schemeClr val="tx1"/>
                </a:solidFill>
              </a:rPr>
              <a:t> </a:t>
            </a:r>
            <a:r>
              <a:rPr lang="tr-TR" sz="1800" b="1" dirty="0" err="1" smtClean="0">
                <a:solidFill>
                  <a:schemeClr val="tx1"/>
                </a:solidFill>
              </a:rPr>
              <a:t>graduated</a:t>
            </a:r>
            <a:r>
              <a:rPr lang="tr-TR" sz="1800" b="1" dirty="0" smtClean="0">
                <a:solidFill>
                  <a:schemeClr val="tx1"/>
                </a:solidFill>
              </a:rPr>
              <a:t> </a:t>
            </a:r>
            <a:r>
              <a:rPr lang="tr-TR" sz="1800" b="1" dirty="0" err="1" smtClean="0">
                <a:solidFill>
                  <a:schemeClr val="tx1"/>
                </a:solidFill>
              </a:rPr>
              <a:t>from</a:t>
            </a:r>
            <a:r>
              <a:rPr lang="tr-TR" sz="1800" b="1" dirty="0" smtClean="0">
                <a:solidFill>
                  <a:schemeClr val="tx1"/>
                </a:solidFill>
              </a:rPr>
              <a:t> </a:t>
            </a:r>
            <a:r>
              <a:rPr lang="tr-TR" sz="1800" b="1" dirty="0" err="1" smtClean="0">
                <a:solidFill>
                  <a:schemeClr val="tx1"/>
                </a:solidFill>
              </a:rPr>
              <a:t>the</a:t>
            </a:r>
            <a:r>
              <a:rPr lang="tr-TR" sz="1800" b="1" dirty="0" smtClean="0">
                <a:solidFill>
                  <a:schemeClr val="tx1"/>
                </a:solidFill>
              </a:rPr>
              <a:t> </a:t>
            </a:r>
            <a:r>
              <a:rPr lang="tr-TR" sz="1800" b="1" dirty="0" err="1" smtClean="0">
                <a:solidFill>
                  <a:schemeClr val="tx1"/>
                </a:solidFill>
              </a:rPr>
              <a:t>master's</a:t>
            </a:r>
            <a:r>
              <a:rPr lang="tr-TR" sz="1800" b="1" dirty="0" smtClean="0">
                <a:solidFill>
                  <a:schemeClr val="tx1"/>
                </a:solidFill>
              </a:rPr>
              <a:t> program </a:t>
            </a:r>
            <a:r>
              <a:rPr lang="tr-TR" sz="1800" b="1" dirty="0" err="1" smtClean="0">
                <a:solidFill>
                  <a:schemeClr val="tx1"/>
                </a:solidFill>
              </a:rPr>
              <a:t>by</a:t>
            </a:r>
            <a:r>
              <a:rPr lang="tr-TR" sz="1800" b="1" dirty="0" smtClean="0">
                <a:solidFill>
                  <a:schemeClr val="tx1"/>
                </a:solidFill>
              </a:rPr>
              <a:t> 2023: 47</a:t>
            </a:r>
          </a:p>
          <a:p>
            <a:pPr marL="0" indent="0" algn="just">
              <a:buNone/>
            </a:pPr>
            <a:r>
              <a:rPr lang="tr-TR" sz="1400" b="1" u="sng" dirty="0" err="1" smtClean="0">
                <a:solidFill>
                  <a:schemeClr val="tx1"/>
                </a:solidFill>
              </a:rPr>
              <a:t>Internal</a:t>
            </a:r>
            <a:r>
              <a:rPr lang="tr-TR" sz="1400" b="1" u="sng" dirty="0" smtClean="0">
                <a:solidFill>
                  <a:schemeClr val="tx1"/>
                </a:solidFill>
              </a:rPr>
              <a:t> </a:t>
            </a:r>
            <a:r>
              <a:rPr lang="tr-TR" sz="1400" b="1" u="sng" dirty="0" err="1" smtClean="0">
                <a:solidFill>
                  <a:schemeClr val="tx1"/>
                </a:solidFill>
              </a:rPr>
              <a:t>Medicine</a:t>
            </a:r>
            <a:r>
              <a:rPr lang="tr-TR" sz="1400" b="1" u="sng" dirty="0" smtClean="0">
                <a:solidFill>
                  <a:schemeClr val="tx1"/>
                </a:solidFill>
              </a:rPr>
              <a:t> </a:t>
            </a:r>
            <a:r>
              <a:rPr lang="tr-TR" sz="1400" b="1" u="sng" dirty="0" err="1" smtClean="0">
                <a:solidFill>
                  <a:schemeClr val="tx1"/>
                </a:solidFill>
              </a:rPr>
              <a:t>Nursing</a:t>
            </a:r>
            <a:r>
              <a:rPr lang="tr-TR" sz="1400" b="1" u="sng" dirty="0" smtClean="0">
                <a:solidFill>
                  <a:schemeClr val="tx1"/>
                </a:solidFill>
              </a:rPr>
              <a:t> </a:t>
            </a:r>
            <a:r>
              <a:rPr lang="tr-TR" sz="1400" b="1" u="sng" dirty="0" err="1" smtClean="0">
                <a:solidFill>
                  <a:schemeClr val="tx1"/>
                </a:solidFill>
              </a:rPr>
              <a:t>Master's</a:t>
            </a:r>
            <a:r>
              <a:rPr lang="tr-TR" sz="1400" b="1" u="sng" dirty="0" smtClean="0">
                <a:solidFill>
                  <a:schemeClr val="tx1"/>
                </a:solidFill>
              </a:rPr>
              <a:t> Program</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aim</a:t>
            </a:r>
            <a:r>
              <a:rPr lang="tr-TR" sz="1400" dirty="0" smtClean="0">
                <a:solidFill>
                  <a:schemeClr val="tx1"/>
                </a:solidFill>
              </a:rPr>
              <a:t> of </a:t>
            </a:r>
            <a:r>
              <a:rPr lang="tr-TR" sz="1400" dirty="0" err="1" smtClean="0">
                <a:solidFill>
                  <a:schemeClr val="tx1"/>
                </a:solidFill>
              </a:rPr>
              <a:t>the</a:t>
            </a:r>
            <a:r>
              <a:rPr lang="tr-TR" sz="1400" dirty="0" smtClean="0">
                <a:solidFill>
                  <a:schemeClr val="tx1"/>
                </a:solidFill>
              </a:rPr>
              <a:t> program is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provide</a:t>
            </a:r>
            <a:r>
              <a:rPr lang="tr-TR" sz="1400" dirty="0" smtClean="0">
                <a:solidFill>
                  <a:schemeClr val="tx1"/>
                </a:solidFill>
              </a:rPr>
              <a:t> </a:t>
            </a:r>
            <a:r>
              <a:rPr lang="tr-TR" sz="1400" dirty="0" err="1" smtClean="0">
                <a:solidFill>
                  <a:schemeClr val="tx1"/>
                </a:solidFill>
              </a:rPr>
              <a:t>contemporary</a:t>
            </a:r>
            <a:r>
              <a:rPr lang="tr-TR" sz="1400" dirty="0" smtClean="0">
                <a:solidFill>
                  <a:schemeClr val="tx1"/>
                </a:solidFill>
              </a:rPr>
              <a:t> </a:t>
            </a:r>
            <a:r>
              <a:rPr lang="tr-TR" sz="1400" dirty="0" err="1" smtClean="0">
                <a:solidFill>
                  <a:schemeClr val="tx1"/>
                </a:solidFill>
              </a:rPr>
              <a:t>knowledge</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perform</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roles</a:t>
            </a:r>
            <a:r>
              <a:rPr lang="tr-TR" sz="1400" dirty="0" smtClean="0">
                <a:solidFill>
                  <a:schemeClr val="tx1"/>
                </a:solidFill>
              </a:rPr>
              <a:t> </a:t>
            </a:r>
            <a:r>
              <a:rPr lang="tr-TR" sz="1400" dirty="0" err="1" smtClean="0">
                <a:solidFill>
                  <a:schemeClr val="tx1"/>
                </a:solidFill>
              </a:rPr>
              <a:t>and</a:t>
            </a:r>
            <a:r>
              <a:rPr lang="tr-TR" sz="1400" dirty="0" smtClean="0">
                <a:solidFill>
                  <a:schemeClr val="tx1"/>
                </a:solidFill>
              </a:rPr>
              <a:t> </a:t>
            </a:r>
            <a:r>
              <a:rPr lang="tr-TR" sz="1400" dirty="0" err="1" smtClean="0">
                <a:solidFill>
                  <a:schemeClr val="tx1"/>
                </a:solidFill>
              </a:rPr>
              <a:t>responsibilities</a:t>
            </a:r>
            <a:r>
              <a:rPr lang="tr-TR" sz="1400" dirty="0" smtClean="0">
                <a:solidFill>
                  <a:schemeClr val="tx1"/>
                </a:solidFill>
              </a:rPr>
              <a:t> of </a:t>
            </a:r>
            <a:r>
              <a:rPr lang="tr-TR" sz="1400" dirty="0" err="1" smtClean="0">
                <a:solidFill>
                  <a:schemeClr val="tx1"/>
                </a:solidFill>
              </a:rPr>
              <a:t>Internal</a:t>
            </a:r>
            <a:r>
              <a:rPr lang="tr-TR" sz="1400" dirty="0" smtClean="0">
                <a:solidFill>
                  <a:schemeClr val="tx1"/>
                </a:solidFill>
              </a:rPr>
              <a:t> </a:t>
            </a:r>
            <a:r>
              <a:rPr lang="tr-TR" sz="1400" dirty="0" err="1" smtClean="0">
                <a:solidFill>
                  <a:schemeClr val="tx1"/>
                </a:solidFill>
              </a:rPr>
              <a:t>Medicine</a:t>
            </a:r>
            <a:r>
              <a:rPr lang="tr-TR" sz="1400" dirty="0" smtClean="0">
                <a:solidFill>
                  <a:schemeClr val="tx1"/>
                </a:solidFill>
              </a:rPr>
              <a:t> </a:t>
            </a:r>
            <a:r>
              <a:rPr lang="tr-TR" sz="1400" dirty="0" err="1" smtClean="0">
                <a:solidFill>
                  <a:schemeClr val="tx1"/>
                </a:solidFill>
              </a:rPr>
              <a:t>Nursing</a:t>
            </a:r>
            <a:r>
              <a:rPr lang="tr-TR" sz="1400" dirty="0" smtClean="0">
                <a:solidFill>
                  <a:schemeClr val="tx1"/>
                </a:solidFill>
              </a:rPr>
              <a:t> </a:t>
            </a:r>
            <a:r>
              <a:rPr lang="tr-TR" sz="1400" dirty="0" err="1" smtClean="0">
                <a:solidFill>
                  <a:schemeClr val="tx1"/>
                </a:solidFill>
              </a:rPr>
              <a:t>and</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ensure</a:t>
            </a:r>
            <a:r>
              <a:rPr lang="tr-TR" sz="1400" dirty="0" smtClean="0">
                <a:solidFill>
                  <a:schemeClr val="tx1"/>
                </a:solidFill>
              </a:rPr>
              <a:t> </a:t>
            </a:r>
            <a:r>
              <a:rPr lang="tr-TR" sz="1400" dirty="0" err="1" smtClean="0">
                <a:solidFill>
                  <a:schemeClr val="tx1"/>
                </a:solidFill>
              </a:rPr>
              <a:t>that</a:t>
            </a:r>
            <a:r>
              <a:rPr lang="tr-TR" sz="1400" dirty="0" smtClean="0">
                <a:solidFill>
                  <a:schemeClr val="tx1"/>
                </a:solidFill>
              </a:rPr>
              <a:t> </a:t>
            </a:r>
            <a:r>
              <a:rPr lang="tr-TR" sz="1400" dirty="0" err="1" smtClean="0">
                <a:solidFill>
                  <a:schemeClr val="tx1"/>
                </a:solidFill>
              </a:rPr>
              <a:t>this</a:t>
            </a:r>
            <a:r>
              <a:rPr lang="tr-TR" sz="1400" dirty="0" smtClean="0">
                <a:solidFill>
                  <a:schemeClr val="tx1"/>
                </a:solidFill>
              </a:rPr>
              <a:t> </a:t>
            </a:r>
            <a:r>
              <a:rPr lang="tr-TR" sz="1400" dirty="0" err="1" smtClean="0">
                <a:solidFill>
                  <a:schemeClr val="tx1"/>
                </a:solidFill>
              </a:rPr>
              <a:t>knowledge</a:t>
            </a:r>
            <a:r>
              <a:rPr lang="tr-TR" sz="1400" dirty="0" smtClean="0">
                <a:solidFill>
                  <a:schemeClr val="tx1"/>
                </a:solidFill>
              </a:rPr>
              <a:t> </a:t>
            </a:r>
            <a:r>
              <a:rPr lang="tr-TR" sz="1400" dirty="0" err="1" smtClean="0">
                <a:solidFill>
                  <a:schemeClr val="tx1"/>
                </a:solidFill>
              </a:rPr>
              <a:t>and</a:t>
            </a:r>
            <a:r>
              <a:rPr lang="tr-TR" sz="1400" dirty="0" smtClean="0">
                <a:solidFill>
                  <a:schemeClr val="tx1"/>
                </a:solidFill>
              </a:rPr>
              <a:t> </a:t>
            </a:r>
            <a:r>
              <a:rPr lang="tr-TR" sz="1400" dirty="0" err="1" smtClean="0">
                <a:solidFill>
                  <a:schemeClr val="tx1"/>
                </a:solidFill>
              </a:rPr>
              <a:t>skills</a:t>
            </a:r>
            <a:r>
              <a:rPr lang="tr-TR" sz="1400" dirty="0" smtClean="0">
                <a:solidFill>
                  <a:schemeClr val="tx1"/>
                </a:solidFill>
              </a:rPr>
              <a:t> </a:t>
            </a:r>
            <a:r>
              <a:rPr lang="tr-TR" sz="1400" dirty="0" err="1" smtClean="0">
                <a:solidFill>
                  <a:schemeClr val="tx1"/>
                </a:solidFill>
              </a:rPr>
              <a:t>are</a:t>
            </a:r>
            <a:r>
              <a:rPr lang="tr-TR" sz="1400" dirty="0" smtClean="0">
                <a:solidFill>
                  <a:schemeClr val="tx1"/>
                </a:solidFill>
              </a:rPr>
              <a:t> </a:t>
            </a:r>
            <a:r>
              <a:rPr lang="tr-TR" sz="1400" dirty="0" err="1" smtClean="0">
                <a:solidFill>
                  <a:schemeClr val="tx1"/>
                </a:solidFill>
              </a:rPr>
              <a:t>used</a:t>
            </a:r>
            <a:r>
              <a:rPr lang="tr-TR" sz="1400" dirty="0" smtClean="0">
                <a:solidFill>
                  <a:schemeClr val="tx1"/>
                </a:solidFill>
              </a:rPr>
              <a:t> in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care</a:t>
            </a:r>
            <a:r>
              <a:rPr lang="tr-TR" sz="1400" dirty="0" smtClean="0">
                <a:solidFill>
                  <a:schemeClr val="tx1"/>
                </a:solidFill>
              </a:rPr>
              <a:t> </a:t>
            </a:r>
            <a:r>
              <a:rPr lang="tr-TR" sz="1400" dirty="0" err="1" smtClean="0">
                <a:solidFill>
                  <a:schemeClr val="tx1"/>
                </a:solidFill>
              </a:rPr>
              <a:t>management</a:t>
            </a:r>
            <a:r>
              <a:rPr lang="tr-TR" sz="1400" dirty="0" smtClean="0">
                <a:solidFill>
                  <a:schemeClr val="tx1"/>
                </a:solidFill>
              </a:rPr>
              <a:t> of </a:t>
            </a:r>
            <a:r>
              <a:rPr lang="tr-TR" sz="1400" dirty="0" err="1" smtClean="0">
                <a:solidFill>
                  <a:schemeClr val="tx1"/>
                </a:solidFill>
              </a:rPr>
              <a:t>individuals</a:t>
            </a:r>
            <a:r>
              <a:rPr lang="tr-TR" sz="1400" dirty="0" smtClean="0">
                <a:solidFill>
                  <a:schemeClr val="tx1"/>
                </a:solidFill>
              </a:rPr>
              <a:t> </a:t>
            </a:r>
            <a:r>
              <a:rPr lang="tr-TR" sz="1400" dirty="0" err="1" smtClean="0">
                <a:solidFill>
                  <a:schemeClr val="tx1"/>
                </a:solidFill>
              </a:rPr>
              <a:t>with</a:t>
            </a:r>
            <a:r>
              <a:rPr lang="tr-TR" sz="1400" dirty="0" smtClean="0">
                <a:solidFill>
                  <a:schemeClr val="tx1"/>
                </a:solidFill>
              </a:rPr>
              <a:t> </a:t>
            </a:r>
            <a:r>
              <a:rPr lang="tr-TR" sz="1400" dirty="0" err="1" smtClean="0">
                <a:solidFill>
                  <a:schemeClr val="tx1"/>
                </a:solidFill>
              </a:rPr>
              <a:t>chronic</a:t>
            </a:r>
            <a:r>
              <a:rPr lang="tr-TR" sz="1400" dirty="0" smtClean="0">
                <a:solidFill>
                  <a:schemeClr val="tx1"/>
                </a:solidFill>
              </a:rPr>
              <a:t> </a:t>
            </a:r>
            <a:r>
              <a:rPr lang="tr-TR" sz="1400" dirty="0" err="1" smtClean="0">
                <a:solidFill>
                  <a:schemeClr val="tx1"/>
                </a:solidFill>
              </a:rPr>
              <a:t>diseases</a:t>
            </a:r>
            <a:r>
              <a:rPr lang="tr-TR" sz="1400" dirty="0" smtClean="0">
                <a:solidFill>
                  <a:schemeClr val="tx1"/>
                </a:solidFill>
              </a:rPr>
              <a:t>. </a:t>
            </a:r>
            <a:r>
              <a:rPr lang="tr-TR" sz="1400" dirty="0" err="1" smtClean="0">
                <a:solidFill>
                  <a:schemeClr val="tx1"/>
                </a:solidFill>
              </a:rPr>
              <a:t>Our</a:t>
            </a:r>
            <a:r>
              <a:rPr lang="tr-TR" sz="1400" dirty="0" smtClean="0">
                <a:solidFill>
                  <a:schemeClr val="tx1"/>
                </a:solidFill>
              </a:rPr>
              <a:t> </a:t>
            </a:r>
            <a:r>
              <a:rPr lang="tr-TR" sz="1400" dirty="0" err="1" smtClean="0">
                <a:solidFill>
                  <a:schemeClr val="tx1"/>
                </a:solidFill>
              </a:rPr>
              <a:t>aim</a:t>
            </a:r>
            <a:r>
              <a:rPr lang="tr-TR" sz="1400" dirty="0" smtClean="0">
                <a:solidFill>
                  <a:schemeClr val="tx1"/>
                </a:solidFill>
              </a:rPr>
              <a:t> is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advance</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undergraduate</a:t>
            </a:r>
            <a:r>
              <a:rPr lang="tr-TR" sz="1400" dirty="0" smtClean="0">
                <a:solidFill>
                  <a:schemeClr val="tx1"/>
                </a:solidFill>
              </a:rPr>
              <a:t> </a:t>
            </a:r>
            <a:r>
              <a:rPr lang="tr-TR" sz="1400" dirty="0" err="1" smtClean="0">
                <a:solidFill>
                  <a:schemeClr val="tx1"/>
                </a:solidFill>
              </a:rPr>
              <a:t>career</a:t>
            </a:r>
            <a:r>
              <a:rPr lang="tr-TR" sz="1400" dirty="0" smtClean="0">
                <a:solidFill>
                  <a:schemeClr val="tx1"/>
                </a:solidFill>
              </a:rPr>
              <a:t> in </a:t>
            </a:r>
            <a:r>
              <a:rPr lang="tr-TR" sz="1400" dirty="0" err="1" smtClean="0">
                <a:solidFill>
                  <a:schemeClr val="tx1"/>
                </a:solidFill>
              </a:rPr>
              <a:t>nursing</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next</a:t>
            </a:r>
            <a:r>
              <a:rPr lang="tr-TR" sz="1400" dirty="0" smtClean="0">
                <a:solidFill>
                  <a:schemeClr val="tx1"/>
                </a:solidFill>
              </a:rPr>
              <a:t> </a:t>
            </a:r>
            <a:r>
              <a:rPr lang="tr-TR" sz="1400" dirty="0" err="1" smtClean="0">
                <a:solidFill>
                  <a:schemeClr val="tx1"/>
                </a:solidFill>
              </a:rPr>
              <a:t>level</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understand</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field</a:t>
            </a:r>
            <a:r>
              <a:rPr lang="tr-TR" sz="1400" dirty="0" smtClean="0">
                <a:solidFill>
                  <a:schemeClr val="tx1"/>
                </a:solidFill>
              </a:rPr>
              <a:t> </a:t>
            </a:r>
            <a:r>
              <a:rPr lang="tr-TR" sz="1400" dirty="0" err="1" smtClean="0">
                <a:solidFill>
                  <a:schemeClr val="tx1"/>
                </a:solidFill>
              </a:rPr>
              <a:t>more</a:t>
            </a:r>
            <a:r>
              <a:rPr lang="tr-TR" sz="1400" dirty="0" smtClean="0">
                <a:solidFill>
                  <a:schemeClr val="tx1"/>
                </a:solidFill>
              </a:rPr>
              <a:t> </a:t>
            </a:r>
            <a:r>
              <a:rPr lang="tr-TR" sz="1400" dirty="0" err="1" smtClean="0">
                <a:solidFill>
                  <a:schemeClr val="tx1"/>
                </a:solidFill>
              </a:rPr>
              <a:t>deeply</a:t>
            </a:r>
            <a:r>
              <a:rPr lang="tr-TR" sz="1400" dirty="0" smtClean="0">
                <a:solidFill>
                  <a:schemeClr val="tx1"/>
                </a:solidFill>
              </a:rPr>
              <a:t> </a:t>
            </a:r>
            <a:r>
              <a:rPr lang="tr-TR" sz="1400" dirty="0" err="1" smtClean="0">
                <a:solidFill>
                  <a:schemeClr val="tx1"/>
                </a:solidFill>
              </a:rPr>
              <a:t>and</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train</a:t>
            </a:r>
            <a:r>
              <a:rPr lang="tr-TR" sz="1400" dirty="0" smtClean="0">
                <a:solidFill>
                  <a:schemeClr val="tx1"/>
                </a:solidFill>
              </a:rPr>
              <a:t> </a:t>
            </a:r>
            <a:r>
              <a:rPr lang="tr-TR" sz="1400" dirty="0" err="1" smtClean="0">
                <a:solidFill>
                  <a:schemeClr val="tx1"/>
                </a:solidFill>
              </a:rPr>
              <a:t>expert</a:t>
            </a:r>
            <a:r>
              <a:rPr lang="tr-TR" sz="1400" dirty="0" smtClean="0">
                <a:solidFill>
                  <a:schemeClr val="tx1"/>
                </a:solidFill>
              </a:rPr>
              <a:t> </a:t>
            </a:r>
            <a:r>
              <a:rPr lang="tr-TR" sz="1400" dirty="0" err="1" smtClean="0">
                <a:solidFill>
                  <a:schemeClr val="tx1"/>
                </a:solidFill>
              </a:rPr>
              <a:t>nurses</a:t>
            </a:r>
            <a:r>
              <a:rPr lang="tr-TR" sz="1400" dirty="0" smtClean="0">
                <a:solidFill>
                  <a:schemeClr val="tx1"/>
                </a:solidFill>
              </a:rPr>
              <a:t> </a:t>
            </a:r>
            <a:r>
              <a:rPr lang="tr-TR" sz="1400" dirty="0" err="1" smtClean="0">
                <a:solidFill>
                  <a:schemeClr val="tx1"/>
                </a:solidFill>
              </a:rPr>
              <a:t>who</a:t>
            </a:r>
            <a:r>
              <a:rPr lang="tr-TR" sz="1400" dirty="0" smtClean="0">
                <a:solidFill>
                  <a:schemeClr val="tx1"/>
                </a:solidFill>
              </a:rPr>
              <a:t> can </a:t>
            </a:r>
            <a:r>
              <a:rPr lang="tr-TR" sz="1400" dirty="0" err="1" smtClean="0">
                <a:solidFill>
                  <a:schemeClr val="tx1"/>
                </a:solidFill>
              </a:rPr>
              <a:t>offer</a:t>
            </a:r>
            <a:r>
              <a:rPr lang="tr-TR" sz="1400" dirty="0" smtClean="0">
                <a:solidFill>
                  <a:schemeClr val="tx1"/>
                </a:solidFill>
              </a:rPr>
              <a:t> </a:t>
            </a:r>
            <a:r>
              <a:rPr lang="tr-TR" sz="1400" dirty="0" err="1" smtClean="0">
                <a:solidFill>
                  <a:schemeClr val="tx1"/>
                </a:solidFill>
              </a:rPr>
              <a:t>solutions</a:t>
            </a:r>
            <a:r>
              <a:rPr lang="tr-TR" sz="1400" dirty="0" smtClean="0">
                <a:solidFill>
                  <a:schemeClr val="tx1"/>
                </a:solidFill>
              </a:rPr>
              <a:t> </a:t>
            </a:r>
            <a:r>
              <a:rPr lang="tr-TR" sz="1400" dirty="0" err="1" smtClean="0">
                <a:solidFill>
                  <a:schemeClr val="tx1"/>
                </a:solidFill>
              </a:rPr>
              <a:t>to</a:t>
            </a:r>
            <a:r>
              <a:rPr lang="tr-TR" sz="1400" dirty="0" smtClean="0">
                <a:solidFill>
                  <a:schemeClr val="tx1"/>
                </a:solidFill>
              </a:rPr>
              <a:t>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problems</a:t>
            </a:r>
            <a:r>
              <a:rPr lang="tr-TR" sz="1400" dirty="0" smtClean="0">
                <a:solidFill>
                  <a:schemeClr val="tx1"/>
                </a:solidFill>
              </a:rPr>
              <a:t> in </a:t>
            </a:r>
            <a:r>
              <a:rPr lang="tr-TR" sz="1400" dirty="0" err="1" smtClean="0">
                <a:solidFill>
                  <a:schemeClr val="tx1"/>
                </a:solidFill>
              </a:rPr>
              <a:t>the</a:t>
            </a:r>
            <a:r>
              <a:rPr lang="tr-TR" sz="1400" dirty="0" smtClean="0">
                <a:solidFill>
                  <a:schemeClr val="tx1"/>
                </a:solidFill>
              </a:rPr>
              <a:t> </a:t>
            </a:r>
            <a:r>
              <a:rPr lang="tr-TR" sz="1400" dirty="0" err="1" smtClean="0">
                <a:solidFill>
                  <a:schemeClr val="tx1"/>
                </a:solidFill>
              </a:rPr>
              <a:t>field</a:t>
            </a:r>
            <a:r>
              <a:rPr lang="tr-TR" sz="1400" dirty="0" smtClean="0">
                <a:solidFill>
                  <a:schemeClr val="tx1"/>
                </a:solidFill>
              </a:rPr>
              <a:t>.</a:t>
            </a:r>
            <a:endParaRPr lang="tr-TR" sz="1400" dirty="0">
              <a:solidFill>
                <a:schemeClr val="tx1"/>
              </a:solidFill>
            </a:endParaRPr>
          </a:p>
        </p:txBody>
      </p:sp>
      <p:sp>
        <p:nvSpPr>
          <p:cNvPr id="7" name="Metin kutusu 6">
            <a:extLst>
              <a:ext uri="{FF2B5EF4-FFF2-40B4-BE49-F238E27FC236}">
                <a16:creationId xmlns:a16="http://schemas.microsoft.com/office/drawing/2014/main" id="{8C4C9143-9FE2-4CED-92B6-E5662714B0D7}"/>
              </a:ext>
            </a:extLst>
          </p:cNvPr>
          <p:cNvSpPr txBox="1"/>
          <p:nvPr/>
        </p:nvSpPr>
        <p:spPr>
          <a:xfrm>
            <a:off x="1269402" y="1096392"/>
            <a:ext cx="906869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2060"/>
                </a:solidFill>
                <a:effectLst/>
                <a:uLnTx/>
                <a:uFillTx/>
                <a:ea typeface="+mn-ea"/>
                <a:cs typeface="Times New Roman" panose="02020603050405020304" pitchFamily="18" charset="0"/>
              </a:rPr>
              <a:t>INTERNAL MEDİCİNE NURSİNG MASTER'S DEGREE </a:t>
            </a:r>
            <a:r>
              <a:rPr lang="tr-TR" sz="2000" b="1" dirty="0" smtClean="0">
                <a:solidFill>
                  <a:srgbClr val="002060"/>
                </a:solidFill>
                <a:cs typeface="Times New Roman" panose="02020603050405020304" pitchFamily="18" charset="0"/>
              </a:rPr>
              <a:t>AND </a:t>
            </a:r>
            <a:r>
              <a:rPr lang="tr-TR" sz="2000" b="1" dirty="0" err="1" smtClean="0">
                <a:solidFill>
                  <a:srgbClr val="002060"/>
                </a:solidFill>
                <a:cs typeface="Times New Roman" panose="02020603050405020304" pitchFamily="18" charset="0"/>
              </a:rPr>
              <a:t>Ph</a:t>
            </a:r>
            <a:r>
              <a:rPr kumimoji="0" lang="tr-TR" sz="2000" b="1" i="0" u="none" strike="noStrike" kern="1200" cap="none" spc="0" normalizeH="0" baseline="0" noProof="0" dirty="0" smtClean="0">
                <a:ln>
                  <a:noFill/>
                </a:ln>
                <a:solidFill>
                  <a:srgbClr val="002060"/>
                </a:solidFill>
                <a:effectLst/>
                <a:uLnTx/>
                <a:uFillTx/>
                <a:ea typeface="+mn-ea"/>
                <a:cs typeface="Times New Roman" panose="02020603050405020304" pitchFamily="18" charset="0"/>
              </a:rPr>
              <a:t>D PROGRAM</a:t>
            </a:r>
            <a:endParaRPr kumimoji="0" lang="tr-TR" sz="2000" b="1" i="0" u="none" strike="noStrike" kern="1200" cap="none" spc="0" normalizeH="0" baseline="0" noProof="0" dirty="0">
              <a:ln>
                <a:noFill/>
              </a:ln>
              <a:solidFill>
                <a:srgbClr val="002060"/>
              </a:solidFill>
              <a:effectLst/>
              <a:uLnTx/>
              <a:uFillTx/>
              <a:ea typeface="+mn-ea"/>
            </a:endParaRP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411541"/>
            <a:ext cx="10141890" cy="14831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defRPr/>
            </a:pPr>
            <a:r>
              <a:rPr kumimoji="0" lang="tr-TR" sz="55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smtClean="0">
                <a:ln>
                  <a:noFill/>
                </a:ln>
                <a:solidFill>
                  <a:prstClr val="black"/>
                </a:solidFill>
                <a:effectLst/>
                <a:uLnTx/>
                <a:uFillTx/>
                <a:latin typeface="Calibri"/>
                <a:ea typeface="+mn-ea"/>
                <a:cs typeface="+mn-cs"/>
              </a:rPr>
              <a:t>Number</a:t>
            </a:r>
            <a:r>
              <a:rPr kumimoji="0" lang="tr-TR" sz="33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3300" b="1" i="0" u="none" strike="noStrike" kern="1200" cap="none" spc="0" normalizeH="0" baseline="0" noProof="0" dirty="0">
                <a:ln>
                  <a:noFill/>
                </a:ln>
                <a:solidFill>
                  <a:prstClr val="black"/>
                </a:solidFill>
                <a:effectLst/>
                <a:uLnTx/>
                <a:uFillTx/>
                <a:latin typeface="Calibri"/>
                <a:ea typeface="+mn-ea"/>
                <a:cs typeface="+mn-cs"/>
              </a:rPr>
              <a:t>of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students</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who</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graduated</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from</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the</a:t>
            </a:r>
            <a:r>
              <a:rPr kumimoji="0" lang="tr-TR" sz="3300" b="1" i="0" u="none" strike="noStrike" kern="1200" cap="none" spc="0" normalizeH="0" baseline="0" noProof="0" dirty="0">
                <a:ln>
                  <a:noFill/>
                </a:ln>
                <a:solidFill>
                  <a:prstClr val="black"/>
                </a:solidFill>
                <a:effectLst/>
                <a:uLnTx/>
                <a:uFillTx/>
                <a:latin typeface="Calibri"/>
                <a:ea typeface="+mn-ea"/>
                <a:cs typeface="+mn-cs"/>
              </a:rPr>
              <a:t>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PhD</a:t>
            </a:r>
            <a:r>
              <a:rPr kumimoji="0" lang="tr-TR" sz="3300" b="1" i="0" u="none" strike="noStrike" kern="1200" cap="none" spc="0" normalizeH="0" baseline="0" noProof="0" dirty="0">
                <a:ln>
                  <a:noFill/>
                </a:ln>
                <a:solidFill>
                  <a:prstClr val="black"/>
                </a:solidFill>
                <a:effectLst/>
                <a:uLnTx/>
                <a:uFillTx/>
                <a:latin typeface="Calibri"/>
                <a:ea typeface="+mn-ea"/>
                <a:cs typeface="+mn-cs"/>
              </a:rPr>
              <a:t> program </a:t>
            </a:r>
            <a:r>
              <a:rPr kumimoji="0" lang="tr-TR" sz="3300" b="1" i="0" u="none" strike="noStrike" kern="1200" cap="none" spc="0" normalizeH="0" baseline="0" noProof="0" dirty="0" err="1">
                <a:ln>
                  <a:noFill/>
                </a:ln>
                <a:solidFill>
                  <a:prstClr val="black"/>
                </a:solidFill>
                <a:effectLst/>
                <a:uLnTx/>
                <a:uFillTx/>
                <a:latin typeface="Calibri"/>
                <a:ea typeface="+mn-ea"/>
                <a:cs typeface="+mn-cs"/>
              </a:rPr>
              <a:t>by</a:t>
            </a:r>
            <a:r>
              <a:rPr kumimoji="0" lang="tr-TR" sz="3300" b="1" i="0" u="none" strike="noStrike" kern="1200" cap="none" spc="0" normalizeH="0" baseline="0" noProof="0" dirty="0">
                <a:ln>
                  <a:noFill/>
                </a:ln>
                <a:solidFill>
                  <a:prstClr val="black"/>
                </a:solidFill>
                <a:effectLst/>
                <a:uLnTx/>
                <a:uFillTx/>
                <a:latin typeface="Calibri"/>
                <a:ea typeface="+mn-ea"/>
                <a:cs typeface="+mn-cs"/>
              </a:rPr>
              <a:t> 2023: </a:t>
            </a:r>
            <a:r>
              <a:rPr kumimoji="0" lang="tr-TR" sz="3300" b="1" i="0" u="none" strike="noStrike" kern="1200" cap="none" spc="0" normalizeH="0" baseline="0" noProof="0" dirty="0" smtClean="0">
                <a:ln>
                  <a:noFill/>
                </a:ln>
                <a:solidFill>
                  <a:prstClr val="black"/>
                </a:solidFill>
                <a:effectLst/>
                <a:uLnTx/>
                <a:uFillTx/>
                <a:latin typeface="Calibri"/>
                <a:ea typeface="+mn-ea"/>
                <a:cs typeface="+mn-cs"/>
              </a:rPr>
              <a:t>12</a:t>
            </a:r>
            <a:endParaRPr kumimoji="0" lang="tr-TR" sz="3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20000"/>
              </a:lnSpc>
              <a:spcBef>
                <a:spcPts val="1000"/>
              </a:spcBef>
              <a:spcAft>
                <a:spcPts val="0"/>
              </a:spcAft>
              <a:buClrTx/>
              <a:buSzTx/>
              <a:buNone/>
              <a:tabLst/>
              <a:defRPr/>
            </a:pPr>
            <a:r>
              <a:rPr kumimoji="0" lang="tr-TR" sz="2500" b="1" i="0" u="sng" strike="noStrike" kern="1200" cap="none" spc="0" normalizeH="0" baseline="0" noProof="0" dirty="0" err="1">
                <a:ln>
                  <a:noFill/>
                </a:ln>
                <a:solidFill>
                  <a:prstClr val="black"/>
                </a:solidFill>
                <a:effectLst/>
                <a:uLnTx/>
                <a:uFillTx/>
                <a:latin typeface="Calibri"/>
                <a:ea typeface="+mn-ea"/>
                <a:cs typeface="+mn-cs"/>
              </a:rPr>
              <a:t>Internal</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Medicine</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Nursing</a:t>
            </a:r>
            <a:r>
              <a:rPr kumimoji="0" lang="tr-TR" sz="2500" b="1" i="0" u="sng" strike="noStrike" kern="1200" cap="none" spc="0" normalizeH="0" baseline="0" noProof="0" dirty="0">
                <a:ln>
                  <a:noFill/>
                </a:ln>
                <a:solidFill>
                  <a:prstClr val="black"/>
                </a:solidFill>
                <a:effectLst/>
                <a:uLnTx/>
                <a:uFillTx/>
                <a:latin typeface="Calibri"/>
                <a:ea typeface="+mn-ea"/>
                <a:cs typeface="+mn-cs"/>
              </a:rPr>
              <a:t> </a:t>
            </a:r>
            <a:r>
              <a:rPr kumimoji="0" lang="tr-TR" sz="2500" b="1" i="0" u="sng" strike="noStrike" kern="1200" cap="none" spc="0" normalizeH="0" baseline="0" noProof="0" dirty="0" err="1">
                <a:ln>
                  <a:noFill/>
                </a:ln>
                <a:solidFill>
                  <a:prstClr val="black"/>
                </a:solidFill>
                <a:effectLst/>
                <a:uLnTx/>
                <a:uFillTx/>
                <a:latin typeface="Calibri"/>
                <a:ea typeface="+mn-ea"/>
                <a:cs typeface="+mn-cs"/>
              </a:rPr>
              <a:t>Doctorate</a:t>
            </a:r>
            <a:r>
              <a:rPr kumimoji="0" lang="tr-TR" sz="2500" b="1" i="0" u="sng" strike="noStrike" kern="1200" cap="none" spc="0" normalizeH="0" baseline="0" noProof="0" dirty="0">
                <a:ln>
                  <a:noFill/>
                </a:ln>
                <a:solidFill>
                  <a:prstClr val="black"/>
                </a:solidFill>
                <a:effectLst/>
                <a:uLnTx/>
                <a:uFillTx/>
                <a:latin typeface="Calibri"/>
                <a:ea typeface="+mn-ea"/>
                <a:cs typeface="+mn-cs"/>
              </a:rPr>
              <a:t> Program: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aim</a:t>
            </a:r>
            <a:r>
              <a:rPr kumimoji="0" lang="tr-TR" sz="2500" b="0" i="0" u="none" strike="noStrike" kern="1200" cap="none" spc="0" normalizeH="0" baseline="0" noProof="0" dirty="0">
                <a:ln>
                  <a:noFill/>
                </a:ln>
                <a:solidFill>
                  <a:prstClr val="black"/>
                </a:solidFill>
                <a:effectLst/>
                <a:uLnTx/>
                <a:uFillTx/>
                <a:latin typeface="Calibri"/>
                <a:ea typeface="+mn-ea"/>
                <a:cs typeface="+mn-cs"/>
              </a:rPr>
              <a:t> of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program is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provide</a:t>
            </a:r>
            <a:r>
              <a:rPr kumimoji="0" lang="tr-TR" sz="2500" b="0" i="0" u="none" strike="noStrike" kern="1200" cap="none" spc="0" normalizeH="0" baseline="0" noProof="0" dirty="0">
                <a:ln>
                  <a:noFill/>
                </a:ln>
                <a:solidFill>
                  <a:prstClr val="black"/>
                </a:solidFill>
                <a:effectLst/>
                <a:uLnTx/>
                <a:uFillTx/>
                <a:latin typeface="Calibri"/>
                <a:ea typeface="+mn-ea"/>
                <a:cs typeface="+mn-cs"/>
              </a:rPr>
              <a:t> in-</a:t>
            </a:r>
            <a:r>
              <a:rPr kumimoji="0" lang="tr-TR" sz="2500" b="0" i="0" u="none" strike="noStrike" kern="1200" cap="none" spc="0" normalizeH="0" baseline="0" noProof="0" dirty="0" err="1">
                <a:ln>
                  <a:noFill/>
                </a:ln>
                <a:solidFill>
                  <a:prstClr val="black"/>
                </a:solidFill>
                <a:effectLst/>
                <a:uLnTx/>
                <a:uFillTx/>
                <a:latin typeface="Calibri"/>
                <a:ea typeface="+mn-ea"/>
                <a:cs typeface="+mn-cs"/>
              </a:rPr>
              <a:t>depth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knowledge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skills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about</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basic</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concepts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theories</a:t>
            </a:r>
            <a:r>
              <a:rPr kumimoji="0" lang="tr-TR" sz="2500" b="0" i="0" u="none" strike="noStrike" kern="1200" cap="none" spc="0" normalizeH="0" baseline="0" noProof="0" dirty="0">
                <a:ln>
                  <a:noFill/>
                </a:ln>
                <a:solidFill>
                  <a:prstClr val="black"/>
                </a:solidFill>
                <a:effectLst/>
                <a:uLnTx/>
                <a:uFillTx/>
                <a:latin typeface="Calibri"/>
                <a:ea typeface="+mn-ea"/>
                <a:cs typeface="+mn-cs"/>
              </a:rPr>
              <a:t> of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Internal</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Medicine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train</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nurses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researchers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academicians</a:t>
            </a:r>
            <a:r>
              <a:rPr kumimoji="0" lang="tr-TR" sz="2500" b="0" i="0" u="none" strike="noStrike" kern="1200" cap="none" spc="0" normalizeH="0" baseline="0" noProof="0" dirty="0">
                <a:ln>
                  <a:noFill/>
                </a:ln>
                <a:solidFill>
                  <a:prstClr val="black"/>
                </a:solidFill>
                <a:effectLst/>
                <a:uLnTx/>
                <a:uFillTx/>
                <a:latin typeface="Calibri"/>
                <a:ea typeface="+mn-ea"/>
                <a:cs typeface="+mn-cs"/>
              </a:rPr>
              <a:t> in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advanced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practice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roles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who</a:t>
            </a:r>
            <a:r>
              <a:rPr kumimoji="0" lang="tr-TR" sz="2500" b="0" i="0" u="none" strike="noStrike" kern="1200" cap="none" spc="0" normalizeH="0" baseline="0" noProof="0" dirty="0">
                <a:ln>
                  <a:noFill/>
                </a:ln>
                <a:solidFill>
                  <a:prstClr val="black"/>
                </a:solidFill>
                <a:effectLst/>
                <a:uLnTx/>
                <a:uFillTx/>
                <a:latin typeface="Calibri"/>
                <a:ea typeface="+mn-ea"/>
                <a:cs typeface="+mn-cs"/>
              </a:rPr>
              <a:t> can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bring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solutions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through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research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to</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problems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affecting</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individuals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communities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health</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systems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create</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ideas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new</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methods</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2500" b="0" i="0" u="none" strike="noStrike" kern="1200" cap="none" spc="0" normalizeH="0" baseline="0" noProof="0" dirty="0">
                <a:ln>
                  <a:noFill/>
                </a:ln>
                <a:solidFill>
                  <a:prstClr val="black"/>
                </a:solidFill>
                <a:effectLst/>
                <a:uLnTx/>
                <a:uFillTx/>
                <a:latin typeface="Calibri"/>
                <a:ea typeface="+mn-ea"/>
                <a:cs typeface="+mn-cs"/>
              </a:rPr>
              <a:t> </a:t>
            </a:r>
            <a:r>
              <a:rPr kumimoji="0" lang="tr-TR" sz="2500" b="0" i="0" u="none" strike="noStrike" kern="1200" cap="none" spc="0" normalizeH="0" baseline="0" noProof="0" dirty="0" err="1">
                <a:ln>
                  <a:noFill/>
                </a:ln>
                <a:solidFill>
                  <a:prstClr val="black"/>
                </a:solidFill>
                <a:effectLst/>
                <a:uLnTx/>
                <a:uFillTx/>
                <a:latin typeface="Calibri"/>
                <a:ea typeface="+mn-ea"/>
                <a:cs typeface="+mn-cs"/>
              </a:rPr>
              <a:t>programs</a:t>
            </a:r>
            <a:r>
              <a:rPr kumimoji="0" lang="tr-TR" sz="25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5273965"/>
            <a:ext cx="10141890" cy="87941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smtClean="0">
                <a:ln>
                  <a:noFill/>
                </a:ln>
                <a:solidFill>
                  <a:prstClr val="black"/>
                </a:solidFill>
                <a:effectLst/>
                <a:uLnTx/>
                <a:uFillTx/>
                <a:latin typeface="Calibri"/>
                <a:ea typeface="+mn-ea"/>
                <a:cs typeface="+mn-cs"/>
              </a:rPr>
              <a:t>Fields of Study: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Cardiology</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Diabetes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Geriatric</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Internal</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Medicine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Working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Areas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Rehabilitation</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Home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Palliative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Educational</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Education</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Evidence-based</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practices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Experimental</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Qualitative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Research</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Technology</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Home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Aging</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Empowerment, Self-</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care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Self-</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management</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tr-TR"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098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CF05BE64-6B00-4DF2-8610-7A2C90363486}"/>
              </a:ext>
            </a:extLst>
          </p:cNvPr>
          <p:cNvSpPr txBox="1"/>
          <p:nvPr/>
        </p:nvSpPr>
        <p:spPr>
          <a:xfrm>
            <a:off x="2195502" y="1157617"/>
            <a:ext cx="7626127" cy="400110"/>
          </a:xfrm>
          <a:prstGeom prst="rect">
            <a:avLst/>
          </a:prstGeom>
          <a:noFill/>
          <a:ln w="31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SURGICAL DISEASES NURSING MASTER'S DEGREE AND PhD PROGRAM</a:t>
            </a:r>
            <a:endParaRPr kumimoji="0" lang="tr-TR" sz="2000" b="1" i="0" u="none" strike="noStrike" kern="1200" cap="none" spc="0" normalizeH="0" baseline="0" noProof="0" dirty="0">
              <a:ln>
                <a:noFill/>
              </a:ln>
              <a:solidFill>
                <a:srgbClr val="C00000"/>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8617ED2F-C912-41F2-8067-CDAB744183E9}"/>
              </a:ext>
            </a:extLst>
          </p:cNvPr>
          <p:cNvSpPr txBox="1">
            <a:spLocks/>
          </p:cNvSpPr>
          <p:nvPr/>
        </p:nvSpPr>
        <p:spPr>
          <a:xfrm>
            <a:off x="772357" y="1785679"/>
            <a:ext cx="10296934" cy="1001910"/>
          </a:xfrm>
          <a:prstGeom prst="rect">
            <a:avLst/>
          </a:prstGeom>
          <a:ln w="3175"/>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2023: </a:t>
            </a:r>
            <a:r>
              <a:rPr kumimoji="0" lang="tr-TR" sz="3800" b="1" i="0" u="none" strike="noStrike" kern="1200" cap="none" spc="0" normalizeH="0" baseline="0" noProof="0" dirty="0">
                <a:ln>
                  <a:noFill/>
                </a:ln>
                <a:solidFill>
                  <a:prstClr val="black"/>
                </a:solidFill>
                <a:effectLst/>
                <a:uLnTx/>
                <a:uFillTx/>
                <a:latin typeface="Calibri"/>
                <a:ea typeface="+mn-ea"/>
                <a:cs typeface="+mn-cs"/>
              </a:rPr>
              <a:t> 61</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9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2900" b="1" i="0" u="sng" strike="noStrike" kern="1200" cap="none" spc="0" normalizeH="0" baseline="0" noProof="0" dirty="0">
                <a:ln>
                  <a:noFill/>
                </a:ln>
                <a:solidFill>
                  <a:prstClr val="black"/>
                </a:solidFill>
                <a:effectLst/>
                <a:uLnTx/>
                <a:uFillTx/>
                <a:latin typeface="Calibri"/>
                <a:ea typeface="+mn-ea"/>
                <a:cs typeface="+mn-cs"/>
              </a:rPr>
              <a:t> of </a:t>
            </a:r>
            <a:r>
              <a:rPr kumimoji="0" lang="tr-TR" sz="2900" b="1" i="0" u="sng" strike="noStrike" kern="1200" cap="none" spc="0" normalizeH="0" baseline="0" noProof="0" dirty="0" err="1">
                <a:ln>
                  <a:noFill/>
                </a:ln>
                <a:solidFill>
                  <a:prstClr val="black"/>
                </a:solidFill>
                <a:effectLst/>
                <a:uLnTx/>
                <a:uFillTx/>
                <a:latin typeface="Calibri"/>
                <a:ea typeface="+mn-ea"/>
                <a:cs typeface="+mn-cs"/>
              </a:rPr>
              <a:t>the</a:t>
            </a:r>
            <a:r>
              <a:rPr kumimoji="0" lang="tr-TR" sz="2900" b="1" i="0" u="sng" strike="noStrike" kern="1200" cap="none" spc="0" normalizeH="0" baseline="0" noProof="0" dirty="0">
                <a:ln>
                  <a:noFill/>
                </a:ln>
                <a:solidFill>
                  <a:prstClr val="black"/>
                </a:solidFill>
                <a:effectLst/>
                <a:uLnTx/>
                <a:uFillTx/>
                <a:latin typeface="Calibri"/>
                <a:ea typeface="+mn-ea"/>
                <a:cs typeface="+mn-cs"/>
              </a:rPr>
              <a:t> </a:t>
            </a:r>
            <a:r>
              <a:rPr kumimoji="0" lang="tr-TR" sz="2900" b="1" i="0" u="sng" strike="noStrike" kern="1200" cap="none" spc="0" normalizeH="0" baseline="0" noProof="0" dirty="0" err="1">
                <a:ln>
                  <a:noFill/>
                </a:ln>
                <a:solidFill>
                  <a:prstClr val="black"/>
                </a:solidFill>
                <a:effectLst/>
                <a:uLnTx/>
                <a:uFillTx/>
                <a:latin typeface="Calibri"/>
                <a:ea typeface="+mn-ea"/>
                <a:cs typeface="+mn-cs"/>
              </a:rPr>
              <a:t>programme</a:t>
            </a:r>
            <a:r>
              <a:rPr kumimoji="0" lang="tr-TR" sz="2900" b="1" i="0" u="sng" strike="noStrike" kern="1200" cap="none" spc="0" normalizeH="0" baseline="0" noProof="0" dirty="0">
                <a:ln>
                  <a:noFill/>
                </a:ln>
                <a:solidFill>
                  <a:prstClr val="black"/>
                </a:solidFill>
                <a:effectLst/>
                <a:uLnTx/>
                <a:uFillTx/>
                <a:latin typeface="Calibri"/>
                <a:ea typeface="+mn-ea"/>
                <a:cs typeface="+mn-cs"/>
              </a:rPr>
              <a:t>: </a:t>
            </a:r>
            <a:r>
              <a:rPr kumimoji="0" lang="en-US" sz="2900" b="0" i="0" u="none" strike="noStrike" kern="1200" cap="none" spc="0" normalizeH="0" baseline="0" noProof="0" dirty="0">
                <a:ln>
                  <a:noFill/>
                </a:ln>
                <a:solidFill>
                  <a:prstClr val="black"/>
                </a:solidFill>
                <a:effectLst/>
                <a:uLnTx/>
                <a:uFillTx/>
                <a:latin typeface="Calibri"/>
                <a:ea typeface="+mn-ea"/>
                <a:cs typeface="+mn-cs"/>
              </a:rPr>
              <a:t>The purpose of this program</a:t>
            </a:r>
            <a:r>
              <a:rPr kumimoji="0" lang="tr-TR" sz="2900" b="0" i="0" u="none" strike="noStrike" kern="1200" cap="none" spc="0" normalizeH="0" baseline="0" noProof="0" dirty="0">
                <a:ln>
                  <a:noFill/>
                </a:ln>
                <a:solidFill>
                  <a:prstClr val="black"/>
                </a:solidFill>
                <a:effectLst/>
                <a:uLnTx/>
                <a:uFillTx/>
                <a:latin typeface="Calibri"/>
                <a:ea typeface="+mn-ea"/>
                <a:cs typeface="+mn-cs"/>
              </a:rPr>
              <a:t>me</a:t>
            </a:r>
            <a:r>
              <a:rPr kumimoji="0" lang="en-US" sz="2900" b="0" i="0" u="none" strike="noStrike" kern="1200" cap="none" spc="0" normalizeH="0" baseline="0" noProof="0" dirty="0">
                <a:ln>
                  <a:noFill/>
                </a:ln>
                <a:solidFill>
                  <a:prstClr val="black"/>
                </a:solidFill>
                <a:effectLst/>
                <a:uLnTx/>
                <a:uFillTx/>
                <a:latin typeface="Calibri"/>
                <a:ea typeface="+mn-ea"/>
                <a:cs typeface="+mn-cs"/>
              </a:rPr>
              <a:t> is; </a:t>
            </a:r>
            <a:r>
              <a:rPr kumimoji="0" lang="tr-TR" sz="2900" b="0" i="0" u="none" strike="noStrike" kern="1200" cap="none" spc="0" normalizeH="0" baseline="0" noProof="0" dirty="0">
                <a:ln>
                  <a:noFill/>
                </a:ln>
                <a:solidFill>
                  <a:prstClr val="black"/>
                </a:solidFill>
                <a:effectLst/>
                <a:uLnTx/>
                <a:uFillTx/>
                <a:latin typeface="Calibri"/>
                <a:ea typeface="+mn-ea"/>
                <a:cs typeface="+mn-cs"/>
              </a:rPr>
              <a:t>t</a:t>
            </a:r>
            <a:r>
              <a:rPr kumimoji="0" lang="en-US" sz="2900" b="0" i="0" u="none" strike="noStrike" kern="1200" cap="none" spc="0" normalizeH="0" baseline="0" noProof="0" dirty="0">
                <a:ln>
                  <a:noFill/>
                </a:ln>
                <a:solidFill>
                  <a:prstClr val="black"/>
                </a:solidFill>
                <a:effectLst/>
                <a:uLnTx/>
                <a:uFillTx/>
                <a:latin typeface="Calibri"/>
                <a:ea typeface="+mn-ea"/>
                <a:cs typeface="+mn-cs"/>
              </a:rPr>
              <a:t>o provide contemporary and evidence-based information that can meet the roles and responsibilities of surgical nurses, to use this knowledge and skills in surgical patient care management, to conduct research on the pre-intra-and post-operative care of surgical patients, and to follow scientific developments and innovations in the field.</a:t>
            </a:r>
            <a:endParaRPr kumimoji="0" lang="tr-TR" sz="2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35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1F8239B7-6E3F-4ABF-9C38-B52145051E80}"/>
              </a:ext>
            </a:extLst>
          </p:cNvPr>
          <p:cNvSpPr txBox="1">
            <a:spLocks/>
          </p:cNvSpPr>
          <p:nvPr/>
        </p:nvSpPr>
        <p:spPr>
          <a:xfrm>
            <a:off x="772357" y="3015541"/>
            <a:ext cx="10296934" cy="1201352"/>
          </a:xfrm>
          <a:prstGeom prst="rect">
            <a:avLst/>
          </a:prstGeom>
          <a:ln w="31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2023:</a:t>
            </a:r>
            <a:r>
              <a:rPr kumimoji="0" lang="tr-TR" sz="1900" b="1" i="0" u="none" strike="noStrike" kern="1200" cap="none" spc="0" normalizeH="0" baseline="0" noProof="0" dirty="0">
                <a:ln>
                  <a:noFill/>
                </a:ln>
                <a:solidFill>
                  <a:prstClr val="black"/>
                </a:solidFill>
                <a:effectLst/>
                <a:uLnTx/>
                <a:uFillTx/>
                <a:latin typeface="Calibri"/>
                <a:ea typeface="+mn-ea"/>
                <a:cs typeface="+mn-cs"/>
              </a:rPr>
              <a:t> 18 </a:t>
            </a:r>
            <a:r>
              <a:rPr kumimoji="0" lang="en-US" sz="1900" b="1" i="0" u="none" strike="noStrike" kern="1200" cap="none" spc="0" normalizeH="0" baseline="0" noProof="0" dirty="0">
                <a:ln>
                  <a:noFill/>
                </a:ln>
                <a:solidFill>
                  <a:prstClr val="black"/>
                </a:solidFill>
                <a:effectLst/>
                <a:uLnTx/>
                <a:uFillTx/>
                <a:latin typeface="Calibri"/>
                <a:ea typeface="+mn-ea"/>
                <a:cs typeface="+mn-cs"/>
              </a:rPr>
              <a:t> </a:t>
            </a:r>
            <a:endParaRPr kumimoji="0" lang="tr-TR" sz="19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5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1500" b="1" i="0" u="sng" strike="noStrike" kern="1200" cap="none" spc="0" normalizeH="0" baseline="0" noProof="0" dirty="0">
                <a:ln>
                  <a:noFill/>
                </a:ln>
                <a:solidFill>
                  <a:prstClr val="black"/>
                </a:solidFill>
                <a:effectLst/>
                <a:uLnTx/>
                <a:uFillTx/>
                <a:latin typeface="Calibri"/>
                <a:ea typeface="+mn-ea"/>
                <a:cs typeface="+mn-cs"/>
              </a:rPr>
              <a:t> of </a:t>
            </a:r>
            <a:r>
              <a:rPr kumimoji="0" lang="tr-TR" sz="15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500" b="1" i="0" u="sng" strike="noStrike" kern="1200" cap="none" spc="0" normalizeH="0" baseline="0" noProof="0" dirty="0">
                <a:ln>
                  <a:noFill/>
                </a:ln>
                <a:solidFill>
                  <a:prstClr val="black"/>
                </a:solidFill>
                <a:effectLst/>
                <a:uLnTx/>
                <a:uFillTx/>
                <a:latin typeface="Calibri"/>
                <a:ea typeface="+mn-ea"/>
                <a:cs typeface="+mn-cs"/>
              </a:rPr>
              <a:t> </a:t>
            </a:r>
            <a:r>
              <a:rPr kumimoji="0" lang="tr-TR" sz="1500" b="1" i="0" u="sng" strike="noStrike" kern="1200" cap="none" spc="0" normalizeH="0" baseline="0" noProof="0" dirty="0" err="1">
                <a:ln>
                  <a:noFill/>
                </a:ln>
                <a:solidFill>
                  <a:prstClr val="black"/>
                </a:solidFill>
                <a:effectLst/>
                <a:uLnTx/>
                <a:uFillTx/>
                <a:latin typeface="Calibri"/>
                <a:ea typeface="+mn-ea"/>
                <a:cs typeface="+mn-cs"/>
              </a:rPr>
              <a:t>programme</a:t>
            </a:r>
            <a:r>
              <a:rPr kumimoji="0" lang="tr-TR" sz="1500" b="1" i="0" u="sng" strike="noStrike" kern="1200" cap="none" spc="0" normalizeH="0" baseline="0" noProof="0" dirty="0">
                <a:ln>
                  <a:noFill/>
                </a:ln>
                <a:solidFill>
                  <a:prstClr val="black"/>
                </a:solidFill>
                <a:effectLst/>
                <a:uLnTx/>
                <a:uFillTx/>
                <a:latin typeface="Calibri"/>
                <a:ea typeface="+mn-ea"/>
                <a:cs typeface="+mn-cs"/>
              </a:rPr>
              <a:t>: </a:t>
            </a:r>
            <a:r>
              <a:rPr kumimoji="0" lang="en-US" sz="1500" b="0" i="0" u="none" strike="noStrike" kern="1200" cap="none" spc="0" normalizeH="0" baseline="0" noProof="0" dirty="0">
                <a:ln>
                  <a:noFill/>
                </a:ln>
                <a:solidFill>
                  <a:prstClr val="black"/>
                </a:solidFill>
                <a:effectLst/>
                <a:uLnTx/>
                <a:uFillTx/>
                <a:latin typeface="Calibri"/>
                <a:ea typeface="+mn-ea"/>
                <a:cs typeface="+mn-cs"/>
              </a:rPr>
              <a:t>The purpose of this program is to ensure that the student is ready for field courses and practices by ensuring that the student focuses on developing and changing new knowledge on the basic concepts of surgical nursing, adult development periods, pre-, intra- and post-operative nursing, perioperative education of the individual and the family, and to contribute to the thesis subject in line with the theory-based model.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İçerik Yer Tutucusu 3">
            <a:extLst>
              <a:ext uri="{FF2B5EF4-FFF2-40B4-BE49-F238E27FC236}">
                <a16:creationId xmlns:a16="http://schemas.microsoft.com/office/drawing/2014/main" id="{EECCF3C1-5611-4200-B796-3444DBBEE67D}"/>
              </a:ext>
            </a:extLst>
          </p:cNvPr>
          <p:cNvSpPr txBox="1">
            <a:spLocks/>
          </p:cNvSpPr>
          <p:nvPr/>
        </p:nvSpPr>
        <p:spPr>
          <a:xfrm>
            <a:off x="772357" y="4486363"/>
            <a:ext cx="10296934" cy="2006512"/>
          </a:xfrm>
          <a:prstGeom prst="rect">
            <a:avLst/>
          </a:prstGeom>
          <a:ln w="38100"/>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1400" b="1" i="0" u="sng" strike="noStrike" kern="1200" cap="none" spc="0" normalizeH="0" baseline="0" noProof="0" dirty="0" err="1">
                <a:ln>
                  <a:noFill/>
                </a:ln>
                <a:solidFill>
                  <a:prstClr val="black"/>
                </a:solidFill>
                <a:effectLst/>
                <a:uLnTx/>
                <a:uFillTx/>
                <a:latin typeface="Calibri"/>
                <a:ea typeface="+mn-ea"/>
                <a:cs typeface="+mn-cs"/>
              </a:rPr>
              <a:t>Fields</a:t>
            </a:r>
            <a:r>
              <a:rPr kumimoji="0" lang="tr-TR" sz="1400" b="1" i="0" u="sng" strike="noStrike" kern="1200" cap="none" spc="0" normalizeH="0" baseline="0" noProof="0" dirty="0">
                <a:ln>
                  <a:noFill/>
                </a:ln>
                <a:solidFill>
                  <a:prstClr val="black"/>
                </a:solidFill>
                <a:effectLst/>
                <a:uLnTx/>
                <a:uFillTx/>
                <a:latin typeface="Calibri"/>
                <a:ea typeface="+mn-ea"/>
                <a:cs typeface="+mn-cs"/>
              </a:rPr>
              <a:t> 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Study</a:t>
            </a:r>
            <a:r>
              <a:rPr kumimoji="0" lang="tr-TR" sz="1400" b="1" i="0" u="sng" strike="noStrike" kern="1200" cap="none" spc="0" normalizeH="0" baseline="0" noProof="0" dirty="0">
                <a:ln>
                  <a:noFill/>
                </a:ln>
                <a:solidFill>
                  <a:prstClr val="black"/>
                </a:solidFill>
                <a:effectLst/>
                <a:uLnTx/>
                <a:uFillTx/>
                <a:latin typeface="Calibri"/>
                <a:ea typeface="+mn-ea"/>
                <a:cs typeface="+mn-cs"/>
              </a:rPr>
              <a:t>:</a:t>
            </a:r>
            <a:r>
              <a:rPr kumimoji="0" lang="tr-TR" sz="1400" b="1"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Studies</a:t>
            </a:r>
            <a:r>
              <a:rPr kumimoji="0" lang="tr-TR" sz="1400" b="0" i="0" u="none" strike="noStrike" kern="1200" cap="none" spc="0" normalizeH="0" baseline="0" noProof="0" dirty="0">
                <a:ln>
                  <a:noFill/>
                </a:ln>
                <a:solidFill>
                  <a:prstClr val="black"/>
                </a:solidFill>
                <a:effectLst/>
                <a:uLnTx/>
                <a:uFillTx/>
                <a:latin typeface="Calibri"/>
                <a:ea typeface="+mn-ea"/>
                <a:cs typeface="+mn-cs"/>
              </a:rPr>
              <a:t> on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patients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receiving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treatment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all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fields</a:t>
            </a:r>
            <a:r>
              <a:rPr kumimoji="0" lang="tr-TR" sz="1400" b="0" i="0" u="none" strike="noStrike" kern="1200" cap="none" spc="0" normalizeH="0" baseline="0" noProof="0" dirty="0">
                <a:ln>
                  <a:noFill/>
                </a:ln>
                <a:solidFill>
                  <a:prstClr val="black"/>
                </a:solidFill>
                <a:effectLst/>
                <a:uLnTx/>
                <a:uFillTx/>
                <a:latin typeface="Calibri"/>
                <a:ea typeface="+mn-ea"/>
                <a:cs typeface="+mn-cs"/>
              </a:rPr>
              <a:t> (Operating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Room</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Anesthesia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Reanimation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Anesthesia</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Reanimation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Emergency</a:t>
            </a:r>
            <a:r>
              <a:rPr kumimoji="0" lang="tr-TR" sz="1400" b="0" i="0" u="none" strike="noStrike" kern="1200" cap="none" spc="0" normalizeH="0" baseline="0" noProof="0" dirty="0">
                <a:ln>
                  <a:noFill/>
                </a:ln>
                <a:solidFill>
                  <a:prstClr val="black"/>
                </a:solidFill>
                <a:effectLst/>
                <a:uLnTx/>
                <a:uFillTx/>
                <a:latin typeface="Calibri"/>
                <a:ea typeface="+mn-ea"/>
                <a:cs typeface="+mn-cs"/>
              </a:rPr>
              <a:t> Service,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Pediatric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General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Thoracic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Ophthalmology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Day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Cardiovascular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Thoracic-Cardiovascular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Intensive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Care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Ear</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Nose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Throat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Neurosurgery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Orthopedics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Traumatology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Plastic</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and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Reconstructive</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Surgery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Sterilization</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Unit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Urology</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Emergency Nursing, Operating Room Nursing, Wound and Stoma Nursing, Intensive Care Nursing, Transplantation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Management of Surgical Pain, Symptom Management in the Surgical Patient, Ethical and Legal Issues in the Management of the Surgical Patient, Treatment and Care of the Burn Patient, Evidence-Based Practices,</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Basic Concepts in Surgical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Use of Theories and Models in Surgical 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Innovations</a:t>
            </a:r>
            <a:r>
              <a:rPr kumimoji="0" lang="tr-TR" sz="1400" b="0" i="0" u="none" strike="noStrike" kern="1200" cap="none" spc="0" normalizeH="0" baseline="0" noProof="0" dirty="0">
                <a:ln>
                  <a:noFill/>
                </a:ln>
                <a:solidFill>
                  <a:prstClr val="black"/>
                </a:solidFill>
                <a:effectLst/>
                <a:uLnTx/>
                <a:uFillTx/>
                <a:latin typeface="Calibri"/>
                <a:ea typeface="+mn-ea"/>
                <a:cs typeface="+mn-cs"/>
              </a:rPr>
              <a:t> in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Surgical</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a:ln>
                  <a:noFill/>
                </a:ln>
                <a:solidFill>
                  <a:prstClr val="black"/>
                </a:solidFill>
                <a:effectLst/>
                <a:uLnTx/>
                <a:uFillTx/>
                <a:latin typeface="Calibri"/>
                <a:ea typeface="+mn-ea"/>
                <a:cs typeface="+mn-cs"/>
              </a:rPr>
              <a:t>Nursing</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Care Packages, Standards and Care Protocols for the Management of the Surgical Patient</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Patient and Employee Safety, Nursing Education, Applications in Surgical Clinics</a:t>
            </a:r>
            <a:r>
              <a:rPr kumimoji="0" lang="tr-TR" sz="14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8243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çerik Yer Tutucusu 3">
            <a:extLst>
              <a:ext uri="{FF2B5EF4-FFF2-40B4-BE49-F238E27FC236}">
                <a16:creationId xmlns:a16="http://schemas.microsoft.com/office/drawing/2014/main" id="{369C821C-3854-4B90-9B9B-41D01A6FECF5}"/>
              </a:ext>
            </a:extLst>
          </p:cNvPr>
          <p:cNvSpPr txBox="1">
            <a:spLocks/>
          </p:cNvSpPr>
          <p:nvPr/>
        </p:nvSpPr>
        <p:spPr>
          <a:xfrm>
            <a:off x="839788" y="1762579"/>
            <a:ext cx="10141890" cy="980621"/>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800" b="1" dirty="0"/>
              <a:t>Number of students graduating from the master's program by 2023: 39</a:t>
            </a:r>
            <a:endParaRPr lang="tr-TR" sz="1800" b="1" dirty="0"/>
          </a:p>
          <a:p>
            <a:pPr marL="0" indent="0" algn="just">
              <a:buNone/>
            </a:pPr>
            <a:r>
              <a:rPr lang="tr-TR" sz="1400" b="1" dirty="0" err="1"/>
              <a:t>The</a:t>
            </a:r>
            <a:r>
              <a:rPr lang="tr-TR" sz="1400" b="1" dirty="0"/>
              <a:t> </a:t>
            </a:r>
            <a:r>
              <a:rPr lang="tr-TR" sz="1400" b="1" dirty="0" err="1"/>
              <a:t>porpuse</a:t>
            </a:r>
            <a:r>
              <a:rPr lang="en-US" sz="1400" b="1" dirty="0"/>
              <a:t> of the program </a:t>
            </a:r>
            <a:r>
              <a:rPr lang="en-US" sz="1400" dirty="0"/>
              <a:t>is to provide students with contemporary knowledge that can meet the roles and responsibilities of Child Health and Disease nurses, and to ensure that this knowledge and skills are used in patient care management.</a:t>
            </a:r>
            <a:endParaRPr lang="tr-TR" sz="1400" dirty="0"/>
          </a:p>
        </p:txBody>
      </p:sp>
      <p:sp>
        <p:nvSpPr>
          <p:cNvPr id="7" name="Metin kutusu 6">
            <a:extLst>
              <a:ext uri="{FF2B5EF4-FFF2-40B4-BE49-F238E27FC236}">
                <a16:creationId xmlns:a16="http://schemas.microsoft.com/office/drawing/2014/main" id="{BEFD1FD2-234B-4721-87B6-C6FCEC498864}"/>
              </a:ext>
            </a:extLst>
          </p:cNvPr>
          <p:cNvSpPr txBox="1"/>
          <p:nvPr/>
        </p:nvSpPr>
        <p:spPr>
          <a:xfrm>
            <a:off x="2232129" y="1213438"/>
            <a:ext cx="661181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a:t>PEDIATRIC </a:t>
            </a:r>
            <a:r>
              <a:rPr lang="en-US" sz="2000" b="1" dirty="0"/>
              <a:t>NURSING MASTER'S DEGREE AND PhD PROGRAM</a:t>
            </a:r>
            <a:endParaRPr lang="tr-TR" sz="2000" b="1" dirty="0"/>
          </a:p>
        </p:txBody>
      </p:sp>
      <p:sp>
        <p:nvSpPr>
          <p:cNvPr id="8" name="İçerik Yer Tutucusu 3">
            <a:extLst>
              <a:ext uri="{FF2B5EF4-FFF2-40B4-BE49-F238E27FC236}">
                <a16:creationId xmlns:a16="http://schemas.microsoft.com/office/drawing/2014/main" id="{FB112DCD-33F2-4D9B-BA38-3D7864010B2F}"/>
              </a:ext>
            </a:extLst>
          </p:cNvPr>
          <p:cNvSpPr txBox="1">
            <a:spLocks/>
          </p:cNvSpPr>
          <p:nvPr/>
        </p:nvSpPr>
        <p:spPr>
          <a:xfrm>
            <a:off x="839788" y="3028433"/>
            <a:ext cx="10141890" cy="105487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800" b="1" dirty="0"/>
              <a:t>Number of students graduating from the PhD program until 2023: 12</a:t>
            </a:r>
            <a:endParaRPr lang="tr-TR" sz="1800" b="1" dirty="0"/>
          </a:p>
          <a:p>
            <a:pPr marL="0" indent="0" algn="just">
              <a:buNone/>
            </a:pPr>
            <a:r>
              <a:rPr lang="en-US" sz="1400" b="1" dirty="0"/>
              <a:t>The </a:t>
            </a:r>
            <a:r>
              <a:rPr lang="tr-TR" sz="1400" b="1" dirty="0" err="1"/>
              <a:t>porpuse</a:t>
            </a:r>
            <a:r>
              <a:rPr lang="en-US" sz="1400" b="1" dirty="0"/>
              <a:t> of the program is to</a:t>
            </a:r>
            <a:r>
              <a:rPr lang="en-US" sz="1400" dirty="0"/>
              <a:t>: Conduct original research to contribute to the improvement of Child Health and Disease Nursing, develop new ideas, methods and practices, and base nursing practices on evidence-based studies.</a:t>
            </a:r>
            <a:r>
              <a:rPr lang="tr-TR" sz="1400" dirty="0"/>
              <a:t>  </a:t>
            </a:r>
          </a:p>
        </p:txBody>
      </p:sp>
      <p:sp>
        <p:nvSpPr>
          <p:cNvPr id="9" name="İçerik Yer Tutucusu 3">
            <a:extLst>
              <a:ext uri="{FF2B5EF4-FFF2-40B4-BE49-F238E27FC236}">
                <a16:creationId xmlns:a16="http://schemas.microsoft.com/office/drawing/2014/main" id="{F5F2D219-2C8A-4732-9BB2-C99F29392E8F}"/>
              </a:ext>
            </a:extLst>
          </p:cNvPr>
          <p:cNvSpPr txBox="1">
            <a:spLocks/>
          </p:cNvSpPr>
          <p:nvPr/>
        </p:nvSpPr>
        <p:spPr>
          <a:xfrm>
            <a:off x="839788" y="4381366"/>
            <a:ext cx="10141890" cy="12556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1400" b="1" dirty="0"/>
              <a:t>Fields of Study: </a:t>
            </a:r>
            <a:r>
              <a:rPr lang="en-US" sz="1400" dirty="0"/>
              <a:t>Social pediatrics, promotion and protection of child health, school nursing, children with special needs, Child Health Services, pediatric surgery, studies in neonatal and pediatric intensive care units, Pediatric Palliative care nursing, Pediatric Nursing education, Psychomotor skill teaching, Simulation, Nursing concept, Nursing theories and models, Care protocols, Patient safety, Evidence-based practices, Nursing ethics, Professionalism in nursing, Systematic approach in nursing, Family Centered Care, Symptom Management, Pain Management, Clinical applications, complementary therapies, Artificial nutrition, Virtual reality</a:t>
            </a:r>
            <a:endParaRPr lang="tr-TR" sz="1400" dirty="0"/>
          </a:p>
        </p:txBody>
      </p:sp>
    </p:spTree>
    <p:extLst>
      <p:ext uri="{BB962C8B-B14F-4D97-AF65-F5344CB8AC3E}">
        <p14:creationId xmlns:p14="http://schemas.microsoft.com/office/powerpoint/2010/main" val="211312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kutusu 6">
            <a:extLst>
              <a:ext uri="{FF2B5EF4-FFF2-40B4-BE49-F238E27FC236}">
                <a16:creationId xmlns:a16="http://schemas.microsoft.com/office/drawing/2014/main" id="{145F0983-21BD-4FB1-BA29-6050A26F1993}"/>
              </a:ext>
            </a:extLst>
          </p:cNvPr>
          <p:cNvSpPr txBox="1"/>
          <p:nvPr/>
        </p:nvSpPr>
        <p:spPr>
          <a:xfrm>
            <a:off x="1155908" y="1158978"/>
            <a:ext cx="9381671" cy="400110"/>
          </a:xfrm>
          <a:prstGeom prst="rect">
            <a:avLst/>
          </a:prstGeom>
          <a:noFill/>
          <a:ln w="3175">
            <a:solidFill>
              <a:schemeClr val="tx1"/>
            </a:solidFill>
          </a:ln>
        </p:spPr>
        <p:txBody>
          <a:bodyPr wrap="none" rtlCol="0">
            <a:spAutoFit/>
          </a:bodyPr>
          <a:lstStyle/>
          <a:p>
            <a:pPr lvl="0">
              <a:defRPr/>
            </a:pPr>
            <a:r>
              <a:rPr kumimoji="0" lang="tr-TR" sz="2000" b="1" i="0" u="none" strike="noStrike" kern="1200" cap="none" spc="0" normalizeH="0" baseline="0" noProof="0" dirty="0" smtClean="0">
                <a:ln>
                  <a:noFill/>
                </a:ln>
                <a:solidFill>
                  <a:prstClr val="black"/>
                </a:solidFill>
                <a:effectLst/>
                <a:uLnTx/>
                <a:uFillTx/>
                <a:latin typeface="Calibri"/>
                <a:ea typeface="+mn-ea"/>
                <a:cs typeface="+mn-cs"/>
              </a:rPr>
              <a:t>OBSTETRİCS AND GYNAECOLOGY NURSİNG </a:t>
            </a:r>
            <a:r>
              <a:rPr lang="tr-TR" sz="2000" b="1" dirty="0">
                <a:solidFill>
                  <a:srgbClr val="002060"/>
                </a:solidFill>
                <a:cs typeface="Times New Roman" panose="02020603050405020304" pitchFamily="18" charset="0"/>
              </a:rPr>
              <a:t>MASTER'S DEGREE </a:t>
            </a:r>
            <a:r>
              <a:rPr lang="tr-TR" sz="2000" b="1" dirty="0" smtClean="0">
                <a:solidFill>
                  <a:srgbClr val="002060"/>
                </a:solidFill>
                <a:cs typeface="Times New Roman" panose="02020603050405020304" pitchFamily="18" charset="0"/>
              </a:rPr>
              <a:t>AND </a:t>
            </a:r>
            <a:r>
              <a:rPr kumimoji="0" lang="tr-TR" sz="2000" b="1" i="0" u="none" strike="noStrike" kern="1200" cap="none" spc="0" normalizeH="0" baseline="0" noProof="0" dirty="0" err="1" smtClean="0">
                <a:ln>
                  <a:noFill/>
                </a:ln>
                <a:solidFill>
                  <a:prstClr val="black"/>
                </a:solidFill>
                <a:effectLst/>
                <a:uLnTx/>
                <a:uFillTx/>
                <a:latin typeface="Calibri"/>
                <a:ea typeface="+mn-ea"/>
                <a:cs typeface="+mn-cs"/>
              </a:rPr>
              <a:t>PhD</a:t>
            </a:r>
            <a:r>
              <a:rPr kumimoji="0" lang="tr-TR" sz="2000" b="1" i="0" u="none" strike="noStrike" kern="1200" cap="none" spc="0" normalizeH="0" baseline="0" noProof="0" dirty="0" smtClean="0">
                <a:ln>
                  <a:noFill/>
                </a:ln>
                <a:solidFill>
                  <a:prstClr val="black"/>
                </a:solidFill>
                <a:effectLst/>
                <a:uLnTx/>
                <a:uFillTx/>
                <a:latin typeface="Calibri"/>
                <a:ea typeface="+mn-ea"/>
                <a:cs typeface="+mn-cs"/>
              </a:rPr>
              <a:t> PROGRAM       </a:t>
            </a: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Dikdörtgen 3"/>
          <p:cNvSpPr/>
          <p:nvPr/>
        </p:nvSpPr>
        <p:spPr>
          <a:xfrm>
            <a:off x="880694" y="1892867"/>
            <a:ext cx="9656885" cy="1231106"/>
          </a:xfrm>
          <a:prstGeom prst="rect">
            <a:avLst/>
          </a:prstGeom>
          <a:ln w="1270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master's degree program until 2023: </a:t>
            </a: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4</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6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Purpose</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1" i="0" u="none" strike="noStrike" kern="1200" cap="none" spc="0" normalizeH="0" baseline="0" noProof="0" dirty="0">
                <a:ln>
                  <a:noFill/>
                </a:ln>
                <a:solidFill>
                  <a:prstClr val="black"/>
                </a:solidFill>
                <a:effectLst/>
                <a:uLnTx/>
                <a:uFillTx/>
                <a:latin typeface="Calibri"/>
                <a:ea typeface="+mn-ea"/>
                <a:cs typeface="+mn-cs"/>
              </a:rPr>
              <a:t>of the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program</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T</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o </a:t>
            </a:r>
            <a:r>
              <a:rPr kumimoji="0" lang="en-US" sz="1400" b="0" i="0" u="none" strike="noStrike" kern="1200" cap="none" spc="0" normalizeH="0" baseline="0" noProof="0" dirty="0">
                <a:ln>
                  <a:noFill/>
                </a:ln>
                <a:solidFill>
                  <a:prstClr val="black"/>
                </a:solidFill>
                <a:effectLst/>
                <a:uLnTx/>
                <a:uFillTx/>
                <a:latin typeface="Calibri"/>
                <a:ea typeface="+mn-ea"/>
                <a:cs typeface="+mn-cs"/>
              </a:rPr>
              <a:t>understand the roles and responsibilities of women's health nursing in the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world </a:t>
            </a:r>
            <a:r>
              <a:rPr kumimoji="0" lang="en-US" sz="1400" b="0" i="0" u="none" strike="noStrike" kern="1200" cap="none" spc="0" normalizeH="0" baseline="0" noProof="0" dirty="0">
                <a:ln>
                  <a:noFill/>
                </a:ln>
                <a:solidFill>
                  <a:prstClr val="black"/>
                </a:solidFill>
                <a:effectLst/>
                <a:uLnTx/>
                <a:uFillTx/>
                <a:latin typeface="Calibri"/>
                <a:ea typeface="+mn-ea"/>
                <a:cs typeface="+mn-cs"/>
              </a:rPr>
              <a:t>and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Turkey, to understand women's health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problems</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develop </a:t>
            </a:r>
            <a:r>
              <a:rPr kumimoji="0" lang="en-US" sz="1400" b="0" i="0" u="none" strike="noStrike" kern="1200" cap="none" spc="0" normalizeH="0" baseline="0" noProof="0" dirty="0">
                <a:ln>
                  <a:noFill/>
                </a:ln>
                <a:solidFill>
                  <a:prstClr val="black"/>
                </a:solidFill>
                <a:effectLst/>
                <a:uLnTx/>
                <a:uFillTx/>
                <a:latin typeface="Calibri"/>
                <a:ea typeface="+mn-ea"/>
                <a:cs typeface="+mn-cs"/>
              </a:rPr>
              <a:t>a nursing perspective on problems and produce solutions,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observe </a:t>
            </a:r>
            <a:r>
              <a:rPr kumimoji="0" lang="en-US" sz="1400" b="0" i="0" u="none" strike="noStrike" kern="1200" cap="none" spc="0" normalizeH="0" baseline="0" noProof="0" dirty="0">
                <a:ln>
                  <a:noFill/>
                </a:ln>
                <a:solidFill>
                  <a:prstClr val="black"/>
                </a:solidFill>
                <a:effectLst/>
                <a:uLnTx/>
                <a:uFillTx/>
                <a:latin typeface="Calibri"/>
                <a:ea typeface="+mn-ea"/>
                <a:cs typeface="+mn-cs"/>
              </a:rPr>
              <a:t>different application areas related to women's health,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develop </a:t>
            </a:r>
            <a:r>
              <a:rPr kumimoji="0" lang="en-US" sz="1400" b="0" i="0" u="none" strike="noStrike" kern="1200" cap="none" spc="0" normalizeH="0" baseline="0" noProof="0" dirty="0">
                <a:ln>
                  <a:noFill/>
                </a:ln>
                <a:solidFill>
                  <a:prstClr val="black"/>
                </a:solidFill>
                <a:effectLst/>
                <a:uLnTx/>
                <a:uFillTx/>
                <a:latin typeface="Calibri"/>
                <a:ea typeface="+mn-ea"/>
                <a:cs typeface="+mn-cs"/>
              </a:rPr>
              <a:t>field-specific clinical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experience</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fill </a:t>
            </a:r>
            <a:r>
              <a:rPr kumimoji="0" lang="en-US" sz="1400" b="0" i="0" u="none" strike="noStrike" kern="1200" cap="none" spc="0" normalizeH="0" baseline="0" noProof="0" dirty="0">
                <a:ln>
                  <a:noFill/>
                </a:ln>
                <a:solidFill>
                  <a:prstClr val="black"/>
                </a:solidFill>
                <a:effectLst/>
                <a:uLnTx/>
                <a:uFillTx/>
                <a:latin typeface="Calibri"/>
                <a:ea typeface="+mn-ea"/>
                <a:cs typeface="+mn-cs"/>
              </a:rPr>
              <a:t>a scientific gap in the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field</a:t>
            </a:r>
            <a:r>
              <a:rPr kumimoji="0" lang="tr-TR" sz="1400" b="0" i="0" u="none" strike="noStrike" kern="1200" cap="none" spc="0" normalizeH="0" baseline="0" noProof="0" dirty="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and</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conduct specialization theses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in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current</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area</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ikdörtgen 4"/>
          <p:cNvSpPr/>
          <p:nvPr/>
        </p:nvSpPr>
        <p:spPr>
          <a:xfrm>
            <a:off x="903529" y="3391421"/>
            <a:ext cx="9611216" cy="800219"/>
          </a:xfrm>
          <a:prstGeom prst="rect">
            <a:avLst/>
          </a:prstGeom>
          <a:ln w="1270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2023: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15</a:t>
            </a:r>
            <a:endParaRPr kumimoji="0" lang="tr-TR"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Purpose</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1" i="0" u="none" strike="noStrike" kern="1200" cap="none" spc="0" normalizeH="0" baseline="0" noProof="0" dirty="0">
                <a:ln>
                  <a:noFill/>
                </a:ln>
                <a:solidFill>
                  <a:prstClr val="black"/>
                </a:solidFill>
                <a:effectLst/>
                <a:uLnTx/>
                <a:uFillTx/>
                <a:latin typeface="Calibri"/>
                <a:ea typeface="+mn-ea"/>
                <a:cs typeface="+mn-cs"/>
              </a:rPr>
              <a:t>of the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program</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To </a:t>
            </a:r>
            <a:r>
              <a:rPr kumimoji="0" lang="en-US" sz="1400" b="0" i="0" u="none" strike="noStrike" kern="1200" cap="none" spc="0" normalizeH="0" baseline="0" noProof="0" dirty="0">
                <a:ln>
                  <a:noFill/>
                </a:ln>
                <a:solidFill>
                  <a:prstClr val="black"/>
                </a:solidFill>
                <a:effectLst/>
                <a:uLnTx/>
                <a:uFillTx/>
                <a:latin typeface="Calibri"/>
                <a:ea typeface="+mn-ea"/>
                <a:cs typeface="+mn-cs"/>
              </a:rPr>
              <a:t>approach women's health with holistic care, to follow, analyze, synthesize and evaluate innovations in the field, to solve problems by producing new knowledge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by</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using </a:t>
            </a:r>
            <a:r>
              <a:rPr kumimoji="0" lang="en-US" sz="1400" b="0" i="0" u="none" strike="noStrike" kern="1200" cap="none" spc="0" normalizeH="0" baseline="0" noProof="0" dirty="0">
                <a:ln>
                  <a:noFill/>
                </a:ln>
                <a:solidFill>
                  <a:prstClr val="black"/>
                </a:solidFill>
                <a:effectLst/>
                <a:uLnTx/>
                <a:uFillTx/>
                <a:latin typeface="Calibri"/>
                <a:ea typeface="+mn-ea"/>
                <a:cs typeface="+mn-cs"/>
              </a:rPr>
              <a:t>theories and models,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also</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to </a:t>
            </a:r>
            <a:r>
              <a:rPr kumimoji="0" lang="en-US" sz="1400" b="0" i="0" u="none" strike="noStrike" kern="1200" cap="none" spc="0" normalizeH="0" baseline="0" noProof="0" dirty="0">
                <a:ln>
                  <a:noFill/>
                </a:ln>
                <a:solidFill>
                  <a:prstClr val="black"/>
                </a:solidFill>
                <a:effectLst/>
                <a:uLnTx/>
                <a:uFillTx/>
                <a:latin typeface="Calibri"/>
                <a:ea typeface="+mn-ea"/>
                <a:cs typeface="+mn-cs"/>
              </a:rPr>
              <a:t>apply and teach knowledge.</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Dikdörtgen 5"/>
          <p:cNvSpPr/>
          <p:nvPr/>
        </p:nvSpPr>
        <p:spPr>
          <a:xfrm>
            <a:off x="911468" y="4596085"/>
            <a:ext cx="9603277" cy="954107"/>
          </a:xfrm>
          <a:prstGeom prst="rect">
            <a:avLst/>
          </a:prstGeom>
          <a:ln w="19050">
            <a:solidFill>
              <a:srgbClr val="0070C0"/>
            </a:solid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Fields</a:t>
            </a:r>
            <a:r>
              <a:rPr kumimoji="0" lang="tr-TR" sz="1400" b="1" i="0" u="none" strike="noStrike" kern="1200" cap="none" spc="0" normalizeH="0" baseline="0" noProof="0" dirty="0" smtClean="0">
                <a:ln>
                  <a:noFill/>
                </a:ln>
                <a:solidFill>
                  <a:prstClr val="black"/>
                </a:solidFill>
                <a:effectLst/>
                <a:uLnTx/>
                <a:uFillTx/>
                <a:latin typeface="Calibri"/>
                <a:ea typeface="+mn-ea"/>
                <a:cs typeface="+mn-cs"/>
              </a:rPr>
              <a:t> of </a:t>
            </a:r>
            <a:r>
              <a:rPr kumimoji="0" lang="tr-TR" sz="1400" b="1" i="0" u="none" strike="noStrike" kern="1200" cap="none" spc="0" normalizeH="0" baseline="0" noProof="0" dirty="0" err="1" smtClean="0">
                <a:ln>
                  <a:noFill/>
                </a:ln>
                <a:solidFill>
                  <a:prstClr val="black"/>
                </a:solidFill>
                <a:effectLst/>
                <a:uLnTx/>
                <a:uFillTx/>
                <a:latin typeface="Calibri"/>
                <a:ea typeface="+mn-ea"/>
                <a:cs typeface="+mn-cs"/>
              </a:rPr>
              <a:t>study</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Gynecology and Obstetrics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Clinics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Birth Room, Risky Pregnancies, Infertility Centers, Community Health Centers,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Birth </a:t>
            </a:r>
            <a:r>
              <a:rPr kumimoji="0" lang="en-US" sz="1400" b="0" i="0" u="none" strike="noStrike" kern="1200" cap="none" spc="0" normalizeH="0" baseline="0" noProof="0" dirty="0">
                <a:ln>
                  <a:noFill/>
                </a:ln>
                <a:solidFill>
                  <a:prstClr val="black"/>
                </a:solidFill>
                <a:effectLst/>
                <a:uLnTx/>
                <a:uFillTx/>
                <a:latin typeface="Calibri"/>
                <a:ea typeface="+mn-ea"/>
                <a:cs typeface="+mn-cs"/>
              </a:rPr>
              <a:t>Preparation Classes, Postpartum Classes,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Urogynecology</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area</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400" b="0" i="0" u="none" strike="noStrike" kern="1200" cap="none" spc="0" normalizeH="0" baseline="0" noProof="0" dirty="0">
                <a:ln>
                  <a:noFill/>
                </a:ln>
                <a:solidFill>
                  <a:prstClr val="black"/>
                </a:solidFill>
                <a:effectLst/>
                <a:uLnTx/>
                <a:uFillTx/>
                <a:latin typeface="Calibri"/>
                <a:ea typeface="+mn-ea"/>
                <a:cs typeface="+mn-cs"/>
              </a:rPr>
              <a:t>Breastfeeding Consultancy, Women's Health Fields in Different Life Periods, Nursing Education, Nursing Theory and Models , Care protocols, Evidence-based practices, Professionalism in nursing</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42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Metin Yer Tutucusu 6">
            <a:extLst>
              <a:ext uri="{FF2B5EF4-FFF2-40B4-BE49-F238E27FC236}">
                <a16:creationId xmlns:a16="http://schemas.microsoft.com/office/drawing/2014/main" id="{211CCBE8-B289-400F-A2AC-D1103BAA5EF7}"/>
              </a:ext>
            </a:extLst>
          </p:cNvPr>
          <p:cNvSpPr>
            <a:spLocks noGrp="1"/>
          </p:cNvSpPr>
          <p:nvPr>
            <p:ph type="body" sz="half" idx="2"/>
          </p:nvPr>
        </p:nvSpPr>
        <p:spPr>
          <a:xfrm>
            <a:off x="946319" y="1775012"/>
            <a:ext cx="10470363" cy="1750194"/>
          </a:xfrm>
          <a:ln>
            <a:solidFill>
              <a:schemeClr val="accent1"/>
            </a:solidFill>
          </a:ln>
        </p:spPr>
        <p:txBody>
          <a:bodyPr>
            <a:normAutofit/>
          </a:bodyPr>
          <a:lstStyle/>
          <a:p>
            <a:pPr marL="228600" lvl="0" indent="-228600" algn="just">
              <a:buFont typeface="Arial" panose="020B0604020202020204" pitchFamily="34" charset="0"/>
              <a:buChar char="•"/>
            </a:pPr>
            <a:r>
              <a:rPr lang="en-US" sz="1800" b="1" dirty="0">
                <a:solidFill>
                  <a:prstClr val="black"/>
                </a:solidFill>
              </a:rPr>
              <a:t>Number of students graduating from the master's degree program until 2023: </a:t>
            </a:r>
            <a:r>
              <a:rPr lang="tr-TR" sz="1800" b="1" dirty="0">
                <a:solidFill>
                  <a:prstClr val="black"/>
                </a:solidFill>
              </a:rPr>
              <a:t>32 </a:t>
            </a:r>
          </a:p>
          <a:p>
            <a:pPr lvl="0" algn="just"/>
            <a:r>
              <a:rPr lang="tr-TR" sz="1400" b="1" u="sng" dirty="0" err="1">
                <a:solidFill>
                  <a:prstClr val="black"/>
                </a:solidFill>
              </a:rPr>
              <a:t>Purpose</a:t>
            </a:r>
            <a:r>
              <a:rPr lang="tr-TR" sz="1400" b="1" u="sng" dirty="0">
                <a:solidFill>
                  <a:prstClr val="black"/>
                </a:solidFill>
              </a:rPr>
              <a:t> of </a:t>
            </a:r>
            <a:r>
              <a:rPr lang="tr-TR" sz="1400" b="1" u="sng" dirty="0" err="1">
                <a:solidFill>
                  <a:prstClr val="black"/>
                </a:solidFill>
              </a:rPr>
              <a:t>the</a:t>
            </a:r>
            <a:r>
              <a:rPr lang="tr-TR" sz="1400" b="1" u="sng" dirty="0">
                <a:solidFill>
                  <a:prstClr val="black"/>
                </a:solidFill>
              </a:rPr>
              <a:t> program: </a:t>
            </a:r>
            <a:r>
              <a:rPr lang="en-US" sz="1400" dirty="0">
                <a:solidFill>
                  <a:prstClr val="black"/>
                </a:solidFill>
              </a:rPr>
              <a:t>Number of students graduating from the master's program by 2023: 16The aim of the program: Having professional nursing awareness, being sensitive to the health problems and care needs of the individual, family and society at national and international levels, applying the basic principles of public health nursing based on the individual, family</a:t>
            </a:r>
            <a:r>
              <a:rPr lang="tr-TR" sz="1400" dirty="0">
                <a:solidFill>
                  <a:prstClr val="black"/>
                </a:solidFill>
              </a:rPr>
              <a:t>,</a:t>
            </a:r>
            <a:r>
              <a:rPr lang="en-US" sz="1400" dirty="0">
                <a:solidFill>
                  <a:prstClr val="black"/>
                </a:solidFill>
              </a:rPr>
              <a:t> and society, being aware of the health needs of the society and giving priority to important health problems. and to train Public Health Nursing specialists who have the qualifications of universal scientists in Public Health Nursing education and research, who have sufficient knowledge and skills in planning education, ensuring community participation, developing evidence-based practices and being an advocate for society.</a:t>
            </a:r>
            <a:endParaRPr lang="tr-TR" sz="2000" dirty="0">
              <a:cs typeface="Times New Roman" panose="02020603050405020304" pitchFamily="18" charset="0"/>
            </a:endParaRPr>
          </a:p>
        </p:txBody>
      </p:sp>
      <p:sp>
        <p:nvSpPr>
          <p:cNvPr id="5" name="Metin kutusu 4">
            <a:extLst>
              <a:ext uri="{FF2B5EF4-FFF2-40B4-BE49-F238E27FC236}">
                <a16:creationId xmlns:a16="http://schemas.microsoft.com/office/drawing/2014/main" id="{8621ED2D-3838-4872-AFF0-50B0F7488C2A}"/>
              </a:ext>
            </a:extLst>
          </p:cNvPr>
          <p:cNvSpPr txBox="1"/>
          <p:nvPr/>
        </p:nvSpPr>
        <p:spPr>
          <a:xfrm>
            <a:off x="2131392" y="1192857"/>
            <a:ext cx="7765643" cy="707886"/>
          </a:xfrm>
          <a:prstGeom prst="rect">
            <a:avLst/>
          </a:prstGeom>
          <a:noFill/>
          <a:ln w="3175">
            <a:solidFill>
              <a:schemeClr val="tx1"/>
            </a:solidFill>
          </a:ln>
        </p:spPr>
        <p:txBody>
          <a:bodyPr wrap="square" rtlCol="0">
            <a:spAutoFit/>
          </a:bodyPr>
          <a:lstStyle/>
          <a:p>
            <a:pPr>
              <a:defRPr/>
            </a:pPr>
            <a:r>
              <a:rPr kumimoji="0" lang="tr-TR" sz="2000" b="1" i="0" u="none" strike="noStrike" kern="1200" cap="none" spc="0" normalizeH="0" baseline="0" noProof="0" dirty="0" smtClean="0">
                <a:ln>
                  <a:noFill/>
                </a:ln>
                <a:solidFill>
                  <a:prstClr val="black"/>
                </a:solidFill>
                <a:effectLst/>
                <a:uLnTx/>
                <a:uFillTx/>
                <a:latin typeface="Calibri"/>
                <a:ea typeface="+mn-ea"/>
                <a:cs typeface="+mn-cs"/>
              </a:rPr>
              <a:t>COMMUNITY HEALTH</a:t>
            </a:r>
            <a:r>
              <a:rPr kumimoji="0" lang="tr-TR" sz="2000" b="1" i="0" u="none" strike="noStrike" kern="1200" cap="none" spc="0" normalizeH="0" noProof="0" dirty="0" smtClean="0">
                <a:ln>
                  <a:noFill/>
                </a:ln>
                <a:solidFill>
                  <a:prstClr val="black"/>
                </a:solidFill>
                <a:effectLst/>
                <a:uLnTx/>
                <a:uFillTx/>
                <a:latin typeface="Calibri"/>
                <a:ea typeface="+mn-ea"/>
                <a:cs typeface="+mn-cs"/>
              </a:rPr>
              <a:t> NURSİNG </a:t>
            </a:r>
            <a:r>
              <a:rPr lang="en-US" sz="2000" b="1" dirty="0">
                <a:solidFill>
                  <a:srgbClr val="C00000"/>
                </a:solidFill>
              </a:rPr>
              <a:t>MASTER'S DEGREE AND PhD PROGRAM</a:t>
            </a:r>
            <a:endParaRPr lang="tr-TR" sz="20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çerik Yer Tutucusu 3">
            <a:extLst>
              <a:ext uri="{FF2B5EF4-FFF2-40B4-BE49-F238E27FC236}">
                <a16:creationId xmlns:a16="http://schemas.microsoft.com/office/drawing/2014/main" id="{5FB729CF-370E-4AC3-885C-68DAC194E6B9}"/>
              </a:ext>
            </a:extLst>
          </p:cNvPr>
          <p:cNvSpPr txBox="1">
            <a:spLocks/>
          </p:cNvSpPr>
          <p:nvPr/>
        </p:nvSpPr>
        <p:spPr>
          <a:xfrm>
            <a:off x="946320" y="3670353"/>
            <a:ext cx="10470363" cy="144234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Number of students graduating from the PhD program until 2023: </a:t>
            </a:r>
            <a:r>
              <a:rPr kumimoji="0" lang="tr-TR" sz="1800" b="1" i="0" u="none" strike="noStrike" kern="1200" cap="none" spc="0" normalizeH="0" baseline="0" noProof="0" dirty="0">
                <a:ln>
                  <a:noFill/>
                </a:ln>
                <a:solidFill>
                  <a:prstClr val="black"/>
                </a:solidFill>
                <a:effectLst/>
                <a:uLnTx/>
                <a:uFillTx/>
                <a:latin typeface="Calibri"/>
                <a:ea typeface="+mn-ea"/>
                <a:cs typeface="+mn-cs"/>
              </a:rPr>
              <a:t>14</a:t>
            </a: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sz="1400" b="1" i="0" u="sng" strike="noStrike" kern="1200" cap="none" spc="0" normalizeH="0" baseline="0" noProof="0" dirty="0" err="1">
                <a:ln>
                  <a:noFill/>
                </a:ln>
                <a:solidFill>
                  <a:prstClr val="black"/>
                </a:solidFill>
                <a:effectLst/>
                <a:uLnTx/>
                <a:uFillTx/>
                <a:latin typeface="Calibri"/>
                <a:ea typeface="+mn-ea"/>
                <a:cs typeface="+mn-cs"/>
              </a:rPr>
              <a:t>Purpose</a:t>
            </a:r>
            <a:r>
              <a:rPr kumimoji="0" lang="tr-TR" sz="1400" b="1" i="0" u="sng" strike="noStrike" kern="1200" cap="none" spc="0" normalizeH="0" baseline="0" noProof="0" dirty="0">
                <a:ln>
                  <a:noFill/>
                </a:ln>
                <a:solidFill>
                  <a:prstClr val="black"/>
                </a:solidFill>
                <a:effectLst/>
                <a:uLnTx/>
                <a:uFillTx/>
                <a:latin typeface="Calibri"/>
                <a:ea typeface="+mn-ea"/>
                <a:cs typeface="+mn-cs"/>
              </a:rPr>
              <a:t> 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400" b="1" i="0" u="sng" strike="noStrike" kern="1200" cap="none" spc="0" normalizeH="0" baseline="0" noProof="0" dirty="0">
                <a:ln>
                  <a:noFill/>
                </a:ln>
                <a:solidFill>
                  <a:prstClr val="black"/>
                </a:solidFill>
                <a:effectLst/>
                <a:uLnTx/>
                <a:uFillTx/>
                <a:latin typeface="Calibri"/>
                <a:ea typeface="+mn-ea"/>
                <a:cs typeface="+mn-cs"/>
              </a:rPr>
              <a:t>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The aim of the program: Having the qualifications of a universal scientist in education and research in the field of Public Health Nursing, being sensitive to the health problems and care needs of the individual, family and society at the national and international level, using community-supported, multidisciplinary approach methods for protecting and improving health and solving health problems in the field of nursing. To train doctors of science in Public Health Nursing who can use their knowledge, develop programs in the fields of public health nursing, and plan and carry out research.</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F074334B-D18C-461C-83C9-6BF239561478}"/>
              </a:ext>
            </a:extLst>
          </p:cNvPr>
          <p:cNvSpPr txBox="1">
            <a:spLocks/>
          </p:cNvSpPr>
          <p:nvPr/>
        </p:nvSpPr>
        <p:spPr>
          <a:xfrm>
            <a:off x="946320" y="5257849"/>
            <a:ext cx="10470363" cy="11321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Studies on Primary Health Services, Family Health Center, Cancer Early Diagnosis and Treatment Center, School Health, Occupational Health, Maternal and Child Health, Home Care, Community Mental Health, Tuberculosis Dispensary, Prison, Immigrant Health units, Evidence-based practices, Nursing ethics , Professionalism in nursing, Elderly care, Pregnant and postpartum follow-up, Vulnerable groups, Health Protection and Promotion, Teaching Healthy Lifestyle Behaviors, Vaccinations, Health Education, Management of Chronic and Infectious Diseases</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37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8CFE22F-D845-488D-9F27-44E0779803EB}"/>
              </a:ext>
            </a:extLst>
          </p:cNvPr>
          <p:cNvSpPr txBox="1">
            <a:spLocks/>
          </p:cNvSpPr>
          <p:nvPr/>
        </p:nvSpPr>
        <p:spPr>
          <a:xfrm>
            <a:off x="11785049" y="6492875"/>
            <a:ext cx="406951" cy="365125"/>
          </a:xfrm>
          <a:prstGeom prst="flowChartPunchedCard">
            <a:avLst/>
          </a:prstGeom>
          <a:solidFill>
            <a:srgbClr val="0070C0"/>
          </a:solidFill>
        </p:spPr>
        <p:txBody>
          <a:bodyPr vert="horz" lIns="91440" tIns="0" rIns="91440" bIns="45720" rtlCol="0" anchor="t"/>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EDD85CB-8B45-4E98-BCE3-FCC8DD9AB6F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İçerik Yer Tutucusu 3">
            <a:extLst>
              <a:ext uri="{FF2B5EF4-FFF2-40B4-BE49-F238E27FC236}">
                <a16:creationId xmlns:a16="http://schemas.microsoft.com/office/drawing/2014/main" id="{613498EE-230A-4AC2-93FE-EB7655DC326A}"/>
              </a:ext>
            </a:extLst>
          </p:cNvPr>
          <p:cNvSpPr>
            <a:spLocks noGrp="1"/>
          </p:cNvSpPr>
          <p:nvPr>
            <p:ph sz="half" idx="2"/>
          </p:nvPr>
        </p:nvSpPr>
        <p:spPr>
          <a:xfrm>
            <a:off x="839788" y="1790971"/>
            <a:ext cx="10141890" cy="1210783"/>
          </a:xfrm>
        </p:spPr>
        <p:style>
          <a:lnRef idx="2">
            <a:schemeClr val="accent1"/>
          </a:lnRef>
          <a:fillRef idx="1">
            <a:schemeClr val="lt1"/>
          </a:fillRef>
          <a:effectRef idx="0">
            <a:schemeClr val="accent1"/>
          </a:effectRef>
          <a:fontRef idx="minor">
            <a:schemeClr val="dk1"/>
          </a:fontRef>
        </p:style>
        <p:txBody>
          <a:bodyPr>
            <a:noAutofit/>
          </a:bodyPr>
          <a:lstStyle/>
          <a:p>
            <a:r>
              <a:rPr lang="en-US" sz="1800" b="1" dirty="0"/>
              <a:t>Number of students graduating from the master's degree program until 2023: </a:t>
            </a:r>
            <a:r>
              <a:rPr lang="tr-TR" sz="1800" b="1" dirty="0" smtClean="0"/>
              <a:t>48</a:t>
            </a:r>
          </a:p>
          <a:p>
            <a:pPr marL="0" indent="0">
              <a:buNone/>
            </a:pPr>
            <a:r>
              <a:rPr lang="tr-TR" sz="1400" b="1" u="sng" dirty="0" err="1" smtClean="0"/>
              <a:t>Purpose</a:t>
            </a:r>
            <a:r>
              <a:rPr lang="tr-TR" sz="1400" b="1" u="sng" dirty="0" smtClean="0"/>
              <a:t> </a:t>
            </a:r>
            <a:r>
              <a:rPr lang="tr-TR" sz="1400" b="1" u="sng" dirty="0"/>
              <a:t>of </a:t>
            </a:r>
            <a:r>
              <a:rPr lang="tr-TR" sz="1400" b="1" u="sng" dirty="0" err="1"/>
              <a:t>the</a:t>
            </a:r>
            <a:r>
              <a:rPr lang="tr-TR" sz="1400" b="1" u="sng" dirty="0"/>
              <a:t> program: </a:t>
            </a:r>
            <a:r>
              <a:rPr lang="en-US" sz="1400" dirty="0"/>
              <a:t>The aim is for the student to access current knowledge in the field of nursing management, to critically evaluate the knowledge and then transfer it to the field of practice to improve managerial skills and competencies, and to learn scientific research processes related to nursing management.</a:t>
            </a:r>
            <a:endParaRPr lang="tr-TR" sz="1400" dirty="0"/>
          </a:p>
        </p:txBody>
      </p:sp>
      <p:sp>
        <p:nvSpPr>
          <p:cNvPr id="7" name="Metin kutusu 6">
            <a:extLst>
              <a:ext uri="{FF2B5EF4-FFF2-40B4-BE49-F238E27FC236}">
                <a16:creationId xmlns:a16="http://schemas.microsoft.com/office/drawing/2014/main" id="{8C4C9143-9FE2-4CED-92B6-E5662714B0D7}"/>
              </a:ext>
            </a:extLst>
          </p:cNvPr>
          <p:cNvSpPr txBox="1"/>
          <p:nvPr/>
        </p:nvSpPr>
        <p:spPr>
          <a:xfrm>
            <a:off x="2462163" y="1083085"/>
            <a:ext cx="7141699" cy="707886"/>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tr-TR" sz="2000" b="1" dirty="0" smtClean="0">
                <a:solidFill>
                  <a:schemeClr val="tx1"/>
                </a:solidFill>
              </a:rPr>
              <a:t>NURSİNG </a:t>
            </a:r>
            <a:r>
              <a:rPr lang="tr-TR" sz="2000" b="1" dirty="0">
                <a:solidFill>
                  <a:schemeClr val="tx1"/>
                </a:solidFill>
              </a:rPr>
              <a:t>MANAGEMENT </a:t>
            </a:r>
            <a:r>
              <a:rPr lang="tr-TR" sz="2000" b="1" dirty="0">
                <a:solidFill>
                  <a:schemeClr val="tx1"/>
                </a:solidFill>
                <a:cs typeface="Times New Roman" panose="02020603050405020304" pitchFamily="18" charset="0"/>
              </a:rPr>
              <a:t>MASTER'S DEGREE AND </a:t>
            </a:r>
            <a:r>
              <a:rPr lang="tr-TR" sz="2000" b="1" dirty="0" err="1">
                <a:solidFill>
                  <a:schemeClr val="tx1"/>
                </a:solidFill>
              </a:rPr>
              <a:t>PhD</a:t>
            </a:r>
            <a:r>
              <a:rPr lang="tr-TR" sz="2000" b="1" dirty="0">
                <a:solidFill>
                  <a:schemeClr val="tx1"/>
                </a:solidFill>
              </a:rPr>
              <a: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İçerik Yer Tutucusu 3">
            <a:extLst>
              <a:ext uri="{FF2B5EF4-FFF2-40B4-BE49-F238E27FC236}">
                <a16:creationId xmlns:a16="http://schemas.microsoft.com/office/drawing/2014/main" id="{429939CA-CF01-4971-8F17-6D1867B8075B}"/>
              </a:ext>
            </a:extLst>
          </p:cNvPr>
          <p:cNvSpPr txBox="1">
            <a:spLocks/>
          </p:cNvSpPr>
          <p:nvPr/>
        </p:nvSpPr>
        <p:spPr>
          <a:xfrm>
            <a:off x="839788" y="3413175"/>
            <a:ext cx="10141890" cy="123429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rPr>
              <a:t>Number of students graduating from the PhD program until 2023: </a:t>
            </a:r>
            <a:r>
              <a:rPr lang="tr-TR" sz="1800" b="1" dirty="0" smtClean="0">
                <a:solidFill>
                  <a:srgbClr val="FF0000"/>
                </a:solidFill>
                <a:latin typeface="Calibri"/>
              </a:rPr>
              <a:t>11</a:t>
            </a:r>
            <a:endParaRPr kumimoji="0" lang="tr-TR" sz="1800" b="1" i="0" u="none" strike="noStrike" kern="1200" cap="none" spc="0" normalizeH="0" baseline="0" noProof="0" dirty="0">
              <a:ln>
                <a:noFill/>
              </a:ln>
              <a:solidFill>
                <a:srgbClr val="FF000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Tx/>
              <a:buNone/>
              <a:tabLst/>
              <a:defRPr/>
            </a:pPr>
            <a:r>
              <a:rPr lang="tr-TR" sz="1400" b="1" u="sng" noProof="0" dirty="0" err="1">
                <a:solidFill>
                  <a:prstClr val="black"/>
                </a:solidFill>
                <a:latin typeface="Calibri"/>
              </a:rPr>
              <a:t>P</a:t>
            </a:r>
            <a:r>
              <a:rPr kumimoji="0" lang="tr-TR" sz="1400" b="1" i="0" u="sng" strike="noStrike" kern="1200" cap="none" spc="0" normalizeH="0" baseline="0" noProof="0" dirty="0" err="1" smtClean="0">
                <a:ln>
                  <a:noFill/>
                </a:ln>
                <a:solidFill>
                  <a:prstClr val="black"/>
                </a:solidFill>
                <a:effectLst/>
                <a:uLnTx/>
                <a:uFillTx/>
                <a:latin typeface="Calibri"/>
                <a:ea typeface="+mn-ea"/>
                <a:cs typeface="+mn-cs"/>
              </a:rPr>
              <a:t>urpose</a:t>
            </a:r>
            <a:r>
              <a:rPr kumimoji="0" lang="tr-TR" sz="1400" b="1" i="0" u="sng" strike="noStrike" kern="1200" cap="none" spc="0" normalizeH="0" baseline="0" noProof="0" dirty="0" smtClean="0">
                <a:ln>
                  <a:noFill/>
                </a:ln>
                <a:solidFill>
                  <a:prstClr val="black"/>
                </a:solidFill>
                <a:effectLst/>
                <a:uLnTx/>
                <a:uFillTx/>
                <a:latin typeface="Calibri"/>
                <a:ea typeface="+mn-ea"/>
                <a:cs typeface="+mn-cs"/>
              </a:rPr>
              <a:t> </a:t>
            </a:r>
            <a:r>
              <a:rPr kumimoji="0" lang="tr-TR" sz="1400" b="1" i="0" u="sng" strike="noStrike" kern="1200" cap="none" spc="0" normalizeH="0" baseline="0" noProof="0" dirty="0">
                <a:ln>
                  <a:noFill/>
                </a:ln>
                <a:solidFill>
                  <a:prstClr val="black"/>
                </a:solidFill>
                <a:effectLst/>
                <a:uLnTx/>
                <a:uFillTx/>
                <a:latin typeface="Calibri"/>
                <a:ea typeface="+mn-ea"/>
                <a:cs typeface="+mn-cs"/>
              </a:rPr>
              <a:t>of </a:t>
            </a:r>
            <a:r>
              <a:rPr kumimoji="0" lang="tr-TR" sz="1400" b="1" i="0" u="sng" strike="noStrike" kern="1200" cap="none" spc="0" normalizeH="0" baseline="0" noProof="0" dirty="0" err="1">
                <a:ln>
                  <a:noFill/>
                </a:ln>
                <a:solidFill>
                  <a:prstClr val="black"/>
                </a:solidFill>
                <a:effectLst/>
                <a:uLnTx/>
                <a:uFillTx/>
                <a:latin typeface="Calibri"/>
                <a:ea typeface="+mn-ea"/>
                <a:cs typeface="+mn-cs"/>
              </a:rPr>
              <a:t>the</a:t>
            </a:r>
            <a:r>
              <a:rPr kumimoji="0" lang="tr-TR" sz="1400" b="1" i="0" u="sng" strike="noStrike" kern="1200" cap="none" spc="0" normalizeH="0" baseline="0" noProof="0" dirty="0">
                <a:ln>
                  <a:noFill/>
                </a:ln>
                <a:solidFill>
                  <a:prstClr val="black"/>
                </a:solidFill>
                <a:effectLst/>
                <a:uLnTx/>
                <a:uFillTx/>
                <a:latin typeface="Calibri"/>
                <a:ea typeface="+mn-ea"/>
                <a:cs typeface="+mn-cs"/>
              </a:rPr>
              <a:t> program: </a:t>
            </a:r>
            <a:r>
              <a:rPr kumimoji="0" lang="en-US" sz="1400" b="0" i="0" u="none" strike="noStrike" kern="1200" cap="none" spc="0" normalizeH="0" baseline="0" noProof="0" dirty="0">
                <a:ln>
                  <a:noFill/>
                </a:ln>
                <a:solidFill>
                  <a:prstClr val="black"/>
                </a:solidFill>
                <a:effectLst/>
                <a:uLnTx/>
                <a:uFillTx/>
                <a:latin typeface="Calibri"/>
                <a:ea typeface="+mn-ea"/>
                <a:cs typeface="+mn-cs"/>
              </a:rPr>
              <a:t>It is aimed to have an innovative approach by examining issues related to the field of nursing management from a broad and deep perspective in order to gain independent researcher qualifications, and to be able to use the basic theoretical knowledge in the field to solve problems in the field of nursing management.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çerik Yer Tutucusu 3">
            <a:extLst>
              <a:ext uri="{FF2B5EF4-FFF2-40B4-BE49-F238E27FC236}">
                <a16:creationId xmlns:a16="http://schemas.microsoft.com/office/drawing/2014/main" id="{2C5ACCAE-C565-4562-9639-D9EA09534CFE}"/>
              </a:ext>
            </a:extLst>
          </p:cNvPr>
          <p:cNvSpPr txBox="1">
            <a:spLocks/>
          </p:cNvSpPr>
          <p:nvPr/>
        </p:nvSpPr>
        <p:spPr>
          <a:xfrm>
            <a:off x="839788" y="5074731"/>
            <a:ext cx="10141890" cy="72364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Fields of Study: </a:t>
            </a:r>
            <a:r>
              <a:rPr kumimoji="0" lang="en-US" sz="1400" b="0" i="0" u="none" strike="noStrike" kern="1200" cap="none" spc="0" normalizeH="0" baseline="0" noProof="0" dirty="0">
                <a:ln>
                  <a:noFill/>
                </a:ln>
                <a:solidFill>
                  <a:prstClr val="black"/>
                </a:solidFill>
                <a:effectLst/>
                <a:uLnTx/>
                <a:uFillTx/>
                <a:latin typeface="Calibri"/>
                <a:ea typeface="+mn-ea"/>
                <a:cs typeface="+mn-cs"/>
              </a:rPr>
              <a:t>Leadership and empowerment, teamwork and patient outcomes, nurse turnover, the impact of the work environment on nurse and patient outcomes, patient safety, quality management, creating a healthy work environment.</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27315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1436</TotalTime>
  <Words>2614</Words>
  <Application>Microsoft Office PowerPoint</Application>
  <PresentationFormat>Geniş ekran</PresentationFormat>
  <Paragraphs>91</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11</vt:i4>
      </vt:variant>
    </vt:vector>
  </HeadingPairs>
  <TitlesOfParts>
    <vt:vector size="18" baseType="lpstr">
      <vt:lpstr>Arial</vt:lpstr>
      <vt:lpstr>Calibri</vt:lpstr>
      <vt:lpstr>Calibri Light</vt:lpstr>
      <vt:lpstr>Times New Roman</vt:lpstr>
      <vt:lpstr>Wingdings</vt:lpstr>
      <vt:lpstr>Office Teması</vt:lpstr>
      <vt:lpstr>1_Office Teması</vt:lpstr>
      <vt:lpstr>                                 Republic of Türkiye  DOKUZ EYLÜL UNIVERSITY The Institute Of Health Sciences Department Of Nursing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Baran GÜL</dc:creator>
  <cp:lastModifiedBy>Defne Demir</cp:lastModifiedBy>
  <cp:revision>93</cp:revision>
  <dcterms:created xsi:type="dcterms:W3CDTF">2019-02-18T07:09:33Z</dcterms:created>
  <dcterms:modified xsi:type="dcterms:W3CDTF">2024-02-06T09:38:06Z</dcterms:modified>
</cp:coreProperties>
</file>