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72" r:id="rId4"/>
    <p:sldId id="270" r:id="rId5"/>
    <p:sldId id="307" r:id="rId6"/>
    <p:sldId id="303" r:id="rId7"/>
    <p:sldId id="288" r:id="rId8"/>
    <p:sldId id="304" r:id="rId9"/>
    <p:sldId id="302" r:id="rId10"/>
    <p:sldId id="309" r:id="rId11"/>
    <p:sldId id="305" r:id="rId12"/>
    <p:sldId id="306"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75"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32BAAB-B553-4B2B-B525-8D7F2030186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C64967-83FC-40AA-97B7-C255E69F3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0483ED2-7009-4C79-A8E2-23077FF5C236}"/>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5" name="Alt Bilgi Yer Tutucusu 4">
            <a:extLst>
              <a:ext uri="{FF2B5EF4-FFF2-40B4-BE49-F238E27FC236}">
                <a16:creationId xmlns:a16="http://schemas.microsoft.com/office/drawing/2014/main" id="{DD06D0BB-EB0F-41F3-B378-D0C553A211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01EAFC-9BAA-4E5F-8116-FDB5ED2B9D53}"/>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16673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3D3B37-CD13-4B0D-BBD3-AC37EC066AB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4346395-010A-4DA9-A2DA-68C5906BA6DC}"/>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C214240-EAD2-4C04-9F07-B1CAD8D7A578}"/>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5" name="Alt Bilgi Yer Tutucusu 4">
            <a:extLst>
              <a:ext uri="{FF2B5EF4-FFF2-40B4-BE49-F238E27FC236}">
                <a16:creationId xmlns:a16="http://schemas.microsoft.com/office/drawing/2014/main" id="{887B4A1A-98B8-45D8-BAA2-43E58B7FEBC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C4AB93-9450-4BA6-A645-6964D8D00F13}"/>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14570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FBC591F-C7B7-4804-A7C0-4CE1CC2FC49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3ACB54E-53C1-4EB5-BB5A-DB633273CFA6}"/>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E7AE0FA-270F-4DD5-97D4-D24D208A17C4}"/>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5" name="Alt Bilgi Yer Tutucusu 4">
            <a:extLst>
              <a:ext uri="{FF2B5EF4-FFF2-40B4-BE49-F238E27FC236}">
                <a16:creationId xmlns:a16="http://schemas.microsoft.com/office/drawing/2014/main" id="{9756C55D-9359-46B3-BC74-3147240B66A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F8DDBEE-D10D-4C18-9AC4-74B04E4E206F}"/>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129383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202E9B-3565-3441-98ED-DE04430D78D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AC9DDC8-7015-744D-8762-D5E524DDF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5918BDE-4D7A-0B44-8190-9A83A2EE2E6D}"/>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5" name="Alt Bilgi Yer Tutucusu 4">
            <a:extLst>
              <a:ext uri="{FF2B5EF4-FFF2-40B4-BE49-F238E27FC236}">
                <a16:creationId xmlns:a16="http://schemas.microsoft.com/office/drawing/2014/main" id="{F24378A5-4188-A24D-873F-02DE813AA64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9B126A2-4A7E-CA4E-BD53-9239CFF23B37}"/>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238964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070A34-532D-A04D-AEA4-A13E4EF3AE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D9DCE28-EFE8-F54A-BF69-68947DC39A00}"/>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6261B37D-7B2A-E240-A7EE-72235BAECE49}"/>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5" name="Alt Bilgi Yer Tutucusu 4">
            <a:extLst>
              <a:ext uri="{FF2B5EF4-FFF2-40B4-BE49-F238E27FC236}">
                <a16:creationId xmlns:a16="http://schemas.microsoft.com/office/drawing/2014/main" id="{2803BCFD-9880-4845-9F13-DBDC6217A6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1F6CD3-108E-9E45-8940-5AF886CC911E}"/>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756473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17EBE1-FB94-A04C-97BA-44873F7189D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B44DDA8-6425-5143-A799-34358B80BE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322F3FCF-206F-0B4D-8F0E-1F3647F38F3F}"/>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5" name="Alt Bilgi Yer Tutucusu 4">
            <a:extLst>
              <a:ext uri="{FF2B5EF4-FFF2-40B4-BE49-F238E27FC236}">
                <a16:creationId xmlns:a16="http://schemas.microsoft.com/office/drawing/2014/main" id="{48137C38-7442-8D4E-A50D-6ABCD288CD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C219DCE-C7B2-8349-9123-6F7BE6B6136B}"/>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4242724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61D641-D6C6-9E42-A222-2FE73B2BA1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D84FC6D-E30E-CC43-A15F-596357507561}"/>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F282573-FAD0-D046-9085-D399BF10BAF5}"/>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FC500061-C0D8-1D4E-8C1C-23B8D6E8F099}"/>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6" name="Alt Bilgi Yer Tutucusu 5">
            <a:extLst>
              <a:ext uri="{FF2B5EF4-FFF2-40B4-BE49-F238E27FC236}">
                <a16:creationId xmlns:a16="http://schemas.microsoft.com/office/drawing/2014/main" id="{3FCEEBC5-AADF-B948-A7FE-DFB32C9713E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B4ACB1-7A73-1343-9125-0B61904F8D80}"/>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901225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9F4F1AD-D66A-374F-B243-AAC71AFB8A4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44D7527-F1E6-9B4B-9E59-31FB87836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4EBA5786-B535-5A4F-B9C9-82AA43A0C112}"/>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E8C43AA4-2968-E247-BDC1-DC35E1CF2E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5416487B-58B4-8F42-8FC8-11E81D74879C}"/>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D4911B53-9DC4-6745-ABDB-2786343BB832}"/>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8" name="Alt Bilgi Yer Tutucusu 7">
            <a:extLst>
              <a:ext uri="{FF2B5EF4-FFF2-40B4-BE49-F238E27FC236}">
                <a16:creationId xmlns:a16="http://schemas.microsoft.com/office/drawing/2014/main" id="{40C5FCA7-8538-8540-AC12-7E80D9CDF37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EF99695-A590-8442-A7B5-76E09FB1B270}"/>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134165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CEAF48-C2A1-A44A-801F-34C8097DB2E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0B3C880-9802-AA4D-9711-ABFB5015B0E8}"/>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4" name="Alt Bilgi Yer Tutucusu 3">
            <a:extLst>
              <a:ext uri="{FF2B5EF4-FFF2-40B4-BE49-F238E27FC236}">
                <a16:creationId xmlns:a16="http://schemas.microsoft.com/office/drawing/2014/main" id="{48DA23EA-ED1B-9B46-8CCE-6508BA1EC48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F3A0C31-8DC5-5E4D-B005-B430709D9525}"/>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713283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503A4A6-EC93-0142-B26B-5D60F884BEE2}"/>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3" name="Alt Bilgi Yer Tutucusu 2">
            <a:extLst>
              <a:ext uri="{FF2B5EF4-FFF2-40B4-BE49-F238E27FC236}">
                <a16:creationId xmlns:a16="http://schemas.microsoft.com/office/drawing/2014/main" id="{0488D280-564E-4041-9BB2-D2164ECB451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949CC16-C65B-994E-8FA1-5D11B0664337}"/>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412305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0FE74F-C40C-124E-8086-FC59A49090E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32D1C2B-EB35-994B-8119-87D986AF4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A0C55405-5F54-7E42-80FA-72927A9C2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C503C786-4DF3-4642-8E6B-888634D33487}"/>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6" name="Alt Bilgi Yer Tutucusu 5">
            <a:extLst>
              <a:ext uri="{FF2B5EF4-FFF2-40B4-BE49-F238E27FC236}">
                <a16:creationId xmlns:a16="http://schemas.microsoft.com/office/drawing/2014/main" id="{1D8C9E7E-0962-484F-B059-AB0457F0447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D3DB0EA-F993-4C41-B4FB-03E11DEDAFB6}"/>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369837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80E28A-DA3B-4E84-9235-B4F269148E0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086F64-0829-4110-8922-E46FB5DABCC0}"/>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5915E9-6CBB-4FCE-9A4E-BAB8894024FD}"/>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5" name="Alt Bilgi Yer Tutucusu 4">
            <a:extLst>
              <a:ext uri="{FF2B5EF4-FFF2-40B4-BE49-F238E27FC236}">
                <a16:creationId xmlns:a16="http://schemas.microsoft.com/office/drawing/2014/main" id="{11679D33-8A0E-4E4D-833F-4B52FC99CE6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7E6128-2224-44CD-926A-19972100C4D6}"/>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238875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E37CF5-EE7C-1143-A13E-2F789E5C45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8DBA99A-4A4D-A04F-9EAA-0B5A06D32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75D45F5-0617-D542-80F1-A0D831299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5A41B943-19B6-B041-AC63-DFD0CD867C0D}"/>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6" name="Alt Bilgi Yer Tutucusu 5">
            <a:extLst>
              <a:ext uri="{FF2B5EF4-FFF2-40B4-BE49-F238E27FC236}">
                <a16:creationId xmlns:a16="http://schemas.microsoft.com/office/drawing/2014/main" id="{65D20CC0-7D9E-674B-8CCC-20956641338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55189A1-825A-8B4C-A712-189A35D11CC2}"/>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351467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81AA55-00A3-CA42-A9A9-46527DBF312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0A5DB8A-7B70-1F4A-A51E-3ABAA1105B50}"/>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6D2505BB-71E4-F44B-8085-9C3B6C7AA657}"/>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5" name="Alt Bilgi Yer Tutucusu 4">
            <a:extLst>
              <a:ext uri="{FF2B5EF4-FFF2-40B4-BE49-F238E27FC236}">
                <a16:creationId xmlns:a16="http://schemas.microsoft.com/office/drawing/2014/main" id="{C91CF4A0-22BE-7547-A06D-E321DCB5EE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E6D189-9FC5-2C45-83D9-0B46E9A7464A}"/>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138707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89DF4BB-3C53-E745-8E1F-9F6317AF5A9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123AB06-54BD-1D4A-BFCD-0779FA282CC5}"/>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1074C2BC-F885-B04A-93B7-548F798D791A}"/>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5" name="Alt Bilgi Yer Tutucusu 4">
            <a:extLst>
              <a:ext uri="{FF2B5EF4-FFF2-40B4-BE49-F238E27FC236}">
                <a16:creationId xmlns:a16="http://schemas.microsoft.com/office/drawing/2014/main" id="{59D3651E-B9C8-3E49-BA37-25D608722A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E36415-C33B-A540-AF34-E82637850351}"/>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400654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A22358-8063-4154-8E02-276AEAD17FB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7C8C9F7-BEA3-4235-96E3-6510D67F16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E55ACFA7-ECFC-42AE-B0EB-A2639DBD16D1}"/>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5" name="Alt Bilgi Yer Tutucusu 4">
            <a:extLst>
              <a:ext uri="{FF2B5EF4-FFF2-40B4-BE49-F238E27FC236}">
                <a16:creationId xmlns:a16="http://schemas.microsoft.com/office/drawing/2014/main" id="{2F483864-FCDC-4F0B-9424-AAA1A630E6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C4E306-85AC-4C45-B4BF-425340B23315}"/>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343383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8851B6-0D39-42BF-998C-4A5A96C9189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B6028B8-419A-4BCC-8E70-ECE34F36145F}"/>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EF4493F-B33B-4638-9C37-B178040443E9}"/>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F3E3E58-64AE-4736-AE21-152483959412}"/>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6" name="Alt Bilgi Yer Tutucusu 5">
            <a:extLst>
              <a:ext uri="{FF2B5EF4-FFF2-40B4-BE49-F238E27FC236}">
                <a16:creationId xmlns:a16="http://schemas.microsoft.com/office/drawing/2014/main" id="{74EE362A-3544-4E98-88F7-9341E77758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D4D9473-FD0E-4D64-A095-E163839FEA8E}"/>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216550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9948FE-44F7-4AE3-8DE0-39333ADD4F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90D74EA-57C5-44D0-87B5-F35CE1287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46706989-209D-428D-855C-49070C4BFC45}"/>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9F75907-8474-4DB8-B912-ADAF4CB1C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AD67BB6A-D623-4817-B529-74254934C597}"/>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67CEB4C-82EF-48E3-B2CE-7A02738378E6}"/>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8" name="Alt Bilgi Yer Tutucusu 7">
            <a:extLst>
              <a:ext uri="{FF2B5EF4-FFF2-40B4-BE49-F238E27FC236}">
                <a16:creationId xmlns:a16="http://schemas.microsoft.com/office/drawing/2014/main" id="{B4D5E449-6716-4F95-88C8-01353687BD4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848FA78-26CD-49D0-A3BF-2F5D5A0C8DF8}"/>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395741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FD8EB0-A7BA-4587-874C-6517CF7E20A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AF50994-96E9-49E6-BB5D-128BAA08ACAC}"/>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4" name="Alt Bilgi Yer Tutucusu 3">
            <a:extLst>
              <a:ext uri="{FF2B5EF4-FFF2-40B4-BE49-F238E27FC236}">
                <a16:creationId xmlns:a16="http://schemas.microsoft.com/office/drawing/2014/main" id="{D7706A99-AABC-4189-9943-A55423C2BFA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1BB8FBB-C51D-4A4E-86AF-DBD1BF84A53A}"/>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80850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A9D8B27-94EC-4F96-BC44-FC2BFA8D7984}"/>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3" name="Alt Bilgi Yer Tutucusu 2">
            <a:extLst>
              <a:ext uri="{FF2B5EF4-FFF2-40B4-BE49-F238E27FC236}">
                <a16:creationId xmlns:a16="http://schemas.microsoft.com/office/drawing/2014/main" id="{CC18B2F4-6A36-4D9D-A76F-890D1F8D999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62496BE-A9F3-4BB0-83E3-03E79F07BECD}"/>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284631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64AFA90-DB71-4A27-BEFE-08AEBD83852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673265D-FC3A-4859-9F6D-35451017E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72DA2FD-42C9-49B8-B34F-68E3C29BC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4034081E-1755-45F3-ACD3-880E666B9560}"/>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6" name="Alt Bilgi Yer Tutucusu 5">
            <a:extLst>
              <a:ext uri="{FF2B5EF4-FFF2-40B4-BE49-F238E27FC236}">
                <a16:creationId xmlns:a16="http://schemas.microsoft.com/office/drawing/2014/main" id="{296857CD-BA53-4550-8582-6F617836F56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B923731-2830-4554-AAAB-E02518B8A00D}"/>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64136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A4C949-AAE3-4484-9E93-67178F3C69D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046B230-4C58-498A-A902-A8353AF93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2F4544A-4F69-47F3-A433-10BDA4CCD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863E62-D06A-4312-9445-578B2B8DDCD0}"/>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6" name="Alt Bilgi Yer Tutucusu 5">
            <a:extLst>
              <a:ext uri="{FF2B5EF4-FFF2-40B4-BE49-F238E27FC236}">
                <a16:creationId xmlns:a16="http://schemas.microsoft.com/office/drawing/2014/main" id="{FA09F4F5-C078-4399-BED4-61FFAA20593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883B9EA-A37D-4DA0-8F31-7DE332E40B8D}"/>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68606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6B02012-6C11-4821-BAC4-EE7C63033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C2EF818-4F96-4EBE-8F4C-F955FA841F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883EEC-01CA-468A-B374-289271F16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0A7FB-B8E0-4091-A8C2-F14DAD0CCF29}" type="datetimeFigureOut">
              <a:rPr lang="tr-TR" smtClean="0"/>
              <a:pPr/>
              <a:t>6.02.2024</a:t>
            </a:fld>
            <a:endParaRPr lang="tr-TR"/>
          </a:p>
        </p:txBody>
      </p:sp>
      <p:sp>
        <p:nvSpPr>
          <p:cNvPr id="5" name="Alt Bilgi Yer Tutucusu 4">
            <a:extLst>
              <a:ext uri="{FF2B5EF4-FFF2-40B4-BE49-F238E27FC236}">
                <a16:creationId xmlns:a16="http://schemas.microsoft.com/office/drawing/2014/main" id="{C16357B5-A0EF-4411-98A6-A2E3BB624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5C2ABFF-B5A0-400B-9909-038EA1340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A79CB-227B-40C9-A754-E7FBF4FBAC1F}" type="slidenum">
              <a:rPr lang="tr-TR" smtClean="0"/>
              <a:pPr/>
              <a:t>‹#›</a:t>
            </a:fld>
            <a:endParaRPr lang="tr-TR"/>
          </a:p>
        </p:txBody>
      </p:sp>
    </p:spTree>
    <p:extLst>
      <p:ext uri="{BB962C8B-B14F-4D97-AF65-F5344CB8AC3E}">
        <p14:creationId xmlns:p14="http://schemas.microsoft.com/office/powerpoint/2010/main" val="2443148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689C20F-27A0-B548-80F7-D04B74DDFF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17970E6-5AFD-144E-9A1A-248CF2525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96C2A689-15CD-884B-B5B5-361BCDFF5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F9F06-A49F-D84D-AD9A-DD03B930B147}" type="datetimeFigureOut">
              <a:rPr lang="tr-TR" smtClean="0"/>
              <a:pPr/>
              <a:t>6.02.2024</a:t>
            </a:fld>
            <a:endParaRPr lang="tr-TR"/>
          </a:p>
        </p:txBody>
      </p:sp>
      <p:sp>
        <p:nvSpPr>
          <p:cNvPr id="5" name="Alt Bilgi Yer Tutucusu 4">
            <a:extLst>
              <a:ext uri="{FF2B5EF4-FFF2-40B4-BE49-F238E27FC236}">
                <a16:creationId xmlns:a16="http://schemas.microsoft.com/office/drawing/2014/main" id="{2019B314-B0D9-F14F-823F-9C52B118D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1CED8BE-96FE-1F42-AA8C-A1FEA6215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BC2F1-45A2-514D-85EB-1D8EBAA12F80}" type="slidenum">
              <a:rPr lang="tr-TR" smtClean="0"/>
              <a:pPr/>
              <a:t>‹#›</a:t>
            </a:fld>
            <a:endParaRPr lang="tr-TR"/>
          </a:p>
        </p:txBody>
      </p:sp>
    </p:spTree>
    <p:extLst>
      <p:ext uri="{BB962C8B-B14F-4D97-AF65-F5344CB8AC3E}">
        <p14:creationId xmlns:p14="http://schemas.microsoft.com/office/powerpoint/2010/main" val="1510839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346FF1-C9AF-424A-8AE5-B74723558960}"/>
              </a:ext>
            </a:extLst>
          </p:cNvPr>
          <p:cNvSpPr>
            <a:spLocks noGrp="1"/>
          </p:cNvSpPr>
          <p:nvPr>
            <p:ph type="title"/>
          </p:nvPr>
        </p:nvSpPr>
        <p:spPr>
          <a:xfrm>
            <a:off x="844550" y="524656"/>
            <a:ext cx="10515600" cy="3163397"/>
          </a:xfrm>
        </p:spPr>
        <p:txBody>
          <a:bodyPr>
            <a:normAutofit fontScale="90000"/>
          </a:bodyPr>
          <a:lstStyle/>
          <a:p>
            <a:pPr algn="ct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t>
            </a:r>
            <a:br>
              <a:rPr lang="tr-TR" sz="4000" b="1" dirty="0"/>
            </a:br>
            <a:r>
              <a:rPr lang="tr-TR" sz="4000" b="1" dirty="0"/>
              <a:t/>
            </a:r>
            <a:br>
              <a:rPr lang="tr-TR" sz="4000" b="1" dirty="0"/>
            </a:br>
            <a:r>
              <a:rPr lang="tr-TR" sz="4000" b="1" dirty="0"/>
              <a:t/>
            </a:r>
            <a:br>
              <a:rPr lang="tr-TR" sz="4000" b="1" dirty="0"/>
            </a:br>
            <a:r>
              <a:rPr lang="tr-TR" sz="4000" b="1" dirty="0"/>
              <a:t>T.C. </a:t>
            </a:r>
            <a:r>
              <a:rPr lang="tr-TR" sz="4000" dirty="0"/>
              <a:t/>
            </a:r>
            <a:br>
              <a:rPr lang="tr-TR" sz="4000" dirty="0"/>
            </a:br>
            <a:r>
              <a:rPr lang="tr-TR" sz="4000" b="1" dirty="0"/>
              <a:t>DOKUZ EYLÜL ÜNİVERSİTESİ</a:t>
            </a:r>
            <a:br>
              <a:rPr lang="tr-TR" sz="4000" b="1" dirty="0"/>
            </a:br>
            <a:r>
              <a:rPr lang="tr-TR" sz="4000" b="1" dirty="0"/>
              <a:t>Sağlık Bilimleri Enstitüsü</a:t>
            </a:r>
            <a:r>
              <a:rPr lang="tr-TR" sz="4000" dirty="0"/>
              <a:t/>
            </a:r>
            <a:br>
              <a:rPr lang="tr-TR" sz="4000" dirty="0"/>
            </a:br>
            <a:r>
              <a:rPr lang="tr-TR" sz="4000" b="1" dirty="0"/>
              <a:t>Hemşirelik Anabilim Dalı</a:t>
            </a:r>
            <a:r>
              <a:rPr lang="tr-TR" sz="4000" dirty="0"/>
              <a:t/>
            </a:r>
            <a:br>
              <a:rPr lang="tr-TR" sz="4000" dirty="0"/>
            </a:br>
            <a:r>
              <a:rPr lang="tr-TR" dirty="0"/>
              <a:t/>
            </a:r>
            <a:br>
              <a:rPr lang="tr-TR" dirty="0"/>
            </a:br>
            <a:endParaRPr lang="tr-TR" dirty="0">
              <a:solidFill>
                <a:schemeClr val="bg1"/>
              </a:solidFill>
              <a:latin typeface="+mn-lt"/>
              <a:cs typeface="Times New Roman" panose="02020603050405020304" pitchFamily="18" charset="0"/>
            </a:endParaRPr>
          </a:p>
        </p:txBody>
      </p:sp>
      <p:sp>
        <p:nvSpPr>
          <p:cNvPr id="4" name="Metin Yer Tutucusu 3">
            <a:extLst>
              <a:ext uri="{FF2B5EF4-FFF2-40B4-BE49-F238E27FC236}">
                <a16:creationId xmlns:a16="http://schemas.microsoft.com/office/drawing/2014/main" id="{0026BC33-F35E-4ED6-A5D6-DC8CE4922E4C}"/>
              </a:ext>
            </a:extLst>
          </p:cNvPr>
          <p:cNvSpPr>
            <a:spLocks noGrp="1"/>
          </p:cNvSpPr>
          <p:nvPr>
            <p:ph type="body" idx="1"/>
          </p:nvPr>
        </p:nvSpPr>
        <p:spPr>
          <a:xfrm>
            <a:off x="980704" y="3025239"/>
            <a:ext cx="10515600" cy="1500187"/>
          </a:xfrm>
        </p:spPr>
        <p:txBody>
          <a:bodyPr>
            <a:normAutofit fontScale="77500" lnSpcReduction="20000"/>
          </a:bodyPr>
          <a:lstStyle/>
          <a:p>
            <a:pPr algn="ctr"/>
            <a:endParaRPr lang="tr-TR" sz="3200" b="1" dirty="0">
              <a:solidFill>
                <a:srgbClr val="002060"/>
              </a:solidFill>
            </a:endParaRPr>
          </a:p>
          <a:p>
            <a:pPr algn="ctr" fontAlgn="base"/>
            <a:r>
              <a:rPr lang="tr-TR" sz="5200" b="1" dirty="0">
                <a:solidFill>
                  <a:srgbClr val="00B0F0"/>
                </a:solidFill>
              </a:rPr>
              <a:t>Lisansüstü Programlar </a:t>
            </a:r>
          </a:p>
          <a:p>
            <a:pPr algn="ctr" fontAlgn="base"/>
            <a:r>
              <a:rPr lang="tr-TR" sz="5200" b="1" dirty="0">
                <a:solidFill>
                  <a:srgbClr val="00B0F0"/>
                </a:solidFill>
              </a:rPr>
              <a:t>Tanıtım Sunumu</a:t>
            </a:r>
            <a:endParaRPr lang="tr-TR" sz="51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703024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354851"/>
            <a:ext cx="408672" cy="463388"/>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Metin kutusu 3">
            <a:extLst>
              <a:ext uri="{FF2B5EF4-FFF2-40B4-BE49-F238E27FC236}">
                <a16:creationId xmlns:a16="http://schemas.microsoft.com/office/drawing/2014/main" id="{4C4D24FC-2C6B-4DAC-B1BA-F06D4F611125}"/>
              </a:ext>
            </a:extLst>
          </p:cNvPr>
          <p:cNvSpPr txBox="1"/>
          <p:nvPr/>
        </p:nvSpPr>
        <p:spPr>
          <a:xfrm>
            <a:off x="2452744" y="1157683"/>
            <a:ext cx="7105324" cy="400110"/>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effectLst/>
                <a:uLnTx/>
                <a:uFillTx/>
                <a:latin typeface="Calibri"/>
                <a:ea typeface="+mn-ea"/>
                <a:cs typeface="+mn-cs"/>
              </a:rPr>
              <a:t>PSİKİYATRİ HEMŞİRELİĞİ YÜKSEK LİSANS VE DOKTORA PROGRAMI</a:t>
            </a:r>
          </a:p>
        </p:txBody>
      </p:sp>
      <p:sp>
        <p:nvSpPr>
          <p:cNvPr id="5" name="İçerik Yer Tutucusu 3">
            <a:extLst>
              <a:ext uri="{FF2B5EF4-FFF2-40B4-BE49-F238E27FC236}">
                <a16:creationId xmlns:a16="http://schemas.microsoft.com/office/drawing/2014/main" id="{A79590D7-9B02-45EC-B6E2-F187610E832F}"/>
              </a:ext>
            </a:extLst>
          </p:cNvPr>
          <p:cNvSpPr txBox="1">
            <a:spLocks/>
          </p:cNvSpPr>
          <p:nvPr/>
        </p:nvSpPr>
        <p:spPr>
          <a:xfrm>
            <a:off x="839788" y="1672267"/>
            <a:ext cx="10184770" cy="130760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Yüksek lisans programından 2023 yılına kadar mezun öğrenci sayısı: </a:t>
            </a: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39</a:t>
            </a:r>
            <a:endParaRPr kumimoji="0" lang="tr-T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1400" b="0" i="0" u="none" strike="noStrike" kern="1200" cap="none" spc="0" normalizeH="0" baseline="0" noProof="0" dirty="0">
                <a:ln>
                  <a:noFill/>
                </a:ln>
                <a:solidFill>
                  <a:prstClr val="black"/>
                </a:solidFill>
                <a:effectLst/>
                <a:uLnTx/>
                <a:uFillTx/>
                <a:latin typeface="Calibri"/>
                <a:ea typeface="+mn-ea"/>
                <a:cs typeface="+mn-cs"/>
              </a:rPr>
              <a:t>Psikiyatri Hemşireliği Yüksek Lisans programının amacı bireyleri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biyo</a:t>
            </a:r>
            <a:r>
              <a:rPr kumimoji="0" lang="tr-TR" sz="1400" b="0" i="0" u="none" strike="noStrike" kern="1200" cap="none" spc="0" normalizeH="0" baseline="0" noProof="0" dirty="0">
                <a:ln>
                  <a:noFill/>
                </a:ln>
                <a:solidFill>
                  <a:prstClr val="black"/>
                </a:solidFill>
                <a:effectLst/>
                <a:uLnTx/>
                <a:uFillTx/>
                <a:latin typeface="Calibri"/>
                <a:ea typeface="+mn-ea"/>
                <a:cs typeface="+mn-cs"/>
              </a:rPr>
              <a:t> psikososyal boyutları ile ele alabilecek, ruh sağlığını koruma ve geliştirmeye yönelik kavram ve modeller bilgisini uygulama ile birleştirebilecek, ruh sağlığının geliştirme ve koruma ve  ruhsal bozukluğu olan bireyler ve ailelerinin bakım sorumluluğunu üstlenebilecek, etik ilkelere duyarlı, sorumluluklarının bilincinde, sorun çözme ve eleştirel düşünme ve araştırma becerisi gelişmiş  psikiyatri hemşiresi  yetiştirmektir.  </a:t>
            </a:r>
          </a:p>
        </p:txBody>
      </p:sp>
      <p:sp>
        <p:nvSpPr>
          <p:cNvPr id="6" name="İçerik Yer Tutucusu 3">
            <a:extLst>
              <a:ext uri="{FF2B5EF4-FFF2-40B4-BE49-F238E27FC236}">
                <a16:creationId xmlns:a16="http://schemas.microsoft.com/office/drawing/2014/main" id="{05021437-6794-4392-8DC6-748990F6B6F8}"/>
              </a:ext>
            </a:extLst>
          </p:cNvPr>
          <p:cNvSpPr txBox="1">
            <a:spLocks/>
          </p:cNvSpPr>
          <p:nvPr/>
        </p:nvSpPr>
        <p:spPr>
          <a:xfrm>
            <a:off x="839788" y="3211319"/>
            <a:ext cx="10184770" cy="133876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Doktora programından 2023 yılına kadar mezun öğrenci sayısı: </a:t>
            </a: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11</a:t>
            </a:r>
            <a:endParaRPr kumimoji="0" lang="tr-T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1400" b="0" i="0" u="none" strike="noStrike" kern="1200" cap="none" spc="0" normalizeH="0" baseline="0" noProof="0" dirty="0">
                <a:ln>
                  <a:noFill/>
                </a:ln>
                <a:solidFill>
                  <a:prstClr val="black"/>
                </a:solidFill>
                <a:effectLst/>
                <a:uLnTx/>
                <a:uFillTx/>
                <a:latin typeface="Calibri"/>
                <a:ea typeface="+mn-ea"/>
                <a:cs typeface="+mn-cs"/>
              </a:rPr>
              <a:t>Psikiyatri Hemşireliği Doktora programının amacı Psikiyatri kliniklerinde ve sahada psikiyatri hemşireliği hizmetlerini irdeleme, psikiyatri hemşireliğinin konumuna eleştirel yaklaşabilme, sorunları tanımlama ve projeler üretebilme, psikiyatrik hizmetlerin sunumu ile ilgili bakım sonuçlarına ilişkin araştırma verilerini ve model kullanmayı öğrenme, yeni modellerin oluşturulması ve eleştirel olarak irdelenmesini, hemşirelik bilgisine katkısının öğrenilmesini amaçlar. </a:t>
            </a:r>
          </a:p>
        </p:txBody>
      </p:sp>
      <p:sp>
        <p:nvSpPr>
          <p:cNvPr id="7" name="İçerik Yer Tutucusu 3">
            <a:extLst>
              <a:ext uri="{FF2B5EF4-FFF2-40B4-BE49-F238E27FC236}">
                <a16:creationId xmlns:a16="http://schemas.microsoft.com/office/drawing/2014/main" id="{1CB571AB-E14E-4A0C-BE7D-EB3DFAC92CC6}"/>
              </a:ext>
            </a:extLst>
          </p:cNvPr>
          <p:cNvSpPr txBox="1">
            <a:spLocks/>
          </p:cNvSpPr>
          <p:nvPr/>
        </p:nvSpPr>
        <p:spPr>
          <a:xfrm>
            <a:off x="839788" y="4781530"/>
            <a:ext cx="10184770" cy="101847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00000"/>
              </a:lnSpc>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 </a:t>
            </a:r>
            <a:r>
              <a:rPr kumimoji="0" lang="tr-TR" sz="1400" b="0" i="0" u="none" strike="noStrike" kern="1200" cap="none" spc="0" normalizeH="0" baseline="0" noProof="0" dirty="0">
                <a:ln>
                  <a:noFill/>
                </a:ln>
                <a:solidFill>
                  <a:prstClr val="black"/>
                </a:solidFill>
                <a:effectLst/>
                <a:uLnTx/>
                <a:uFillTx/>
                <a:latin typeface="Calibri"/>
                <a:ea typeface="+mn-ea"/>
                <a:cs typeface="+mn-cs"/>
              </a:rPr>
              <a:t>Kronik ruhsal hastalığı olan bireyleri ve ailelerini güçlendirme, Ruhsal hastalıklara yönelik damgalama ile mücadelede hasta hasta yakınları ve ilgili gruplarda çalışma, Psikiyatri hizmetlerinde risk tanılama ve akut durumların yönetimi, kronik ruhsal hastalığı olan bireylerin fiziksel sağlığını koruma ve geliştirme, kanser tanısı olan bireylere ve ailelerini güçlendirme, hemşirelerin psikolojik güçlendirilmesi, hemşirelikte iletişim becerilerinin güçlendirilmesi, Depresyon tanılı bireylerde iyileşme.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16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1DB7DFB2-4FAD-43BF-AA42-0294E2E36B06}"/>
              </a:ext>
            </a:extLst>
          </p:cNvPr>
          <p:cNvSpPr txBox="1"/>
          <p:nvPr/>
        </p:nvSpPr>
        <p:spPr>
          <a:xfrm>
            <a:off x="2468933" y="1163511"/>
            <a:ext cx="7109062" cy="400110"/>
          </a:xfrm>
          <a:prstGeom prst="rect">
            <a:avLst/>
          </a:prstGeom>
          <a:noFill/>
          <a:ln w="31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ONKOLOJİ HEMŞİRELİĞİ YÜKSEK LİSANS VE DOKTORA PROGRAMI</a:t>
            </a:r>
          </a:p>
        </p:txBody>
      </p:sp>
      <p:sp>
        <p:nvSpPr>
          <p:cNvPr id="5" name="İçerik Yer Tutucusu 3">
            <a:extLst>
              <a:ext uri="{FF2B5EF4-FFF2-40B4-BE49-F238E27FC236}">
                <a16:creationId xmlns:a16="http://schemas.microsoft.com/office/drawing/2014/main" id="{BAEA407A-8F10-45D2-B19E-33DB2F597CCE}"/>
              </a:ext>
            </a:extLst>
          </p:cNvPr>
          <p:cNvSpPr txBox="1">
            <a:spLocks/>
          </p:cNvSpPr>
          <p:nvPr/>
        </p:nvSpPr>
        <p:spPr>
          <a:xfrm>
            <a:off x="839788" y="1760853"/>
            <a:ext cx="10141890" cy="129977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800" b="1" i="0" u="none" strike="noStrike" kern="1200" cap="none" spc="0" normalizeH="0" baseline="0" noProof="0" dirty="0">
                <a:ln>
                  <a:noFill/>
                </a:ln>
                <a:solidFill>
                  <a:prstClr val="black"/>
                </a:solidFill>
                <a:effectLst/>
                <a:uLnTx/>
                <a:uFillTx/>
                <a:latin typeface="Calibri"/>
                <a:ea typeface="+mn-ea"/>
                <a:cs typeface="+mn-cs"/>
              </a:rPr>
              <a:t>Yüksek lisans programından 2023 yılına kadar mezun öğrenci sayısı: 12</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tr-TR" sz="29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2900" b="0" i="0" u="none" strike="noStrike" kern="1200" cap="none" spc="0" normalizeH="0" baseline="0" noProof="0" dirty="0">
                <a:ln>
                  <a:noFill/>
                </a:ln>
                <a:solidFill>
                  <a:prstClr val="black"/>
                </a:solidFill>
                <a:effectLst/>
                <a:uLnTx/>
                <a:uFillTx/>
                <a:latin typeface="Calibri"/>
                <a:ea typeface="+mn-ea"/>
                <a:cs typeface="+mn-cs"/>
              </a:rPr>
              <a:t>Bu programın amacı öğrencilerin kanserin oluş mekanizmasını, </a:t>
            </a:r>
            <a:r>
              <a:rPr kumimoji="0" lang="tr-TR" sz="2900" b="0" i="0" u="none" strike="noStrike" kern="1200" cap="none" spc="0" normalizeH="0" baseline="0" noProof="0" dirty="0" err="1">
                <a:ln>
                  <a:noFill/>
                </a:ln>
                <a:solidFill>
                  <a:prstClr val="black"/>
                </a:solidFill>
                <a:effectLst/>
                <a:uLnTx/>
                <a:uFillTx/>
                <a:latin typeface="Calibri"/>
                <a:ea typeface="+mn-ea"/>
                <a:cs typeface="+mn-cs"/>
              </a:rPr>
              <a:t>etyolojisini</a:t>
            </a:r>
            <a:r>
              <a:rPr kumimoji="0" lang="tr-TR" sz="2900" b="0" i="0" u="none" strike="noStrike" kern="1200" cap="none" spc="0" normalizeH="0" baseline="0" noProof="0" dirty="0">
                <a:ln>
                  <a:noFill/>
                </a:ln>
                <a:solidFill>
                  <a:prstClr val="black"/>
                </a:solidFill>
                <a:effectLst/>
                <a:uLnTx/>
                <a:uFillTx/>
                <a:latin typeface="Calibri"/>
                <a:ea typeface="+mn-ea"/>
                <a:cs typeface="+mn-cs"/>
              </a:rPr>
              <a:t>, ülkemizde ve Dünyadaki kanser sıklığını, kanserden korunma ve erken tanı yöntemlerini, ülkemizde en çok görülen kanserlerin oluş mekanizması, belirti bulgu ve tedavilerini, ölüm sürecini, kanserli birey ve ailesi ile iletişimi, kanserli birey ve ailesinin yaşadığı </a:t>
            </a:r>
            <a:r>
              <a:rPr kumimoji="0" lang="tr-TR" sz="2900" b="0" i="0" u="none" strike="noStrike" kern="1200" cap="none" spc="0" normalizeH="0" baseline="0" noProof="0" dirty="0" err="1">
                <a:ln>
                  <a:noFill/>
                </a:ln>
                <a:solidFill>
                  <a:prstClr val="black"/>
                </a:solidFill>
                <a:effectLst/>
                <a:uLnTx/>
                <a:uFillTx/>
                <a:latin typeface="Calibri"/>
                <a:ea typeface="+mn-ea"/>
                <a:cs typeface="+mn-cs"/>
              </a:rPr>
              <a:t>psikososyal</a:t>
            </a:r>
            <a:r>
              <a:rPr kumimoji="0" lang="tr-TR" sz="2900" b="0" i="0" u="none" strike="noStrike" kern="1200" cap="none" spc="0" normalizeH="0" baseline="0" noProof="0" dirty="0">
                <a:ln>
                  <a:noFill/>
                </a:ln>
                <a:solidFill>
                  <a:prstClr val="black"/>
                </a:solidFill>
                <a:effectLst/>
                <a:uLnTx/>
                <a:uFillTx/>
                <a:latin typeface="Calibri"/>
                <a:ea typeface="+mn-ea"/>
                <a:cs typeface="+mn-cs"/>
              </a:rPr>
              <a:t> sorunları bilmesi, hemşirelik girişimlerini planlayabilmesi, alanındaki bilimsel gelişmeleri takip edebilmesi ve alanında araştırma bilgi ve becerisine sahip olmasıdır. </a:t>
            </a:r>
          </a:p>
        </p:txBody>
      </p:sp>
      <p:sp>
        <p:nvSpPr>
          <p:cNvPr id="6" name="İçerik Yer Tutucusu 3">
            <a:extLst>
              <a:ext uri="{FF2B5EF4-FFF2-40B4-BE49-F238E27FC236}">
                <a16:creationId xmlns:a16="http://schemas.microsoft.com/office/drawing/2014/main" id="{01E1222B-7214-404E-BDBB-EC96DBC99202}"/>
              </a:ext>
            </a:extLst>
          </p:cNvPr>
          <p:cNvSpPr txBox="1">
            <a:spLocks/>
          </p:cNvSpPr>
          <p:nvPr/>
        </p:nvSpPr>
        <p:spPr>
          <a:xfrm>
            <a:off x="839788" y="3257863"/>
            <a:ext cx="10141890" cy="131413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Doktora programından 2023 yılına kadar mezun öğrenci sayısı: 0</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Aktif dönemde devam etmekte olan öğrenci sayısı: 2</a:t>
            </a: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smtClean="0">
                <a:ln>
                  <a:noFill/>
                </a:ln>
                <a:solidFill>
                  <a:prstClr val="black"/>
                </a:solidFill>
                <a:effectLst/>
                <a:uLnTx/>
                <a:uFillTx/>
                <a:latin typeface="Calibri"/>
                <a:ea typeface="+mn-ea"/>
                <a:cs typeface="+mn-cs"/>
              </a:rPr>
              <a:t>Programın </a:t>
            </a:r>
            <a:r>
              <a:rPr kumimoji="0" lang="tr-TR" sz="1400" b="1" i="0" u="sng" strike="noStrike" kern="1200" cap="none" spc="0" normalizeH="0" baseline="0" noProof="0" dirty="0">
                <a:ln>
                  <a:noFill/>
                </a:ln>
                <a:solidFill>
                  <a:prstClr val="black"/>
                </a:solidFill>
                <a:effectLst/>
                <a:uLnTx/>
                <a:uFillTx/>
                <a:latin typeface="Calibri"/>
                <a:ea typeface="+mn-ea"/>
                <a:cs typeface="+mn-cs"/>
              </a:rPr>
              <a:t>amacı: </a:t>
            </a:r>
            <a:r>
              <a:rPr kumimoji="0" lang="tr-TR" sz="1400" b="0" i="0" u="none" strike="noStrike" kern="1200" cap="none" spc="0" normalizeH="0" baseline="0" noProof="0" dirty="0">
                <a:ln>
                  <a:noFill/>
                </a:ln>
                <a:solidFill>
                  <a:prstClr val="black"/>
                </a:solidFill>
                <a:effectLst/>
                <a:uLnTx/>
                <a:uFillTx/>
                <a:latin typeface="Calibri"/>
                <a:ea typeface="+mn-ea"/>
                <a:cs typeface="+mn-cs"/>
              </a:rPr>
              <a:t>Onkoloji Hemşireliğinin iyileştirilmesine katkıda bulmak için orijinal araştırmalar yapabilmek, yeni fikir, yöntem ve uygulamalar geliştirebilmek ve hasta tercihlerini göz önünde bulundurarak kanıta dayalı uygulamaları izleyebilmek ve kullanabilmektir.  </a:t>
            </a:r>
          </a:p>
        </p:txBody>
      </p:sp>
      <p:sp>
        <p:nvSpPr>
          <p:cNvPr id="7" name="İçerik Yer Tutucusu 3">
            <a:extLst>
              <a:ext uri="{FF2B5EF4-FFF2-40B4-BE49-F238E27FC236}">
                <a16:creationId xmlns:a16="http://schemas.microsoft.com/office/drawing/2014/main" id="{DC43E6F2-0BAC-4DD9-BB8F-6F5800786DED}"/>
              </a:ext>
            </a:extLst>
          </p:cNvPr>
          <p:cNvSpPr txBox="1">
            <a:spLocks/>
          </p:cNvSpPr>
          <p:nvPr/>
        </p:nvSpPr>
        <p:spPr>
          <a:xfrm>
            <a:off x="839788" y="4769232"/>
            <a:ext cx="10141890" cy="121185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 </a:t>
            </a:r>
            <a:r>
              <a:rPr kumimoji="0" lang="tr-TR" sz="1400" b="0" i="0" u="none" strike="noStrike" kern="1200" cap="none" spc="0" normalizeH="0" baseline="0" noProof="0" dirty="0">
                <a:ln>
                  <a:noFill/>
                </a:ln>
                <a:solidFill>
                  <a:prstClr val="black"/>
                </a:solidFill>
                <a:effectLst/>
                <a:uLnTx/>
                <a:uFillTx/>
                <a:latin typeface="Calibri"/>
                <a:ea typeface="+mn-ea"/>
                <a:cs typeface="+mn-cs"/>
              </a:rPr>
              <a:t>Onkoloji hemşireliği, hematoloji hemşireliği, Kemik iliği transplantasyonu hemşireliği, Yoğun Bakım Hemşireliği, Palyatif bakım hemşireliği, Kemoterapi uygulamaları ve semptom yönetimi, Radyasyon Hemşireliği, Bireyselleştirilmiş bakım, Hemşirelik kavramı, Hemşirelik teori ve modelleri, Bakım protokolleri, Hasta güvenliği, hemşirelik bakımına duyarlı hasta sonuçları, Kanıta dayalı uygulamalar, Hemşirelik etiği, Hemşirelikte profesyonellik, Hemşirelikte sistematik yaklaşım, Terminal dönem hasta bakımı, Birey Merkezli Bakım, Semptom Yönetimi, Ağrı Yönetimi, Klinik uygulamalar, tamamlayıcı tedaviler,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435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tin kutusu 4">
            <a:extLst>
              <a:ext uri="{FF2B5EF4-FFF2-40B4-BE49-F238E27FC236}">
                <a16:creationId xmlns:a16="http://schemas.microsoft.com/office/drawing/2014/main" id="{71C3EE6E-2E90-4CE3-ABC4-F85EC560A989}"/>
              </a:ext>
            </a:extLst>
          </p:cNvPr>
          <p:cNvSpPr txBox="1"/>
          <p:nvPr/>
        </p:nvSpPr>
        <p:spPr>
          <a:xfrm>
            <a:off x="1063028" y="1610387"/>
            <a:ext cx="4370106" cy="46628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b="1" dirty="0">
                <a:solidFill>
                  <a:srgbClr val="002060"/>
                </a:solidFill>
              </a:rPr>
              <a:t>YÜKSEK LİSANS PROGRAMLARI</a:t>
            </a:r>
          </a:p>
          <a:p>
            <a:endParaRPr lang="tr-TR" dirty="0"/>
          </a:p>
          <a:p>
            <a:pPr marL="285750" indent="-285750">
              <a:lnSpc>
                <a:spcPct val="150000"/>
              </a:lnSpc>
              <a:buFont typeface="Wingdings" panose="05000000000000000000" pitchFamily="2" charset="2"/>
              <a:buChar char="§"/>
            </a:pPr>
            <a:r>
              <a:rPr lang="tr-TR" dirty="0"/>
              <a:t>Hemşirelik Esasları</a:t>
            </a:r>
          </a:p>
          <a:p>
            <a:pPr marL="285750" indent="-285750">
              <a:lnSpc>
                <a:spcPct val="150000"/>
              </a:lnSpc>
              <a:buFont typeface="Wingdings" panose="05000000000000000000" pitchFamily="2" charset="2"/>
              <a:buChar char="§"/>
            </a:pPr>
            <a:r>
              <a:rPr lang="tr-TR" dirty="0"/>
              <a:t>İç Hastalıkları Hemşireliği</a:t>
            </a:r>
          </a:p>
          <a:p>
            <a:pPr marL="285750" indent="-285750">
              <a:lnSpc>
                <a:spcPct val="150000"/>
              </a:lnSpc>
              <a:buFont typeface="Wingdings" panose="05000000000000000000" pitchFamily="2" charset="2"/>
              <a:buChar char="§"/>
            </a:pPr>
            <a:r>
              <a:rPr lang="tr-TR" dirty="0"/>
              <a:t>Cerrahi Hastalıkları Hemşireliği</a:t>
            </a:r>
          </a:p>
          <a:p>
            <a:pPr marL="285750" indent="-285750">
              <a:lnSpc>
                <a:spcPct val="150000"/>
              </a:lnSpc>
              <a:buFont typeface="Wingdings" panose="05000000000000000000" pitchFamily="2" charset="2"/>
              <a:buChar char="§"/>
            </a:pPr>
            <a:r>
              <a:rPr lang="tr-TR" dirty="0"/>
              <a:t>Çocuk Sağlığı ve Hastalıkları Hemşireliği</a:t>
            </a:r>
          </a:p>
          <a:p>
            <a:pPr marL="285750" indent="-285750">
              <a:lnSpc>
                <a:spcPct val="150000"/>
              </a:lnSpc>
              <a:buFont typeface="Wingdings" panose="05000000000000000000" pitchFamily="2" charset="2"/>
              <a:buChar char="§"/>
            </a:pPr>
            <a:r>
              <a:rPr lang="tr-TR" dirty="0"/>
              <a:t>Doğum ve Kadın Hastalıkları Hemşireliği</a:t>
            </a:r>
          </a:p>
          <a:p>
            <a:pPr marL="285750" indent="-285750">
              <a:lnSpc>
                <a:spcPct val="150000"/>
              </a:lnSpc>
              <a:buFont typeface="Wingdings" panose="05000000000000000000" pitchFamily="2" charset="2"/>
              <a:buChar char="§"/>
            </a:pPr>
            <a:r>
              <a:rPr lang="tr-TR" dirty="0"/>
              <a:t>Halk Sağlığı Hemşireliği</a:t>
            </a:r>
          </a:p>
          <a:p>
            <a:pPr marL="285750" indent="-285750">
              <a:lnSpc>
                <a:spcPct val="150000"/>
              </a:lnSpc>
              <a:buFont typeface="Wingdings" panose="05000000000000000000" pitchFamily="2" charset="2"/>
              <a:buChar char="§"/>
            </a:pPr>
            <a:r>
              <a:rPr lang="tr-TR" dirty="0"/>
              <a:t>Hemşirelik Yönetimi</a:t>
            </a:r>
          </a:p>
          <a:p>
            <a:pPr marL="285750" indent="-285750">
              <a:lnSpc>
                <a:spcPct val="150000"/>
              </a:lnSpc>
              <a:buFont typeface="Wingdings" panose="05000000000000000000" pitchFamily="2" charset="2"/>
              <a:buChar char="§"/>
            </a:pPr>
            <a:r>
              <a:rPr lang="tr-TR" dirty="0"/>
              <a:t>Psikiyatri Hemşireliği</a:t>
            </a:r>
          </a:p>
          <a:p>
            <a:pPr marL="285750" indent="-285750">
              <a:lnSpc>
                <a:spcPct val="150000"/>
              </a:lnSpc>
              <a:buFont typeface="Wingdings" panose="05000000000000000000" pitchFamily="2" charset="2"/>
              <a:buChar char="§"/>
            </a:pPr>
            <a:r>
              <a:rPr lang="tr-TR" dirty="0"/>
              <a:t>Onkoloji Hemşireliği</a:t>
            </a:r>
          </a:p>
          <a:p>
            <a:endParaRPr lang="tr-TR" dirty="0"/>
          </a:p>
        </p:txBody>
      </p:sp>
      <p:sp>
        <p:nvSpPr>
          <p:cNvPr id="7" name="Metin kutusu 6">
            <a:extLst>
              <a:ext uri="{FF2B5EF4-FFF2-40B4-BE49-F238E27FC236}">
                <a16:creationId xmlns:a16="http://schemas.microsoft.com/office/drawing/2014/main" id="{4531EF09-BEB8-44EA-9B6A-451E2ECDE3CF}"/>
              </a:ext>
            </a:extLst>
          </p:cNvPr>
          <p:cNvSpPr txBox="1"/>
          <p:nvPr/>
        </p:nvSpPr>
        <p:spPr>
          <a:xfrm>
            <a:off x="6758869" y="1610387"/>
            <a:ext cx="4693322" cy="46628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b="1" dirty="0">
                <a:solidFill>
                  <a:srgbClr val="002060"/>
                </a:solidFill>
              </a:rPr>
              <a:t>DOKTORA PROGRAMLARI</a:t>
            </a:r>
          </a:p>
          <a:p>
            <a:endParaRPr lang="tr-TR" dirty="0"/>
          </a:p>
          <a:p>
            <a:pPr marL="285750" indent="-285750">
              <a:lnSpc>
                <a:spcPct val="150000"/>
              </a:lnSpc>
              <a:buFont typeface="Wingdings" panose="05000000000000000000" pitchFamily="2" charset="2"/>
              <a:buChar char="§"/>
            </a:pPr>
            <a:r>
              <a:rPr lang="tr-TR" dirty="0"/>
              <a:t>Hemşirelik Esasları</a:t>
            </a:r>
          </a:p>
          <a:p>
            <a:pPr marL="285750" indent="-285750">
              <a:lnSpc>
                <a:spcPct val="150000"/>
              </a:lnSpc>
              <a:buFont typeface="Wingdings" panose="05000000000000000000" pitchFamily="2" charset="2"/>
              <a:buChar char="§"/>
            </a:pPr>
            <a:r>
              <a:rPr lang="tr-TR" dirty="0"/>
              <a:t>İç Hastalıkları Hemşireliği</a:t>
            </a:r>
          </a:p>
          <a:p>
            <a:pPr marL="285750" indent="-285750">
              <a:lnSpc>
                <a:spcPct val="150000"/>
              </a:lnSpc>
              <a:buFont typeface="Wingdings" panose="05000000000000000000" pitchFamily="2" charset="2"/>
              <a:buChar char="§"/>
            </a:pPr>
            <a:r>
              <a:rPr lang="tr-TR" dirty="0"/>
              <a:t>Cerrahi Hastalıkları Hemşireliği</a:t>
            </a:r>
          </a:p>
          <a:p>
            <a:pPr marL="285750" indent="-285750">
              <a:lnSpc>
                <a:spcPct val="150000"/>
              </a:lnSpc>
              <a:buFont typeface="Wingdings" panose="05000000000000000000" pitchFamily="2" charset="2"/>
              <a:buChar char="§"/>
            </a:pPr>
            <a:r>
              <a:rPr lang="tr-TR" dirty="0"/>
              <a:t>Çocuk Sağlığı ve Hastalıkları Hemşireliği</a:t>
            </a:r>
          </a:p>
          <a:p>
            <a:pPr marL="285750" indent="-285750">
              <a:lnSpc>
                <a:spcPct val="150000"/>
              </a:lnSpc>
              <a:buFont typeface="Wingdings" panose="05000000000000000000" pitchFamily="2" charset="2"/>
              <a:buChar char="§"/>
            </a:pPr>
            <a:r>
              <a:rPr lang="tr-TR" dirty="0"/>
              <a:t>Doğum ve kadın Hastalıkları Hemşireliği</a:t>
            </a:r>
          </a:p>
          <a:p>
            <a:pPr marL="285750" indent="-285750">
              <a:lnSpc>
                <a:spcPct val="150000"/>
              </a:lnSpc>
              <a:buFont typeface="Wingdings" panose="05000000000000000000" pitchFamily="2" charset="2"/>
              <a:buChar char="§"/>
            </a:pPr>
            <a:r>
              <a:rPr lang="tr-TR" dirty="0"/>
              <a:t>Halk Sağlığı Hemşireliği</a:t>
            </a:r>
          </a:p>
          <a:p>
            <a:pPr marL="285750" indent="-285750">
              <a:lnSpc>
                <a:spcPct val="150000"/>
              </a:lnSpc>
              <a:buFont typeface="Wingdings" panose="05000000000000000000" pitchFamily="2" charset="2"/>
              <a:buChar char="§"/>
            </a:pPr>
            <a:r>
              <a:rPr lang="tr-TR" dirty="0"/>
              <a:t>Hemşirelik Yönetimi</a:t>
            </a:r>
          </a:p>
          <a:p>
            <a:pPr marL="285750" indent="-285750">
              <a:lnSpc>
                <a:spcPct val="150000"/>
              </a:lnSpc>
              <a:buFont typeface="Wingdings" panose="05000000000000000000" pitchFamily="2" charset="2"/>
              <a:buChar char="§"/>
            </a:pPr>
            <a:r>
              <a:rPr lang="tr-TR" dirty="0"/>
              <a:t>Psikiyatri Hemşireliği</a:t>
            </a:r>
          </a:p>
          <a:p>
            <a:pPr marL="285750" indent="-285750">
              <a:lnSpc>
                <a:spcPct val="150000"/>
              </a:lnSpc>
              <a:buFont typeface="Wingdings" panose="05000000000000000000" pitchFamily="2" charset="2"/>
              <a:buChar char="§"/>
            </a:pPr>
            <a:r>
              <a:rPr lang="tr-TR" dirty="0"/>
              <a:t>Onkoloji Hemşireliği</a:t>
            </a:r>
          </a:p>
          <a:p>
            <a:endParaRPr lang="tr-TR" dirty="0"/>
          </a:p>
        </p:txBody>
      </p:sp>
    </p:spTree>
    <p:extLst>
      <p:ext uri="{BB962C8B-B14F-4D97-AF65-F5344CB8AC3E}">
        <p14:creationId xmlns:p14="http://schemas.microsoft.com/office/powerpoint/2010/main" val="281281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İçerik Yer Tutucusu 3">
            <a:extLst>
              <a:ext uri="{FF2B5EF4-FFF2-40B4-BE49-F238E27FC236}">
                <a16:creationId xmlns:a16="http://schemas.microsoft.com/office/drawing/2014/main" id="{613498EE-230A-4AC2-93FE-EB7655DC326A}"/>
              </a:ext>
            </a:extLst>
          </p:cNvPr>
          <p:cNvSpPr>
            <a:spLocks noGrp="1"/>
          </p:cNvSpPr>
          <p:nvPr>
            <p:ph sz="half" idx="2"/>
          </p:nvPr>
        </p:nvSpPr>
        <p:spPr>
          <a:xfrm>
            <a:off x="839788" y="1672267"/>
            <a:ext cx="10141890" cy="1325768"/>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algn="just"/>
            <a:r>
              <a:rPr lang="tr-TR" sz="3800" b="1" dirty="0"/>
              <a:t>Yüksek lisans programından 2023 yılına kadar mezun öğrenci sayısı: 16 </a:t>
            </a:r>
          </a:p>
          <a:p>
            <a:pPr marL="0" indent="0" algn="just">
              <a:lnSpc>
                <a:spcPct val="120000"/>
              </a:lnSpc>
              <a:buNone/>
            </a:pPr>
            <a:r>
              <a:rPr lang="tr-TR" sz="2900" b="1" u="sng" dirty="0"/>
              <a:t>Programın amacı: </a:t>
            </a:r>
            <a:r>
              <a:rPr lang="tr-TR" sz="2900" dirty="0"/>
              <a:t>Hemşireliğin dört temel kavramını olan insan, sağlık, çevre ve hemşireliği anlayarak, </a:t>
            </a:r>
            <a:r>
              <a:rPr lang="tr-TR" sz="2900" dirty="0" err="1"/>
              <a:t>psikomotor</a:t>
            </a:r>
            <a:r>
              <a:rPr lang="tr-TR" sz="2900" dirty="0"/>
              <a:t> beceri gelişim teori ve modellerini etik ilkeleri ve Günlük Yaşam Aktiviteleri Modelini kullanarak birey, aile ve toplumun sağlık ve sağlığın bozulduğu durumda hemşirelik bakım gereksinimlerini belirleme, planlama ve güvenli bir biçimde uygulama için gerekli bilgi, beceri ve tutum sahibi olma, sunum becerisini geliştirme, alanındaki bilimsel gelişmeleri takip edebilme ve alanında araştırma bilgi ve becerisine sahip olmadır.  </a:t>
            </a:r>
          </a:p>
        </p:txBody>
      </p:sp>
      <p:sp>
        <p:nvSpPr>
          <p:cNvPr id="7" name="Metin kutusu 6">
            <a:extLst>
              <a:ext uri="{FF2B5EF4-FFF2-40B4-BE49-F238E27FC236}">
                <a16:creationId xmlns:a16="http://schemas.microsoft.com/office/drawing/2014/main" id="{8C4C9143-9FE2-4CED-92B6-E5662714B0D7}"/>
              </a:ext>
            </a:extLst>
          </p:cNvPr>
          <p:cNvSpPr txBox="1"/>
          <p:nvPr/>
        </p:nvSpPr>
        <p:spPr>
          <a:xfrm>
            <a:off x="2440456" y="1096686"/>
            <a:ext cx="6940554"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sz="2000" b="1" dirty="0">
                <a:solidFill>
                  <a:srgbClr val="002060"/>
                </a:solidFill>
              </a:rPr>
              <a:t>HEMŞİRELİK ESASLARI YÜKSEK LİSANS VE DOKTORA PROGRAMI</a:t>
            </a:r>
          </a:p>
        </p:txBody>
      </p:sp>
      <p:sp>
        <p:nvSpPr>
          <p:cNvPr id="8" name="İçerik Yer Tutucusu 3">
            <a:extLst>
              <a:ext uri="{FF2B5EF4-FFF2-40B4-BE49-F238E27FC236}">
                <a16:creationId xmlns:a16="http://schemas.microsoft.com/office/drawing/2014/main" id="{429939CA-CF01-4971-8F17-6D1867B8075B}"/>
              </a:ext>
            </a:extLst>
          </p:cNvPr>
          <p:cNvSpPr txBox="1">
            <a:spLocks/>
          </p:cNvSpPr>
          <p:nvPr/>
        </p:nvSpPr>
        <p:spPr>
          <a:xfrm>
            <a:off x="839788" y="3173506"/>
            <a:ext cx="10141890" cy="94207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tr-TR" sz="2100" b="1" dirty="0"/>
              <a:t>Doktora programından 2023 yılına kadar mezun öğrenci sayısı: 5</a:t>
            </a:r>
          </a:p>
          <a:p>
            <a:pPr marL="0" indent="0" algn="just">
              <a:lnSpc>
                <a:spcPct val="110000"/>
              </a:lnSpc>
              <a:buNone/>
            </a:pPr>
            <a:r>
              <a:rPr lang="tr-TR" sz="1600" b="1" u="sng" dirty="0"/>
              <a:t>Programın amacı: </a:t>
            </a:r>
            <a:r>
              <a:rPr lang="tr-TR" sz="1600" dirty="0"/>
              <a:t>Hemşirelik Esaslarının iyileştirilmesine katkıda bulmak için orijinal araştırmalar yapabilmek, yeni fikir, yöntem ve uygulamalar geliştirebilmek ve hasta tercihlerini göz önünde bulundurarak kanıta dayalı uygulamaları izleyebilmek ve kullanabilmektir. </a:t>
            </a:r>
            <a:r>
              <a:rPr lang="tr-TR" sz="2400" dirty="0"/>
              <a:t> </a:t>
            </a:r>
          </a:p>
        </p:txBody>
      </p:sp>
      <p:sp>
        <p:nvSpPr>
          <p:cNvPr id="9" name="İçerik Yer Tutucusu 3">
            <a:extLst>
              <a:ext uri="{FF2B5EF4-FFF2-40B4-BE49-F238E27FC236}">
                <a16:creationId xmlns:a16="http://schemas.microsoft.com/office/drawing/2014/main" id="{2C5ACCAE-C565-4562-9639-D9EA09534CFE}"/>
              </a:ext>
            </a:extLst>
          </p:cNvPr>
          <p:cNvSpPr txBox="1">
            <a:spLocks/>
          </p:cNvSpPr>
          <p:nvPr/>
        </p:nvSpPr>
        <p:spPr>
          <a:xfrm>
            <a:off x="839788" y="4291054"/>
            <a:ext cx="10141890" cy="172800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00000"/>
              </a:lnSpc>
            </a:pPr>
            <a:r>
              <a:rPr lang="tr-TR" sz="1400" b="1" u="sng" dirty="0"/>
              <a:t>Çalışma Alanları: </a:t>
            </a:r>
            <a:r>
              <a:rPr lang="tr-TR" sz="1400" dirty="0"/>
              <a:t>Dahiliye, cerrahi, yoğun bakım birimlerine yönelik çalışmalar, Yoğun Bakım Hemşireliği, Palyatif bakım hemşireliği, Hemşirelik eğitimi, </a:t>
            </a:r>
            <a:r>
              <a:rPr lang="tr-TR" sz="1400" dirty="0" err="1"/>
              <a:t>Psikomotor</a:t>
            </a:r>
            <a:r>
              <a:rPr lang="tr-TR" sz="1400" dirty="0"/>
              <a:t> beceri öğretimi, Simülasyon, Simülasyonda Öğrenci Eğitimi, Hemşirelik kavramı, Hemşirelik teori ve modelleri, Bakım protokolleri, Hasta güvenliği, hemşirelik bakımına duyarlı hasta sonuçları, Kanıta dayalı uygulamalar, Hemşirelik etiği, Hemşirelikte profesyonellik, Hemşirelikte sistematik yaklaşım, IM-IV-SC Tedavi Hemşireliği ve bakımı, Birey Merkezli Bakım, Semptom Yönetimi, Ağrı Yönetimi, Klinik uygulamalar, tamamlayıcı tedaviler, ağız bakımı, Deri-Yara bakımı, Solunum sistemi uygulamaları ve bakımı, </a:t>
            </a:r>
            <a:r>
              <a:rPr lang="tr-TR" sz="1400" dirty="0" err="1"/>
              <a:t>Aspirasyon</a:t>
            </a:r>
            <a:r>
              <a:rPr lang="tr-TR" sz="1400" dirty="0"/>
              <a:t> uygulamaları, </a:t>
            </a:r>
            <a:r>
              <a:rPr lang="tr-TR" sz="1400" dirty="0" err="1"/>
              <a:t>trakeostomili</a:t>
            </a:r>
            <a:r>
              <a:rPr lang="tr-TR" sz="1400" dirty="0"/>
              <a:t> hasta bakımı, </a:t>
            </a:r>
            <a:r>
              <a:rPr lang="tr-TR" sz="1400" dirty="0" err="1"/>
              <a:t>Üriner</a:t>
            </a:r>
            <a:r>
              <a:rPr lang="tr-TR" sz="1400" dirty="0"/>
              <a:t> sistem uygulamaları ve bakımı, GİS uygulamaları ve bakımı, </a:t>
            </a:r>
            <a:r>
              <a:rPr lang="tr-TR" sz="1400" dirty="0" err="1"/>
              <a:t>Stoma</a:t>
            </a:r>
            <a:r>
              <a:rPr lang="tr-TR" sz="1400" dirty="0"/>
              <a:t> uygulama ve bakımı </a:t>
            </a:r>
          </a:p>
          <a:p>
            <a:pPr algn="just"/>
            <a:endParaRPr lang="tr-TR" sz="1400" dirty="0"/>
          </a:p>
          <a:p>
            <a:pPr marL="0" indent="0" algn="just">
              <a:buNone/>
            </a:pPr>
            <a:endParaRPr lang="tr-TR" sz="1400" dirty="0"/>
          </a:p>
        </p:txBody>
      </p:sp>
    </p:spTree>
    <p:extLst>
      <p:ext uri="{BB962C8B-B14F-4D97-AF65-F5344CB8AC3E}">
        <p14:creationId xmlns:p14="http://schemas.microsoft.com/office/powerpoint/2010/main" val="269966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İçerik Yer Tutucusu 3">
            <a:extLst>
              <a:ext uri="{FF2B5EF4-FFF2-40B4-BE49-F238E27FC236}">
                <a16:creationId xmlns:a16="http://schemas.microsoft.com/office/drawing/2014/main" id="{613498EE-230A-4AC2-93FE-EB7655DC326A}"/>
              </a:ext>
            </a:extLst>
          </p:cNvPr>
          <p:cNvSpPr>
            <a:spLocks noGrp="1"/>
          </p:cNvSpPr>
          <p:nvPr>
            <p:ph sz="half" idx="2"/>
          </p:nvPr>
        </p:nvSpPr>
        <p:spPr>
          <a:xfrm>
            <a:off x="839788" y="1683601"/>
            <a:ext cx="10141890" cy="1360813"/>
          </a:xfrm>
        </p:spPr>
        <p:style>
          <a:lnRef idx="2">
            <a:schemeClr val="accent1"/>
          </a:lnRef>
          <a:fillRef idx="1">
            <a:schemeClr val="lt1"/>
          </a:fillRef>
          <a:effectRef idx="0">
            <a:schemeClr val="accent1"/>
          </a:effectRef>
          <a:fontRef idx="minor">
            <a:schemeClr val="dk1"/>
          </a:fontRef>
        </p:style>
        <p:txBody>
          <a:bodyPr>
            <a:noAutofit/>
          </a:bodyPr>
          <a:lstStyle/>
          <a:p>
            <a:pPr lvl="0"/>
            <a:r>
              <a:rPr lang="tr-TR" sz="1800" b="1" dirty="0"/>
              <a:t>Yüksek lisans programından 2023 yılına kadar mezun öğrenci sayısı: 47 </a:t>
            </a:r>
          </a:p>
          <a:p>
            <a:pPr marL="0" indent="0" algn="just">
              <a:buNone/>
            </a:pPr>
            <a:r>
              <a:rPr lang="tr-TR" sz="1400" b="1" u="sng" dirty="0"/>
              <a:t>İç Hastalıkları Hemşireliği Yüksek Lisans Programı:</a:t>
            </a:r>
            <a:r>
              <a:rPr lang="tr-TR" sz="1400" dirty="0"/>
              <a:t> Programın amacı, İç Hastalıkları Hemşireliği rol ve sorumluluklarını gerçekleştirebilecek çağdaş bilgiyi sağlamak, bu bilgi ve becerilerin kronik hastalıklara sahip bireyin bakım yönetiminde kullanılmasını sağlamaktır. Hemşirelikte lisans kariyerinin bir sonraki seviyeye ilerletilmesi, alanının daha derinlemesine anlaşılması, alandaki sorunlara çözüm önerileri getirebilecek uzman hemşireler yetiştirmektir.</a:t>
            </a:r>
          </a:p>
          <a:p>
            <a:pPr marL="0" indent="0" algn="just">
              <a:buNone/>
            </a:pPr>
            <a:endParaRPr lang="tr-TR" sz="1600" dirty="0"/>
          </a:p>
        </p:txBody>
      </p:sp>
      <p:sp>
        <p:nvSpPr>
          <p:cNvPr id="7" name="Metin kutusu 6">
            <a:extLst>
              <a:ext uri="{FF2B5EF4-FFF2-40B4-BE49-F238E27FC236}">
                <a16:creationId xmlns:a16="http://schemas.microsoft.com/office/drawing/2014/main" id="{8C4C9143-9FE2-4CED-92B6-E5662714B0D7}"/>
              </a:ext>
            </a:extLst>
          </p:cNvPr>
          <p:cNvSpPr txBox="1"/>
          <p:nvPr/>
        </p:nvSpPr>
        <p:spPr>
          <a:xfrm>
            <a:off x="2203979" y="1129308"/>
            <a:ext cx="7793993"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all" spc="0" normalizeH="0" noProof="0" dirty="0">
                <a:ln>
                  <a:noFill/>
                </a:ln>
                <a:solidFill>
                  <a:srgbClr val="002060"/>
                </a:solidFill>
                <a:effectLst/>
                <a:uLnTx/>
                <a:uFillTx/>
                <a:ea typeface="+mn-ea"/>
                <a:cs typeface="+mn-cs"/>
              </a:rPr>
              <a:t>İç Hastalıkları Hemşireliği Yüksek Lisans ve Doktora Programı</a:t>
            </a:r>
          </a:p>
        </p:txBody>
      </p:sp>
      <p:sp>
        <p:nvSpPr>
          <p:cNvPr id="8" name="İçerik Yer Tutucusu 3">
            <a:extLst>
              <a:ext uri="{FF2B5EF4-FFF2-40B4-BE49-F238E27FC236}">
                <a16:creationId xmlns:a16="http://schemas.microsoft.com/office/drawing/2014/main" id="{429939CA-CF01-4971-8F17-6D1867B8075B}"/>
              </a:ext>
            </a:extLst>
          </p:cNvPr>
          <p:cNvSpPr txBox="1">
            <a:spLocks/>
          </p:cNvSpPr>
          <p:nvPr/>
        </p:nvSpPr>
        <p:spPr>
          <a:xfrm>
            <a:off x="839788" y="3275920"/>
            <a:ext cx="10141890" cy="135906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strike="noStrike" kern="1200" cap="none" spc="0" normalizeH="0" baseline="0" noProof="0" dirty="0">
                <a:ln>
                  <a:noFill/>
                </a:ln>
                <a:solidFill>
                  <a:prstClr val="black"/>
                </a:solidFill>
                <a:effectLst/>
                <a:uLnTx/>
                <a:uFillTx/>
                <a:latin typeface="Calibri"/>
                <a:ea typeface="+mn-ea"/>
                <a:cs typeface="+mn-cs"/>
              </a:rPr>
              <a:t>Doktora programından 2023 yılına kadar mezun öğrenci sayısı: 12</a:t>
            </a:r>
          </a:p>
          <a:p>
            <a:pPr marL="0" marR="0" lvl="0" indent="0" algn="just" defTabSz="914400" rtl="0" eaLnBrk="1" fontAlgn="auto" latinLnBrk="0" hangingPunct="1">
              <a:lnSpc>
                <a:spcPct val="90000"/>
              </a:lnSpc>
              <a:spcBef>
                <a:spcPts val="1000"/>
              </a:spcBef>
              <a:spcAft>
                <a:spcPts val="0"/>
              </a:spcAft>
              <a:buClrTx/>
              <a:buSzTx/>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İç Hastalıkları Hemşireliği Doktora Programı:</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a:ln>
                  <a:noFill/>
                </a:ln>
                <a:solidFill>
                  <a:prstClr val="black"/>
                </a:solidFill>
                <a:effectLst/>
                <a:uLnTx/>
                <a:uFillTx/>
                <a:latin typeface="Calibri"/>
                <a:ea typeface="+mn-ea"/>
                <a:cs typeface="+mn-cs"/>
              </a:rPr>
              <a:t>Programın amacı, İç Hastalıkları Hemşireliğinin temel kavramları, kuramları ile ilgili derinlemesine bilgi ve beceri kazandırmaktır. Bireyleri, toplulukları ve sağlık sistemlerini etkileyen sorunlara, araştırmalar yoluyla yeni çözümler getirebilecek, yeni fikirler, yeni yöntem ve programlar oluşturabilecek ileri düzey uygulama rollerinde hemşire, araştırmacı ve akademisyen yetiştirmektir.  </a:t>
            </a:r>
            <a:endParaRPr kumimoji="0" lang="tr-TR"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İçerik Yer Tutucusu 3">
            <a:extLst>
              <a:ext uri="{FF2B5EF4-FFF2-40B4-BE49-F238E27FC236}">
                <a16:creationId xmlns:a16="http://schemas.microsoft.com/office/drawing/2014/main" id="{2C5ACCAE-C565-4562-9639-D9EA09534CFE}"/>
              </a:ext>
            </a:extLst>
          </p:cNvPr>
          <p:cNvSpPr txBox="1">
            <a:spLocks/>
          </p:cNvSpPr>
          <p:nvPr/>
        </p:nvSpPr>
        <p:spPr>
          <a:xfrm>
            <a:off x="839788" y="4863967"/>
            <a:ext cx="10141890" cy="97047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a:ln>
                  <a:noFill/>
                </a:ln>
                <a:solidFill>
                  <a:prstClr val="black"/>
                </a:solidFill>
                <a:effectLst/>
                <a:uLnTx/>
                <a:uFillTx/>
                <a:latin typeface="Calibri"/>
                <a:ea typeface="+mn-ea"/>
                <a:cs typeface="+mn-cs"/>
              </a:rPr>
              <a:t>Kardiyoloji Hemşireliği, Diyabet Hemşireliği, Geriatri Hemşireliği, İç Hastalıkları Çalışma Alanları, Yoğun Bakım Hemşireliği, Rehabilitasyon Hemşireliği, Evde Bakım Hemşireliği, Palyatif Bakım Hemşireliği, Eğitim Hemşireliği, Hemşirelik Eğitimi, Kanıta dayalı uygulamalar, Araştırma, Deneysel Araştırmalar, Kalitatif Araştırma, Teknoloji, Evde Bakım, Yaşlılık, Güçlendirme, Öz-bakım, Öz-yönetim.</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655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etin kutusu 6">
            <a:extLst>
              <a:ext uri="{FF2B5EF4-FFF2-40B4-BE49-F238E27FC236}">
                <a16:creationId xmlns:a16="http://schemas.microsoft.com/office/drawing/2014/main" id="{CF05BE64-6B00-4DF2-8610-7A2C90363486}"/>
              </a:ext>
            </a:extLst>
          </p:cNvPr>
          <p:cNvSpPr txBox="1"/>
          <p:nvPr/>
        </p:nvSpPr>
        <p:spPr>
          <a:xfrm>
            <a:off x="1732923" y="1187025"/>
            <a:ext cx="8524962" cy="400110"/>
          </a:xfrm>
          <a:prstGeom prst="rect">
            <a:avLst/>
          </a:prstGeom>
          <a:noFill/>
          <a:ln w="31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C00000"/>
                </a:solidFill>
                <a:effectLst/>
                <a:uLnTx/>
                <a:uFillTx/>
                <a:latin typeface="Calibri"/>
                <a:ea typeface="+mn-ea"/>
                <a:cs typeface="+mn-cs"/>
              </a:rPr>
              <a:t>CERRAHİ HASTALIKLARI HEMŞİRELİĞİ YÜKSEK LİSANS VE DOKTORA PROGRAMI</a:t>
            </a:r>
          </a:p>
        </p:txBody>
      </p:sp>
      <p:sp>
        <p:nvSpPr>
          <p:cNvPr id="9" name="İçerik Yer Tutucusu 3">
            <a:extLst>
              <a:ext uri="{FF2B5EF4-FFF2-40B4-BE49-F238E27FC236}">
                <a16:creationId xmlns:a16="http://schemas.microsoft.com/office/drawing/2014/main" id="{966E8E23-FFD1-4A5C-A5A9-762443DC0394}"/>
              </a:ext>
            </a:extLst>
          </p:cNvPr>
          <p:cNvSpPr txBox="1">
            <a:spLocks/>
          </p:cNvSpPr>
          <p:nvPr/>
        </p:nvSpPr>
        <p:spPr>
          <a:xfrm>
            <a:off x="838624" y="3207092"/>
            <a:ext cx="10141890" cy="1212973"/>
          </a:xfrm>
          <a:prstGeom prst="rect">
            <a:avLst/>
          </a:prstGeom>
          <a:ln w="31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Doktora programından 2023 yılına kadar mezun öğrenci sayısı: 18</a:t>
            </a: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a:ln>
                  <a:noFill/>
                </a:ln>
                <a:solidFill>
                  <a:prstClr val="black"/>
                </a:solidFill>
                <a:effectLst/>
                <a:uLnTx/>
                <a:uFillTx/>
                <a:latin typeface="Calibri"/>
                <a:ea typeface="+mn-ea"/>
                <a:cs typeface="+mn-cs"/>
              </a:rPr>
              <a:t>  Bu programın amacı; cerrahi hemşireliği temel kavramları, erişkin gelişim dönemleri, ameliyat öncesi, sırası ve sonrası hemşirelik, birey ve ailenin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perioperatif</a:t>
            </a:r>
            <a:r>
              <a:rPr kumimoji="0" lang="tr-TR" sz="1400" b="0" i="0" u="none" strike="noStrike" kern="1200" cap="none" spc="0" normalizeH="0" baseline="0" noProof="0" dirty="0">
                <a:ln>
                  <a:noFill/>
                </a:ln>
                <a:solidFill>
                  <a:prstClr val="black"/>
                </a:solidFill>
                <a:effectLst/>
                <a:uLnTx/>
                <a:uFillTx/>
                <a:latin typeface="Calibri"/>
                <a:ea typeface="+mn-ea"/>
                <a:cs typeface="+mn-cs"/>
              </a:rPr>
              <a:t> eğitimi konularında öğrencinin gelişen ve değişen yeni bilgiye odaklanmasını sağlayarak, alan dersleri ve uygulamalarına hazır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oluşluğunu</a:t>
            </a:r>
            <a:r>
              <a:rPr kumimoji="0" lang="tr-TR" sz="1400" b="0" i="0" u="none" strike="noStrike" kern="1200" cap="none" spc="0" normalizeH="0" baseline="0" noProof="0" dirty="0">
                <a:ln>
                  <a:noFill/>
                </a:ln>
                <a:solidFill>
                  <a:prstClr val="black"/>
                </a:solidFill>
                <a:effectLst/>
                <a:uLnTx/>
                <a:uFillTx/>
                <a:latin typeface="Calibri"/>
                <a:ea typeface="+mn-ea"/>
                <a:cs typeface="+mn-cs"/>
              </a:rPr>
              <a:t> sağlamak ve teoriye dayalı model doğrultusunda tez konusuna katkıda bulunmaktır.  </a:t>
            </a:r>
          </a:p>
        </p:txBody>
      </p:sp>
      <p:sp>
        <p:nvSpPr>
          <p:cNvPr id="10" name="İçerik Yer Tutucusu 3">
            <a:extLst>
              <a:ext uri="{FF2B5EF4-FFF2-40B4-BE49-F238E27FC236}">
                <a16:creationId xmlns:a16="http://schemas.microsoft.com/office/drawing/2014/main" id="{3A4CEF5B-698D-42A5-8D61-135F93A1910C}"/>
              </a:ext>
            </a:extLst>
          </p:cNvPr>
          <p:cNvSpPr txBox="1">
            <a:spLocks/>
          </p:cNvSpPr>
          <p:nvPr/>
        </p:nvSpPr>
        <p:spPr>
          <a:xfrm>
            <a:off x="838624" y="4611791"/>
            <a:ext cx="10141890" cy="2006512"/>
          </a:xfrm>
          <a:prstGeom prst="rect">
            <a:avLst/>
          </a:prstGeom>
          <a:ln w="31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schemeClr val="tx1"/>
                </a:solidFill>
                <a:effectLst/>
                <a:uLnTx/>
                <a:uFillTx/>
                <a:latin typeface="Calibri"/>
                <a:ea typeface="+mn-ea"/>
                <a:cs typeface="+mn-cs"/>
              </a:rPr>
              <a:t>Çalışma Alanları:</a:t>
            </a:r>
            <a:r>
              <a:rPr kumimoji="0" lang="tr-TR" sz="1400" b="1" i="0" u="none" strike="noStrike" kern="1200" cap="none" spc="0" normalizeH="0" baseline="0" noProof="0" dirty="0">
                <a:ln>
                  <a:noFill/>
                </a:ln>
                <a:solidFill>
                  <a:schemeClr val="tx1"/>
                </a:solidFill>
                <a:effectLst/>
                <a:uLnTx/>
                <a:uFillTx/>
                <a:latin typeface="Calibri"/>
                <a:ea typeface="+mn-ea"/>
                <a:cs typeface="+mn-cs"/>
              </a:rPr>
              <a:t> </a:t>
            </a:r>
            <a:r>
              <a:rPr kumimoji="0" lang="tr-TR" sz="1400" b="0" i="0" u="none" strike="noStrike" kern="1200" cap="none" spc="0" normalizeH="0" baseline="0" noProof="0" dirty="0">
                <a:ln>
                  <a:noFill/>
                </a:ln>
                <a:solidFill>
                  <a:schemeClr val="tx1"/>
                </a:solidFill>
                <a:effectLst/>
                <a:uLnTx/>
                <a:uFillTx/>
                <a:latin typeface="Calibri"/>
                <a:ea typeface="+mn-ea"/>
                <a:cs typeface="+mn-cs"/>
              </a:rPr>
              <a:t>Tüm cerrahi alanlarda </a:t>
            </a:r>
            <a:r>
              <a:rPr kumimoji="0" lang="tr-TR" sz="1400" b="0" i="1" u="none" strike="noStrike" kern="1200" cap="none" spc="0" normalizeH="0" baseline="0" noProof="0" dirty="0">
                <a:ln>
                  <a:noFill/>
                </a:ln>
                <a:solidFill>
                  <a:schemeClr val="tx1"/>
                </a:solidFill>
                <a:effectLst/>
                <a:uLnTx/>
                <a:uFillTx/>
                <a:latin typeface="Calibri"/>
                <a:ea typeface="+mn-ea"/>
                <a:cs typeface="+mn-cs"/>
              </a:rPr>
              <a:t>(Ameliyathane, Anestezi ve </a:t>
            </a:r>
            <a:r>
              <a:rPr kumimoji="0" lang="tr-TR" sz="1400" b="0" i="1" u="none" strike="noStrike" kern="1200" cap="none" spc="0" normalizeH="0" baseline="0" noProof="0" dirty="0" err="1">
                <a:ln>
                  <a:noFill/>
                </a:ln>
                <a:solidFill>
                  <a:schemeClr val="tx1"/>
                </a:solidFill>
                <a:effectLst/>
                <a:uLnTx/>
                <a:uFillTx/>
                <a:latin typeface="Calibri"/>
                <a:ea typeface="+mn-ea"/>
                <a:cs typeface="+mn-cs"/>
              </a:rPr>
              <a:t>Reanimasyon</a:t>
            </a:r>
            <a:r>
              <a:rPr kumimoji="0" lang="tr-TR" sz="1400" b="0" i="1" u="none" strike="noStrike" kern="1200" cap="none" spc="0" normalizeH="0" baseline="0" noProof="0" dirty="0">
                <a:ln>
                  <a:noFill/>
                </a:ln>
                <a:solidFill>
                  <a:schemeClr val="tx1"/>
                </a:solidFill>
                <a:effectLst/>
                <a:uLnTx/>
                <a:uFillTx/>
                <a:latin typeface="Calibri"/>
                <a:ea typeface="+mn-ea"/>
                <a:cs typeface="+mn-cs"/>
              </a:rPr>
              <a:t>, Anestezi ve </a:t>
            </a:r>
            <a:r>
              <a:rPr kumimoji="0" lang="tr-TR" sz="1400" b="0" i="1" u="none" strike="noStrike" kern="1200" cap="none" spc="0" normalizeH="0" baseline="0" noProof="0" dirty="0" err="1">
                <a:ln>
                  <a:noFill/>
                </a:ln>
                <a:solidFill>
                  <a:schemeClr val="tx1"/>
                </a:solidFill>
                <a:effectLst/>
                <a:uLnTx/>
                <a:uFillTx/>
                <a:latin typeface="Calibri"/>
                <a:ea typeface="+mn-ea"/>
                <a:cs typeface="+mn-cs"/>
              </a:rPr>
              <a:t>Reanimasyon</a:t>
            </a:r>
            <a:r>
              <a:rPr kumimoji="0" lang="tr-TR" sz="1400" b="0" i="1" u="none" strike="noStrike" kern="1200" cap="none" spc="0" normalizeH="0" baseline="0" noProof="0" dirty="0">
                <a:ln>
                  <a:noFill/>
                </a:ln>
                <a:solidFill>
                  <a:schemeClr val="tx1"/>
                </a:solidFill>
                <a:effectLst/>
                <a:uLnTx/>
                <a:uFillTx/>
                <a:latin typeface="Calibri"/>
                <a:ea typeface="+mn-ea"/>
                <a:cs typeface="+mn-cs"/>
              </a:rPr>
              <a:t> Yoğun Bakım, Acil Servis, Çocuk Cerrahisi, Genel Cerrahi, Göğüs Cerrahisi, Göz Hastalıkları Cerrahisi, Günübirlik Cerrahi, </a:t>
            </a:r>
            <a:r>
              <a:rPr kumimoji="0" lang="tr-TR" sz="1400" b="0" i="1" u="none" strike="noStrike" kern="1200" cap="none" spc="0" normalizeH="0" baseline="0" noProof="0" dirty="0" err="1">
                <a:ln>
                  <a:noFill/>
                </a:ln>
                <a:solidFill>
                  <a:schemeClr val="tx1"/>
                </a:solidFill>
                <a:effectLst/>
                <a:uLnTx/>
                <a:uFillTx/>
                <a:latin typeface="Calibri"/>
                <a:ea typeface="+mn-ea"/>
                <a:cs typeface="+mn-cs"/>
              </a:rPr>
              <a:t>Kardiyovasküler</a:t>
            </a:r>
            <a:r>
              <a:rPr kumimoji="0" lang="tr-TR" sz="1400" b="0" i="1" u="none" strike="noStrike" kern="1200" cap="none" spc="0" normalizeH="0" baseline="0" noProof="0" dirty="0">
                <a:ln>
                  <a:noFill/>
                </a:ln>
                <a:solidFill>
                  <a:schemeClr val="tx1"/>
                </a:solidFill>
                <a:effectLst/>
                <a:uLnTx/>
                <a:uFillTx/>
                <a:latin typeface="Calibri"/>
                <a:ea typeface="+mn-ea"/>
                <a:cs typeface="+mn-cs"/>
              </a:rPr>
              <a:t> Cerrahi, Göğüs-Kalp Damar Cerrahisi Yoğun Bakım, Kulak Burun Boğaz Cerrahisi, Nöroşirurji, Ortopedi ve Travmatoloji, Plastik ve </a:t>
            </a:r>
            <a:r>
              <a:rPr kumimoji="0" lang="tr-TR" sz="1400" b="0" i="1" u="none" strike="noStrike" kern="1200" cap="none" spc="0" normalizeH="0" baseline="0" noProof="0" dirty="0" err="1">
                <a:ln>
                  <a:noFill/>
                </a:ln>
                <a:solidFill>
                  <a:schemeClr val="tx1"/>
                </a:solidFill>
                <a:effectLst/>
                <a:uLnTx/>
                <a:uFillTx/>
                <a:latin typeface="Calibri"/>
                <a:ea typeface="+mn-ea"/>
                <a:cs typeface="+mn-cs"/>
              </a:rPr>
              <a:t>Rekonstrüktif</a:t>
            </a:r>
            <a:r>
              <a:rPr kumimoji="0" lang="tr-TR" sz="1400" b="0" i="1" u="none" strike="noStrike" kern="1200" cap="none" spc="0" normalizeH="0" baseline="0" noProof="0" dirty="0">
                <a:ln>
                  <a:noFill/>
                </a:ln>
                <a:solidFill>
                  <a:schemeClr val="tx1"/>
                </a:solidFill>
                <a:effectLst/>
                <a:uLnTx/>
                <a:uFillTx/>
                <a:latin typeface="Calibri"/>
                <a:ea typeface="+mn-ea"/>
                <a:cs typeface="+mn-cs"/>
              </a:rPr>
              <a:t> Cerrahi, Sterilizasyon Ünitesi, Üroloji) </a:t>
            </a:r>
            <a:r>
              <a:rPr kumimoji="0" lang="tr-TR" sz="1400" b="0" i="0" u="none" strike="noStrike" kern="1200" cap="none" spc="0" normalizeH="0" baseline="0" noProof="0" dirty="0">
                <a:ln>
                  <a:noFill/>
                </a:ln>
                <a:solidFill>
                  <a:schemeClr val="tx1"/>
                </a:solidFill>
                <a:effectLst/>
                <a:uLnTx/>
                <a:uFillTx/>
                <a:latin typeface="Calibri"/>
                <a:ea typeface="+mn-ea"/>
                <a:cs typeface="+mn-cs"/>
              </a:rPr>
              <a:t>tedavi ve bakım uygulanan hastalara yönelik çalışmalar, Acil Hemşireliği, Ameliyathane Hemşireliği, Yara ve </a:t>
            </a:r>
            <a:r>
              <a:rPr kumimoji="0" lang="tr-TR" sz="1400" b="0" i="0" u="none" strike="noStrike" kern="1200" cap="none" spc="0" normalizeH="0" baseline="0" noProof="0" dirty="0" err="1">
                <a:ln>
                  <a:noFill/>
                </a:ln>
                <a:solidFill>
                  <a:schemeClr val="tx1"/>
                </a:solidFill>
                <a:effectLst/>
                <a:uLnTx/>
                <a:uFillTx/>
                <a:latin typeface="Calibri"/>
                <a:ea typeface="+mn-ea"/>
                <a:cs typeface="+mn-cs"/>
              </a:rPr>
              <a:t>Stoma</a:t>
            </a:r>
            <a:r>
              <a:rPr kumimoji="0" lang="tr-TR" sz="1400" b="0" i="0" u="none" strike="noStrike" kern="1200" cap="none" spc="0" normalizeH="0" baseline="0" noProof="0" dirty="0">
                <a:ln>
                  <a:noFill/>
                </a:ln>
                <a:solidFill>
                  <a:schemeClr val="tx1"/>
                </a:solidFill>
                <a:effectLst/>
                <a:uLnTx/>
                <a:uFillTx/>
                <a:latin typeface="Calibri"/>
                <a:ea typeface="+mn-ea"/>
                <a:cs typeface="+mn-cs"/>
              </a:rPr>
              <a:t> Hemşireliği, Yoğun Bakım Hemşireliği, Transplantasyon Hemşireliği, Cerrahi Ağrının Yönetimi, Cerrahi Hastasında Semptom Yönetimi, Cerrahi Hastasının Yönetiminde Etik ve Yasal Sorunlar, Yanık Hastasının Tedavi ve Bakımı, Kanıta Dayalı Uygulamalar, Cerrahi Hastalıkları Hemşireliğinde Temel Kavramlar, Cerrahi Hastalıkları Hemşireliğinde Kuram ve Modellerin Kullanımı, Cerrahi Hastalıkları Hemşireliğinde Yenilikler, Cerrahi Hastasının Yönetimine İlişkin Bakım Paketleri, Standartlar ve Bakım Protokolleri, Hasta ve Çalışan Güvenliği, Hemşirelik Eğitimi, Cerrahi Kliniklerde Uygulamalar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İçerik Yer Tutucusu 3">
            <a:extLst>
              <a:ext uri="{FF2B5EF4-FFF2-40B4-BE49-F238E27FC236}">
                <a16:creationId xmlns:a16="http://schemas.microsoft.com/office/drawing/2014/main" id="{B69DE83E-908D-45D8-B623-26B750068930}"/>
              </a:ext>
            </a:extLst>
          </p:cNvPr>
          <p:cNvSpPr txBox="1">
            <a:spLocks/>
          </p:cNvSpPr>
          <p:nvPr/>
        </p:nvSpPr>
        <p:spPr>
          <a:xfrm>
            <a:off x="838624" y="1778861"/>
            <a:ext cx="10141890" cy="1212974"/>
          </a:xfrm>
          <a:prstGeom prst="rect">
            <a:avLst/>
          </a:prstGeom>
          <a:ln w="3175">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Yüksek lisans programından 2023 yılına kadar mezun öğrenci sayısı: 61</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a:ln>
                  <a:noFill/>
                </a:ln>
                <a:solidFill>
                  <a:prstClr val="black"/>
                </a:solidFill>
                <a:effectLst/>
                <a:uLnTx/>
                <a:uFillTx/>
                <a:latin typeface="Calibri"/>
                <a:ea typeface="+mn-ea"/>
                <a:cs typeface="+mn-cs"/>
              </a:rPr>
              <a:t>Bu programın amacı; cerrahi hemşirelerinin rol ve sorumluluklarını karşılayabilecek çağdaş ve kanıta dayalı  bilgi sağlamak, bu bilgi ve becerileri cerrahi hasta bakım yönetiminde kullanmak, cerrahi hastalarının ameliyat öncesi, sırası ve sonrası bakımına ilişkin araştırmalar yapmak, alanına yönelik bilimsel gelişmeleri ve yenilikleri takip edebilmektir.  </a:t>
            </a:r>
            <a:endParaRPr kumimoji="0" lang="tr-TR" sz="14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47385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İçerik Yer Tutucusu 3">
            <a:extLst>
              <a:ext uri="{FF2B5EF4-FFF2-40B4-BE49-F238E27FC236}">
                <a16:creationId xmlns:a16="http://schemas.microsoft.com/office/drawing/2014/main" id="{E814BD54-EC7C-4C45-B0C8-58BC893ADAD9}"/>
              </a:ext>
            </a:extLst>
          </p:cNvPr>
          <p:cNvSpPr txBox="1">
            <a:spLocks/>
          </p:cNvSpPr>
          <p:nvPr/>
        </p:nvSpPr>
        <p:spPr>
          <a:xfrm>
            <a:off x="839788" y="1748459"/>
            <a:ext cx="10141890" cy="995629"/>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tr-TR" sz="1800" b="1" dirty="0"/>
              <a:t>Yüksek lisans programından 2023 yılına kadar mezun öğrenci sayısı: 39 </a:t>
            </a:r>
          </a:p>
          <a:p>
            <a:pPr marL="0" indent="0" algn="just">
              <a:buNone/>
            </a:pPr>
            <a:r>
              <a:rPr lang="tr-TR" sz="1400" b="1" u="sng" dirty="0"/>
              <a:t>Programın amacı: </a:t>
            </a:r>
            <a:r>
              <a:rPr lang="tr-TR" sz="1400" u="sng" dirty="0"/>
              <a:t>Öğrencilere</a:t>
            </a:r>
            <a:r>
              <a:rPr lang="tr-TR" sz="1400" dirty="0"/>
              <a:t> Çocuk Sağlığı ve Hastalıkları hemşirelerinin rol ve sorumluluklarını karşılayabilecek çağdaş bilgi sağlamak, bu bilgi ve becerileri hasta bakım yönetiminde kullanılmasını sağlamaktır.</a:t>
            </a:r>
          </a:p>
        </p:txBody>
      </p:sp>
      <p:sp>
        <p:nvSpPr>
          <p:cNvPr id="7" name="Metin kutusu 6">
            <a:extLst>
              <a:ext uri="{FF2B5EF4-FFF2-40B4-BE49-F238E27FC236}">
                <a16:creationId xmlns:a16="http://schemas.microsoft.com/office/drawing/2014/main" id="{C5B8A3D9-9F9A-4951-8995-FB2F2DDCFA57}"/>
              </a:ext>
            </a:extLst>
          </p:cNvPr>
          <p:cNvSpPr txBox="1"/>
          <p:nvPr/>
        </p:nvSpPr>
        <p:spPr>
          <a:xfrm>
            <a:off x="1135739" y="1136012"/>
            <a:ext cx="9549987"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sz="2000" b="1" dirty="0"/>
              <a:t>ÇOCUK SAĞLIĞI ve HASTALIKLARI HEMŞİRELİĞİ YÜKSEK LİSANS VE DOKTORA PROGRAMI</a:t>
            </a:r>
          </a:p>
        </p:txBody>
      </p:sp>
      <p:sp>
        <p:nvSpPr>
          <p:cNvPr id="8" name="İçerik Yer Tutucusu 3">
            <a:extLst>
              <a:ext uri="{FF2B5EF4-FFF2-40B4-BE49-F238E27FC236}">
                <a16:creationId xmlns:a16="http://schemas.microsoft.com/office/drawing/2014/main" id="{2F91F7E0-1A12-4C72-9D5A-2956314D591C}"/>
              </a:ext>
            </a:extLst>
          </p:cNvPr>
          <p:cNvSpPr txBox="1">
            <a:spLocks/>
          </p:cNvSpPr>
          <p:nvPr/>
        </p:nvSpPr>
        <p:spPr>
          <a:xfrm>
            <a:off x="839788" y="2990135"/>
            <a:ext cx="10141890" cy="105487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tr-TR" sz="1800" b="1" dirty="0"/>
              <a:t>Doktora programından 2023 yılına kadar mezun öğrenci sayısı: 12</a:t>
            </a:r>
          </a:p>
          <a:p>
            <a:pPr marL="0" indent="0" algn="just">
              <a:lnSpc>
                <a:spcPct val="110000"/>
              </a:lnSpc>
              <a:buNone/>
            </a:pPr>
            <a:r>
              <a:rPr lang="tr-TR" sz="1400" b="1" u="sng" dirty="0"/>
              <a:t>Programın amacı: </a:t>
            </a:r>
            <a:r>
              <a:rPr lang="tr-TR" sz="1400" dirty="0"/>
              <a:t>Çocuk Sağlığı ve Hastalıkları Hemşireliğinin iyileştirilmesine katkıda bulunmak için orijinal araştırmalar yapabilmek, yeni fikir, yöntem ve uygulamalar geliştirebilmek ve hemşirelik uygulamalarını kanıta dayalı çalışmalara dayandırabilmektir.   </a:t>
            </a:r>
          </a:p>
        </p:txBody>
      </p:sp>
      <p:sp>
        <p:nvSpPr>
          <p:cNvPr id="9" name="İçerik Yer Tutucusu 3">
            <a:extLst>
              <a:ext uri="{FF2B5EF4-FFF2-40B4-BE49-F238E27FC236}">
                <a16:creationId xmlns:a16="http://schemas.microsoft.com/office/drawing/2014/main" id="{866AF853-1CFA-479A-878C-B1C0F83FDFDF}"/>
              </a:ext>
            </a:extLst>
          </p:cNvPr>
          <p:cNvSpPr txBox="1">
            <a:spLocks/>
          </p:cNvSpPr>
          <p:nvPr/>
        </p:nvSpPr>
        <p:spPr>
          <a:xfrm>
            <a:off x="839788" y="4291054"/>
            <a:ext cx="10141890" cy="133519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00000"/>
              </a:lnSpc>
            </a:pPr>
            <a:r>
              <a:rPr lang="tr-TR" sz="1400" b="1" u="sng" dirty="0"/>
              <a:t>Çalışma Alanları: Sosyal pediatri, Çocuk sağlığını yükseltme ve koruma, okul hemşireliği, özel </a:t>
            </a:r>
            <a:r>
              <a:rPr lang="tr-TR" sz="1400" b="1" u="sng" dirty="0" err="1"/>
              <a:t>gereksinimli</a:t>
            </a:r>
            <a:r>
              <a:rPr lang="tr-TR" sz="1400" b="1" u="sng" dirty="0"/>
              <a:t> çocuk, </a:t>
            </a:r>
            <a:r>
              <a:rPr lang="tr-TR" sz="1400" dirty="0"/>
              <a:t>Çocuk Sağlığı Servisleri, çocuk cerrahi, </a:t>
            </a:r>
            <a:r>
              <a:rPr lang="tr-TR" sz="1400" dirty="0" err="1"/>
              <a:t>yenidoğan</a:t>
            </a:r>
            <a:r>
              <a:rPr lang="tr-TR" sz="1400" dirty="0"/>
              <a:t> ve çocuk yoğun bakım birimlerine yönelik çalışmalar, Pediatrik Palyatif bakım hemşireliği, Pediatri Hemşirelik eğitimi, </a:t>
            </a:r>
            <a:r>
              <a:rPr lang="tr-TR" sz="1400" dirty="0" err="1"/>
              <a:t>Psikomotor</a:t>
            </a:r>
            <a:r>
              <a:rPr lang="tr-TR" sz="1400" dirty="0"/>
              <a:t> beceri öğretimi, Simülasyon, Hemşirelik kavramı, Hemşirelik teori ve modelleri, Bakım protokolleri, Hasta güvenliği, Kanıta dayalı uygulamalar, Hemşirelik etiği, Hemşirelikte profesyonellik, Hemşirelikte sistematik yaklaşım, Aile Merkezli Bakım, Semptom Yönetimi, Ağrı Yönetimi, Klinik uygulamalar, tamamlayıcı tedaviler, Yapay beslenme, Sanal gerçeklik</a:t>
            </a:r>
          </a:p>
          <a:p>
            <a:pPr marL="0" indent="0" algn="just">
              <a:buNone/>
            </a:pPr>
            <a:endParaRPr lang="tr-TR" sz="1400" dirty="0"/>
          </a:p>
        </p:txBody>
      </p:sp>
    </p:spTree>
    <p:extLst>
      <p:ext uri="{BB962C8B-B14F-4D97-AF65-F5344CB8AC3E}">
        <p14:creationId xmlns:p14="http://schemas.microsoft.com/office/powerpoint/2010/main" val="211312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etin kutusu 6">
            <a:extLst>
              <a:ext uri="{FF2B5EF4-FFF2-40B4-BE49-F238E27FC236}">
                <a16:creationId xmlns:a16="http://schemas.microsoft.com/office/drawing/2014/main" id="{145F0983-21BD-4FB1-BA29-6050A26F1993}"/>
              </a:ext>
            </a:extLst>
          </p:cNvPr>
          <p:cNvSpPr txBox="1"/>
          <p:nvPr/>
        </p:nvSpPr>
        <p:spPr>
          <a:xfrm>
            <a:off x="1175750" y="1174765"/>
            <a:ext cx="9469965" cy="400110"/>
          </a:xfrm>
          <a:prstGeom prst="rect">
            <a:avLst/>
          </a:prstGeom>
          <a:noFill/>
          <a:ln w="3175">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u="none" strike="noStrike" kern="1200" cap="none" spc="0" normalizeH="0" baseline="0" noProof="0" dirty="0">
                <a:ln>
                  <a:noFill/>
                </a:ln>
                <a:solidFill>
                  <a:prstClr val="black"/>
                </a:solidFill>
                <a:effectLst/>
                <a:uLnTx/>
                <a:uFillTx/>
                <a:latin typeface="Calibri"/>
                <a:ea typeface="+mn-ea"/>
                <a:cs typeface="+mn-cs"/>
              </a:rPr>
              <a:t>DOĞUM ve KADIN HASTALIKLARI HEMŞRELİĞİ YÜKSEK LİSANS VE DOKTORA PROGRAMI</a:t>
            </a:r>
          </a:p>
        </p:txBody>
      </p:sp>
      <p:sp>
        <p:nvSpPr>
          <p:cNvPr id="8" name="İçerik Yer Tutucusu 3">
            <a:extLst>
              <a:ext uri="{FF2B5EF4-FFF2-40B4-BE49-F238E27FC236}">
                <a16:creationId xmlns:a16="http://schemas.microsoft.com/office/drawing/2014/main" id="{613498EE-230A-4AC2-93FE-EB7655DC326A}"/>
              </a:ext>
            </a:extLst>
          </p:cNvPr>
          <p:cNvSpPr>
            <a:spLocks noGrp="1"/>
          </p:cNvSpPr>
          <p:nvPr>
            <p:ph sz="half" idx="4294967295"/>
          </p:nvPr>
        </p:nvSpPr>
        <p:spPr>
          <a:xfrm>
            <a:off x="839787" y="1817424"/>
            <a:ext cx="10141890" cy="1212974"/>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algn="just"/>
            <a:r>
              <a:rPr lang="tr-TR" sz="1900" b="1" dirty="0"/>
              <a:t>Yüksek lisans programından 2023 yılına kadar mezun öğrenci sayısı: </a:t>
            </a:r>
            <a:r>
              <a:rPr lang="tr-TR" sz="1900" b="1" dirty="0" smtClean="0"/>
              <a:t>46 </a:t>
            </a:r>
            <a:endParaRPr lang="tr-TR" sz="1900" b="1" dirty="0"/>
          </a:p>
          <a:p>
            <a:pPr marL="0" indent="0" algn="just">
              <a:buNone/>
            </a:pPr>
            <a:r>
              <a:rPr lang="tr-TR" sz="1400" b="1" u="sng" dirty="0"/>
              <a:t>Programın </a:t>
            </a:r>
            <a:r>
              <a:rPr lang="tr-TR" sz="1400" b="1" u="sng" dirty="0" smtClean="0"/>
              <a:t>amacı: </a:t>
            </a:r>
            <a:r>
              <a:rPr lang="tr-TR" sz="1400" dirty="0" smtClean="0"/>
              <a:t>Dünyada </a:t>
            </a:r>
            <a:r>
              <a:rPr lang="tr-TR" sz="1400" dirty="0"/>
              <a:t>ve </a:t>
            </a:r>
            <a:r>
              <a:rPr lang="tr-TR" sz="1400" dirty="0" smtClean="0"/>
              <a:t>Türkiye'de </a:t>
            </a:r>
            <a:r>
              <a:rPr lang="tr-TR" sz="1400" dirty="0"/>
              <a:t>kadın sağlığı </a:t>
            </a:r>
            <a:r>
              <a:rPr lang="tr-TR" sz="1400" dirty="0" smtClean="0"/>
              <a:t>hemşireliğinin </a:t>
            </a:r>
            <a:r>
              <a:rPr lang="tr-TR" sz="1400" dirty="0"/>
              <a:t>rol ve sorumluluklarını </a:t>
            </a:r>
            <a:r>
              <a:rPr lang="tr-TR" sz="1400" dirty="0" smtClean="0"/>
              <a:t>anlama, </a:t>
            </a:r>
            <a:r>
              <a:rPr lang="tr-TR" sz="1400" dirty="0"/>
              <a:t>kadın sağlığı sorunlarını </a:t>
            </a:r>
            <a:r>
              <a:rPr lang="tr-TR" sz="1400" dirty="0" smtClean="0"/>
              <a:t>kavrayabilme, </a:t>
            </a:r>
            <a:r>
              <a:rPr lang="tr-TR" sz="1400" dirty="0"/>
              <a:t>sorunlara yönelik hemşirelik bakış </a:t>
            </a:r>
            <a:r>
              <a:rPr lang="tr-TR" sz="1400" dirty="0" smtClean="0"/>
              <a:t>acısı geliştirme </a:t>
            </a:r>
            <a:r>
              <a:rPr lang="tr-TR" sz="1400" dirty="0"/>
              <a:t>ve çözümler </a:t>
            </a:r>
            <a:r>
              <a:rPr lang="tr-TR" sz="1400" dirty="0" smtClean="0"/>
              <a:t>üretebilme, </a:t>
            </a:r>
            <a:r>
              <a:rPr lang="tr-TR" sz="1400" dirty="0"/>
              <a:t>kadın sağlığı ile ilgili farklı uygulama alanlarını </a:t>
            </a:r>
            <a:r>
              <a:rPr lang="tr-TR" sz="1400" dirty="0" smtClean="0"/>
              <a:t>gözlemleme, </a:t>
            </a:r>
            <a:r>
              <a:rPr lang="tr-TR" sz="1400" dirty="0"/>
              <a:t>alana özgü klinik deneyimini </a:t>
            </a:r>
            <a:r>
              <a:rPr lang="tr-TR" sz="1400" dirty="0" smtClean="0"/>
              <a:t>geliştirme </a:t>
            </a:r>
            <a:r>
              <a:rPr lang="tr-TR" sz="1400" dirty="0"/>
              <a:t>ve alanında bilimsel bir boşluğu kapatacak uzmanlık </a:t>
            </a:r>
            <a:r>
              <a:rPr lang="tr-TR" sz="1400" dirty="0" smtClean="0"/>
              <a:t>tezleri yürütmektir. </a:t>
            </a:r>
            <a:endParaRPr lang="tr-TR" sz="1400" dirty="0"/>
          </a:p>
        </p:txBody>
      </p:sp>
      <p:sp>
        <p:nvSpPr>
          <p:cNvPr id="9" name="İçerik Yer Tutucusu 3">
            <a:extLst>
              <a:ext uri="{FF2B5EF4-FFF2-40B4-BE49-F238E27FC236}">
                <a16:creationId xmlns:a16="http://schemas.microsoft.com/office/drawing/2014/main" id="{429939CA-CF01-4971-8F17-6D1867B8075B}"/>
              </a:ext>
            </a:extLst>
          </p:cNvPr>
          <p:cNvSpPr txBox="1">
            <a:spLocks/>
          </p:cNvSpPr>
          <p:nvPr/>
        </p:nvSpPr>
        <p:spPr>
          <a:xfrm>
            <a:off x="839787" y="3312337"/>
            <a:ext cx="10141890" cy="9552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Doktora programından 2023 yılına kadar mezun öğrenci sayısı: </a:t>
            </a: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15</a:t>
            </a:r>
            <a:endParaRPr kumimoji="0" lang="tr-T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Programın amacı: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Kadın Sağlığını bütüncül bakış açısıyla elle alma</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yenilikleri takip, analiz, sentez etme </a:t>
            </a:r>
            <a:r>
              <a:rPr kumimoji="0" lang="tr-TR" sz="1400" b="0" i="0" u="none" strike="noStrike" kern="1200" cap="none" spc="0" normalizeH="0" baseline="0" noProof="0" dirty="0">
                <a:ln>
                  <a:noFill/>
                </a:ln>
                <a:solidFill>
                  <a:prstClr val="black"/>
                </a:solidFill>
                <a:effectLst/>
                <a:uLnTx/>
                <a:uFillTx/>
                <a:latin typeface="Calibri"/>
                <a:ea typeface="+mn-ea"/>
                <a:cs typeface="+mn-cs"/>
              </a:rPr>
              <a:t>ve değerlendirme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a:ln>
                  <a:noFill/>
                </a:ln>
                <a:solidFill>
                  <a:prstClr val="black"/>
                </a:solidFill>
                <a:effectLst/>
                <a:uLnTx/>
                <a:uFillTx/>
                <a:latin typeface="Calibri"/>
                <a:ea typeface="+mn-ea"/>
                <a:cs typeface="+mn-cs"/>
              </a:rPr>
              <a:t>sorunları çözebilmeye yönelik kuram ve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modelleri kullanarak yeni bilgi üretme, bilgiyi uygulayabilme ve öğretebilmektir</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İçerik Yer Tutucusu 3">
            <a:extLst>
              <a:ext uri="{FF2B5EF4-FFF2-40B4-BE49-F238E27FC236}">
                <a16:creationId xmlns:a16="http://schemas.microsoft.com/office/drawing/2014/main" id="{2C5ACCAE-C565-4562-9639-D9EA09534CFE}"/>
              </a:ext>
            </a:extLst>
          </p:cNvPr>
          <p:cNvSpPr txBox="1">
            <a:spLocks/>
          </p:cNvSpPr>
          <p:nvPr/>
        </p:nvSpPr>
        <p:spPr>
          <a:xfrm>
            <a:off x="839788" y="4549476"/>
            <a:ext cx="10141890" cy="10195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Kadın–Doğum servisleri, Doğumhane, Riskli gebelikler,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İnfertilite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Merkezleri, Toplum Sağlığı Merkezleri,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Ale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Sağlığı Merkezleri, Doğuma Hazırlık sınıfları,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Postpartum</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Sınıfları,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Ürojinekoloji</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Emzirme Danışmanlığı,  Farklı Yaşam dönemlerinde Kadın Sağlığı Alanları, Hemşirelik eğitimi, Hemşirelik </a:t>
            </a:r>
            <a:r>
              <a:rPr kumimoji="0" lang="tr-TR" sz="1400" b="0" i="0" u="none" strike="noStrike" kern="1200" cap="none" spc="0" normalizeH="0" baseline="0" noProof="0" dirty="0">
                <a:ln>
                  <a:noFill/>
                </a:ln>
                <a:solidFill>
                  <a:prstClr val="black"/>
                </a:solidFill>
                <a:effectLst/>
                <a:uLnTx/>
                <a:uFillTx/>
                <a:latin typeface="Calibri"/>
                <a:ea typeface="+mn-ea"/>
                <a:cs typeface="+mn-cs"/>
              </a:rPr>
              <a:t>teori ve modelleri, Bakım protokolleri,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Kanıta </a:t>
            </a:r>
            <a:r>
              <a:rPr kumimoji="0" lang="tr-TR" sz="1400" b="0" i="0" u="none" strike="noStrike" kern="1200" cap="none" spc="0" normalizeH="0" baseline="0" noProof="0" dirty="0">
                <a:ln>
                  <a:noFill/>
                </a:ln>
                <a:solidFill>
                  <a:prstClr val="black"/>
                </a:solidFill>
                <a:effectLst/>
                <a:uLnTx/>
                <a:uFillTx/>
                <a:latin typeface="Calibri"/>
                <a:ea typeface="+mn-ea"/>
                <a:cs typeface="+mn-cs"/>
              </a:rPr>
              <a:t>dayalı uygulamalar,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Hemşirelikte profesyonellik</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883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etin Yer Tutucusu 6">
            <a:extLst>
              <a:ext uri="{FF2B5EF4-FFF2-40B4-BE49-F238E27FC236}">
                <a16:creationId xmlns:a16="http://schemas.microsoft.com/office/drawing/2014/main" id="{211CCBE8-B289-400F-A2AC-D1103BAA5EF7}"/>
              </a:ext>
            </a:extLst>
          </p:cNvPr>
          <p:cNvSpPr>
            <a:spLocks noGrp="1"/>
          </p:cNvSpPr>
          <p:nvPr>
            <p:ph type="body" sz="half" idx="2"/>
          </p:nvPr>
        </p:nvSpPr>
        <p:spPr>
          <a:xfrm>
            <a:off x="653357" y="1679451"/>
            <a:ext cx="10603529" cy="1526959"/>
          </a:xfrm>
          <a:ln>
            <a:solidFill>
              <a:schemeClr val="accent1"/>
            </a:solidFill>
          </a:ln>
        </p:spPr>
        <p:txBody>
          <a:bodyPr>
            <a:normAutofit/>
          </a:bodyPr>
          <a:lstStyle/>
          <a:p>
            <a:pPr marL="228600" lvl="0" indent="-228600" algn="just">
              <a:buFont typeface="Arial" panose="020B0604020202020204" pitchFamily="34" charset="0"/>
              <a:buChar char="•"/>
            </a:pPr>
            <a:r>
              <a:rPr lang="tr-TR" sz="1800" b="1" dirty="0">
                <a:solidFill>
                  <a:prstClr val="black"/>
                </a:solidFill>
              </a:rPr>
              <a:t>Yüksek lisans programından 2023 yılına kadar mezun öğrenci sayısı: 16 </a:t>
            </a:r>
          </a:p>
          <a:p>
            <a:pPr lvl="0" algn="just"/>
            <a:r>
              <a:rPr lang="tr-TR" sz="1400" b="1" u="sng" dirty="0">
                <a:solidFill>
                  <a:prstClr val="black"/>
                </a:solidFill>
              </a:rPr>
              <a:t>Programın amacı: </a:t>
            </a:r>
            <a:r>
              <a:rPr lang="tr-TR" sz="1400" dirty="0"/>
              <a:t>Profesyonel hemşirelik bilincine sahip, ulusal ve uluslar arası düzeyde birey, aile ve toplumun sağlık sorunlarına ve bakım gereksinimlerine duyarlı, birey, aile ve topluma dayalı halk sağlığı hemşireliği temel ilkelerini uygulama, toplumun sağlık gereksinimlerinin farkında olma ve önemli sağlık sorunlarına öncelik vererek bakımı ve eğitimi planlama, toplum katılımını sağlama, kanıta dayalı uygulamaları geliştirme ve toplumun savunucusu olmak konusunda yeterli bilgi ve beceriye sahip olan Halk Sağlığı Hemşireliği eğitim ve araştırma konusunda evrensel bilim insanı niteliklerini taşıyan Halk Sağlığı Hemşireliği uzmanı yetiştirmektir.</a:t>
            </a:r>
            <a:endParaRPr lang="tr-TR" sz="2000" dirty="0">
              <a:cs typeface="Times New Roman" panose="02020603050405020304" pitchFamily="18" charset="0"/>
            </a:endParaRPr>
          </a:p>
        </p:txBody>
      </p:sp>
      <p:sp>
        <p:nvSpPr>
          <p:cNvPr id="5" name="Metin kutusu 4">
            <a:extLst>
              <a:ext uri="{FF2B5EF4-FFF2-40B4-BE49-F238E27FC236}">
                <a16:creationId xmlns:a16="http://schemas.microsoft.com/office/drawing/2014/main" id="{8621ED2D-3838-4872-AFF0-50B0F7488C2A}"/>
              </a:ext>
            </a:extLst>
          </p:cNvPr>
          <p:cNvSpPr txBox="1"/>
          <p:nvPr/>
        </p:nvSpPr>
        <p:spPr>
          <a:xfrm>
            <a:off x="2583213" y="1168046"/>
            <a:ext cx="7505773" cy="400110"/>
          </a:xfrm>
          <a:prstGeom prst="rect">
            <a:avLst/>
          </a:prstGeom>
          <a:noFill/>
          <a:ln w="31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HALK SAĞLIĞI HEMŞİRELİĞİ YÜKSEK LİSANS VE DOKTORA PROGRAMI</a:t>
            </a:r>
          </a:p>
        </p:txBody>
      </p:sp>
      <p:sp>
        <p:nvSpPr>
          <p:cNvPr id="6" name="İçerik Yer Tutucusu 3">
            <a:extLst>
              <a:ext uri="{FF2B5EF4-FFF2-40B4-BE49-F238E27FC236}">
                <a16:creationId xmlns:a16="http://schemas.microsoft.com/office/drawing/2014/main" id="{B41410B1-A1B0-4C8A-AD4B-50B060B5BCEC}"/>
              </a:ext>
            </a:extLst>
          </p:cNvPr>
          <p:cNvSpPr txBox="1">
            <a:spLocks/>
          </p:cNvSpPr>
          <p:nvPr/>
        </p:nvSpPr>
        <p:spPr>
          <a:xfrm>
            <a:off x="653356" y="3429000"/>
            <a:ext cx="10603530" cy="134739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900" b="1" i="0" u="none" strike="noStrike" kern="1200" cap="none" spc="0" normalizeH="0" baseline="0" noProof="0" dirty="0">
                <a:ln>
                  <a:noFill/>
                </a:ln>
                <a:solidFill>
                  <a:prstClr val="black"/>
                </a:solidFill>
                <a:effectLst/>
                <a:uLnTx/>
                <a:uFillTx/>
                <a:latin typeface="Calibri"/>
                <a:ea typeface="+mn-ea"/>
                <a:cs typeface="+mn-cs"/>
              </a:rPr>
              <a:t>Doktora programından 2023 yılına kadar mezun öğrenci sayısı: 5</a:t>
            </a:r>
          </a:p>
          <a:p>
            <a:pPr marL="0" lvl="0" indent="0" algn="just">
              <a:buNone/>
              <a:defRPr/>
            </a:pPr>
            <a:r>
              <a:rPr kumimoji="0" lang="tr-TR" sz="1400" b="1" i="0" u="sng" strike="noStrike" kern="1200" cap="none" spc="0" normalizeH="0" baseline="0" noProof="0" dirty="0">
                <a:ln>
                  <a:noFill/>
                </a:ln>
                <a:solidFill>
                  <a:prstClr val="black"/>
                </a:solidFill>
                <a:effectLst/>
                <a:uLnTx/>
                <a:uFillTx/>
                <a:latin typeface="Calibri"/>
              </a:rPr>
              <a:t>Programın amacı: </a:t>
            </a:r>
            <a:r>
              <a:rPr kumimoji="0" lang="tr-TR" sz="1400" b="0" i="0" u="none" strike="noStrike" kern="1200" cap="none" spc="0" normalizeH="0" baseline="0" noProof="0" dirty="0">
                <a:ln>
                  <a:noFill/>
                </a:ln>
                <a:solidFill>
                  <a:prstClr val="black"/>
                </a:solidFill>
                <a:effectLst/>
                <a:uLnTx/>
                <a:uFillTx/>
                <a:latin typeface="Calibri"/>
              </a:rPr>
              <a:t>Halk Sağlığı Hemşireliği alanında eğitim ve araştırma konusunda evrensel bilim insanı niteliklerini taşıyan, Ulusal ve uluslararası düzeyde birey, aile ve toplumun sağlık </a:t>
            </a:r>
            <a:r>
              <a:rPr lang="tr-TR" sz="1400" dirty="0" smtClean="0">
                <a:solidFill>
                  <a:prstClr val="black"/>
                </a:solidFill>
              </a:rPr>
              <a:t>sorunları gereksinimlerine </a:t>
            </a:r>
            <a:r>
              <a:rPr lang="tr-TR" sz="1400" dirty="0">
                <a:solidFill>
                  <a:prstClr val="black"/>
                </a:solidFill>
              </a:rPr>
              <a:t>duyarlı, sağlığı koruma, geliştirme ve sağlık sorunlarının çözümüne yönelik toplum destekli, </a:t>
            </a:r>
            <a:r>
              <a:rPr lang="tr-TR" sz="1400" dirty="0" err="1">
                <a:solidFill>
                  <a:prstClr val="black"/>
                </a:solidFill>
              </a:rPr>
              <a:t>multidisipliner</a:t>
            </a:r>
            <a:r>
              <a:rPr lang="tr-TR" sz="1400" dirty="0">
                <a:solidFill>
                  <a:prstClr val="black"/>
                </a:solidFill>
              </a:rPr>
              <a:t> yaklaşımlı yöntemleri hemşirelik alanında kullanabilen, halk sağlığı hemşireliği alanlarında program geliştirebilen araştırma planlayıp gerçekleştirebilen Halk arına </a:t>
            </a:r>
            <a:r>
              <a:rPr kumimoji="0" lang="tr-TR" sz="1400" b="0" i="0" u="none" strike="noStrike" kern="1200" cap="none" spc="0" normalizeH="0" baseline="0" noProof="0" dirty="0">
                <a:ln>
                  <a:noFill/>
                </a:ln>
                <a:solidFill>
                  <a:prstClr val="black"/>
                </a:solidFill>
                <a:effectLst/>
                <a:uLnTx/>
                <a:uFillTx/>
                <a:latin typeface="Calibri"/>
              </a:rPr>
              <a:t>ve bakım </a:t>
            </a:r>
            <a:r>
              <a:rPr kumimoji="0" lang="tr-TR" sz="1400" b="0" i="0" u="none" strike="noStrike" kern="1200" cap="none" spc="0" normalizeH="0" baseline="0" noProof="0" dirty="0" smtClean="0">
                <a:ln>
                  <a:noFill/>
                </a:ln>
                <a:solidFill>
                  <a:prstClr val="black"/>
                </a:solidFill>
                <a:effectLst/>
                <a:uLnTx/>
                <a:uFillTx/>
                <a:latin typeface="Calibri"/>
              </a:rPr>
              <a:t>Sağlığı </a:t>
            </a:r>
            <a:r>
              <a:rPr kumimoji="0" lang="tr-TR" sz="1400" b="0" i="0" u="none" strike="noStrike" kern="1200" cap="none" spc="0" normalizeH="0" baseline="0" noProof="0" dirty="0">
                <a:ln>
                  <a:noFill/>
                </a:ln>
                <a:solidFill>
                  <a:prstClr val="black"/>
                </a:solidFill>
                <a:effectLst/>
                <a:uLnTx/>
                <a:uFillTx/>
                <a:latin typeface="Calibri"/>
              </a:rPr>
              <a:t>Hemşireliği bilim doktoru yetiştirmektir.</a:t>
            </a:r>
            <a:endParaRPr kumimoji="0" lang="tr-T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Metin kutusu 2">
            <a:extLst>
              <a:ext uri="{FF2B5EF4-FFF2-40B4-BE49-F238E27FC236}">
                <a16:creationId xmlns:a16="http://schemas.microsoft.com/office/drawing/2014/main" id="{B91145E3-DAA3-47E5-991F-131CD042A82F}"/>
              </a:ext>
            </a:extLst>
          </p:cNvPr>
          <p:cNvSpPr txBox="1"/>
          <p:nvPr/>
        </p:nvSpPr>
        <p:spPr>
          <a:xfrm>
            <a:off x="653356" y="5096431"/>
            <a:ext cx="10603530" cy="954107"/>
          </a:xfrm>
          <a:prstGeom prst="rect">
            <a:avLst/>
          </a:prstGeom>
          <a:noFill/>
          <a:ln>
            <a:solidFill>
              <a:schemeClr val="accent1"/>
            </a:solidFill>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 </a:t>
            </a:r>
            <a:r>
              <a:rPr kumimoji="0" lang="tr-TR" sz="1400" b="0" i="0" u="none" strike="noStrike" kern="1200" cap="none" spc="0" normalizeH="0" baseline="0" noProof="0" dirty="0">
                <a:ln>
                  <a:noFill/>
                </a:ln>
                <a:solidFill>
                  <a:prstClr val="black"/>
                </a:solidFill>
                <a:effectLst/>
                <a:uLnTx/>
                <a:uFillTx/>
                <a:latin typeface="Calibri"/>
                <a:ea typeface="+mn-ea"/>
                <a:cs typeface="+mn-cs"/>
              </a:rPr>
              <a:t>Temel Sağlık Hizmetleri, Aile Sağlığı Merkezi, Kanser Erken Teşhis ve Tedavi Merkezi, Okul Sağlığı, İş sağlığı, Ana Çocuk Sağlığı, Evde Bakım, Toplum Ruh Sağlığı, Verem Savaş Dispanseri, Cezaevi, Göçmen Sağlığı birimlerine yönelik çalışmalar, Kanıta dayalı uygulamalar, Hemşirelik etiği, Hemşirelikte profesyonellik, Yaşlı bakımı, Gebe ve lohusa izlemleri, İncinebilir gruplar, Sağlığı Koruma Geliştirme, Sağlıklı Yaşam Biçimi Davranışları kazandırma, Aşılamalar, Sağlık Eğitimi, Kronik ve Bulaşıcı hastalıkların yönetimi</a:t>
            </a:r>
          </a:p>
        </p:txBody>
      </p:sp>
    </p:spTree>
    <p:extLst>
      <p:ext uri="{BB962C8B-B14F-4D97-AF65-F5344CB8AC3E}">
        <p14:creationId xmlns:p14="http://schemas.microsoft.com/office/powerpoint/2010/main" val="217747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İçerik Yer Tutucusu 3">
            <a:extLst>
              <a:ext uri="{FF2B5EF4-FFF2-40B4-BE49-F238E27FC236}">
                <a16:creationId xmlns:a16="http://schemas.microsoft.com/office/drawing/2014/main" id="{613498EE-230A-4AC2-93FE-EB7655DC326A}"/>
              </a:ext>
            </a:extLst>
          </p:cNvPr>
          <p:cNvSpPr>
            <a:spLocks noGrp="1"/>
          </p:cNvSpPr>
          <p:nvPr>
            <p:ph sz="half" idx="2"/>
          </p:nvPr>
        </p:nvSpPr>
        <p:spPr>
          <a:xfrm>
            <a:off x="839788" y="1672267"/>
            <a:ext cx="10141890" cy="1124721"/>
          </a:xfrm>
        </p:spPr>
        <p:style>
          <a:lnRef idx="2">
            <a:schemeClr val="accent1"/>
          </a:lnRef>
          <a:fillRef idx="1">
            <a:schemeClr val="lt1"/>
          </a:fillRef>
          <a:effectRef idx="0">
            <a:schemeClr val="accent1"/>
          </a:effectRef>
          <a:fontRef idx="minor">
            <a:schemeClr val="dk1"/>
          </a:fontRef>
        </p:style>
        <p:txBody>
          <a:bodyPr>
            <a:noAutofit/>
          </a:bodyPr>
          <a:lstStyle/>
          <a:p>
            <a:r>
              <a:rPr lang="tr-TR" sz="1800" b="1" dirty="0"/>
              <a:t>Yüksek lisans programından 2023 yılına kadar mezun öğrenci sayısı: </a:t>
            </a:r>
            <a:r>
              <a:rPr lang="tr-TR" sz="1800" b="1" dirty="0" smtClean="0">
                <a:solidFill>
                  <a:srgbClr val="FF0000"/>
                </a:solidFill>
              </a:rPr>
              <a:t>48 </a:t>
            </a:r>
          </a:p>
          <a:p>
            <a:pPr marL="0" indent="0" algn="just">
              <a:buNone/>
            </a:pPr>
            <a:r>
              <a:rPr lang="tr-TR" sz="1400" b="1" u="sng" dirty="0" smtClean="0"/>
              <a:t>Programın amacı: </a:t>
            </a:r>
            <a:r>
              <a:rPr lang="tr-TR" sz="1400" dirty="0" smtClean="0"/>
              <a:t>Öğrencinin hemşirelik yönetimi </a:t>
            </a:r>
            <a:r>
              <a:rPr lang="tr-TR" sz="1400" dirty="0"/>
              <a:t>alanında </a:t>
            </a:r>
            <a:r>
              <a:rPr lang="tr-TR" sz="1400" dirty="0" smtClean="0"/>
              <a:t>güncel bilgiye ulaşması, ulaştığı bilgileri eleştirel bir değerlendirmeden geçirdikten sonra yönetici beceri ve yetkinliklerini geliştirmek için uygulama alanına aktarabilmesi ve hemşirelik yönetimi ile ilgili bilimsel </a:t>
            </a:r>
            <a:r>
              <a:rPr lang="tr-TR" sz="1400" dirty="0"/>
              <a:t>araştırma </a:t>
            </a:r>
            <a:r>
              <a:rPr lang="tr-TR" sz="1400" dirty="0" smtClean="0"/>
              <a:t>süreçlerini öğrenmesidir.  </a:t>
            </a:r>
            <a:endParaRPr lang="tr-TR" sz="1400" dirty="0"/>
          </a:p>
        </p:txBody>
      </p:sp>
      <p:sp>
        <p:nvSpPr>
          <p:cNvPr id="7" name="Metin kutusu 6">
            <a:extLst>
              <a:ext uri="{FF2B5EF4-FFF2-40B4-BE49-F238E27FC236}">
                <a16:creationId xmlns:a16="http://schemas.microsoft.com/office/drawing/2014/main" id="{8C4C9143-9FE2-4CED-92B6-E5662714B0D7}"/>
              </a:ext>
            </a:extLst>
          </p:cNvPr>
          <p:cNvSpPr txBox="1"/>
          <p:nvPr/>
        </p:nvSpPr>
        <p:spPr>
          <a:xfrm>
            <a:off x="2967772" y="1127464"/>
            <a:ext cx="7023141"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HEMŞİRELİK YÖNETİMİ YÜKSEK LİSANS VE DOKTORA PROGRAMI</a:t>
            </a:r>
          </a:p>
        </p:txBody>
      </p:sp>
      <p:sp>
        <p:nvSpPr>
          <p:cNvPr id="8" name="İçerik Yer Tutucusu 3">
            <a:extLst>
              <a:ext uri="{FF2B5EF4-FFF2-40B4-BE49-F238E27FC236}">
                <a16:creationId xmlns:a16="http://schemas.microsoft.com/office/drawing/2014/main" id="{429939CA-CF01-4971-8F17-6D1867B8075B}"/>
              </a:ext>
            </a:extLst>
          </p:cNvPr>
          <p:cNvSpPr txBox="1">
            <a:spLocks/>
          </p:cNvSpPr>
          <p:nvPr/>
        </p:nvSpPr>
        <p:spPr>
          <a:xfrm>
            <a:off x="839788" y="3197028"/>
            <a:ext cx="10141890" cy="114906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Doktora programından 2023 yılına kadar mezun öğrenci sayısı: </a:t>
            </a:r>
            <a:r>
              <a:rPr lang="tr-TR" sz="1800" b="1" dirty="0" smtClean="0">
                <a:solidFill>
                  <a:srgbClr val="FF0000"/>
                </a:solidFill>
                <a:latin typeface="Calibri"/>
              </a:rPr>
              <a:t>11</a:t>
            </a:r>
            <a:endParaRPr kumimoji="0" lang="tr-TR" sz="1800" b="1" i="0"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400" b="1" i="0" u="sng" strike="noStrike" kern="1200" cap="none" spc="0" normalizeH="0" baseline="0" noProof="0" dirty="0" smtClean="0">
                <a:ln>
                  <a:noFill/>
                </a:ln>
                <a:solidFill>
                  <a:prstClr val="black"/>
                </a:solidFill>
                <a:effectLst/>
                <a:uLnTx/>
                <a:uFillTx/>
                <a:latin typeface="Calibri"/>
                <a:ea typeface="+mn-ea"/>
                <a:cs typeface="+mn-cs"/>
              </a:rPr>
              <a:t>Programın </a:t>
            </a:r>
            <a:r>
              <a:rPr kumimoji="0" lang="tr-TR" sz="1400" b="1" i="0" u="sng" strike="noStrike" kern="1200" cap="none" spc="0" normalizeH="0" baseline="0" noProof="0" dirty="0">
                <a:ln>
                  <a:noFill/>
                </a:ln>
                <a:solidFill>
                  <a:prstClr val="black"/>
                </a:solidFill>
                <a:effectLst/>
                <a:uLnTx/>
                <a:uFillTx/>
                <a:latin typeface="Calibri"/>
                <a:ea typeface="+mn-ea"/>
                <a:cs typeface="+mn-cs"/>
              </a:rPr>
              <a:t>amacı: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Öğrencinin</a:t>
            </a:r>
            <a:r>
              <a:rPr kumimoji="0" lang="tr-TR" sz="1400" b="0" i="0" u="none" strike="noStrike" kern="1200" cap="none" spc="0" normalizeH="0" baseline="0" noProof="0" dirty="0">
                <a:ln>
                  <a:noFill/>
                </a:ln>
                <a:solidFill>
                  <a:prstClr val="black"/>
                </a:solidFill>
                <a:effectLst/>
                <a:uLnTx/>
                <a:uFillTx/>
                <a:latin typeface="Calibri"/>
                <a:ea typeface="+mn-ea"/>
                <a:cs typeface="+mn-cs"/>
              </a:rPr>
              <a:t>; bağımsız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araştırmacı niteliklerin kazanacak biçimde hemşirelik yönetimi </a:t>
            </a:r>
            <a:r>
              <a:rPr kumimoji="0" lang="tr-TR" sz="1400" b="0" i="0" u="none" strike="noStrike" kern="1200" cap="none" spc="0" normalizeH="0" baseline="0" noProof="0" dirty="0">
                <a:ln>
                  <a:noFill/>
                </a:ln>
                <a:solidFill>
                  <a:prstClr val="black"/>
                </a:solidFill>
                <a:effectLst/>
                <a:uLnTx/>
                <a:uFillTx/>
                <a:latin typeface="Calibri"/>
                <a:ea typeface="+mn-ea"/>
                <a:cs typeface="+mn-cs"/>
              </a:rPr>
              <a:t>alanı ile ilgili konuları geniş ve derin bir bakış açısı ile irdeleyerek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yenilikçi bir yaklaşıma sahip olması, alanındaki temel kuramsal bilgileri hemşirelik yönetimi alanındaki sorunları çözmek için kullanabilmesi amaçlanmaktadır. </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İçerik Yer Tutucusu 3">
            <a:extLst>
              <a:ext uri="{FF2B5EF4-FFF2-40B4-BE49-F238E27FC236}">
                <a16:creationId xmlns:a16="http://schemas.microsoft.com/office/drawing/2014/main" id="{2C5ACCAE-C565-4562-9639-D9EA09534CFE}"/>
              </a:ext>
            </a:extLst>
          </p:cNvPr>
          <p:cNvSpPr txBox="1">
            <a:spLocks/>
          </p:cNvSpPr>
          <p:nvPr/>
        </p:nvSpPr>
        <p:spPr>
          <a:xfrm>
            <a:off x="839788" y="4746130"/>
            <a:ext cx="10141890" cy="65903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a:ln>
                  <a:noFill/>
                </a:ln>
                <a:solidFill>
                  <a:prstClr val="black"/>
                </a:solidFill>
                <a:effectLst/>
                <a:uLnTx/>
                <a:uFillTx/>
                <a:latin typeface="Calibri"/>
                <a:ea typeface="+mn-ea"/>
                <a:cs typeface="+mn-cs"/>
              </a:rPr>
              <a:t>Çalışma Alanları: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Liderlik ve güçlendirme, ekip çalışması ve hasta sonuçları, hemşire devir hızı, çalışma ortamının  hemşire ve hasta sonuçları üzerine etkisi, hasta güvenliği, kalite yönetimi, sağlıklı çalışma ortamı oluşturulması.</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337494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1420</TotalTime>
  <Words>2153</Words>
  <Application>Microsoft Office PowerPoint</Application>
  <PresentationFormat>Geniş ekran</PresentationFormat>
  <Paragraphs>91</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11</vt:i4>
      </vt:variant>
    </vt:vector>
  </HeadingPairs>
  <TitlesOfParts>
    <vt:vector size="18" baseType="lpstr">
      <vt:lpstr>Arial</vt:lpstr>
      <vt:lpstr>Calibri</vt:lpstr>
      <vt:lpstr>Calibri Light</vt:lpstr>
      <vt:lpstr>Times New Roman</vt:lpstr>
      <vt:lpstr>Wingdings</vt:lpstr>
      <vt:lpstr>Office Teması</vt:lpstr>
      <vt:lpstr>1_Office Teması</vt:lpstr>
      <vt:lpstr>                                 T.C.  DOKUZ EYLÜL ÜNİVERSİTESİ Sağlık Bilimleri Enstitüsü Hemşirelik Anabilim Dalı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Baran GÜL</dc:creator>
  <cp:lastModifiedBy>Defne Demir</cp:lastModifiedBy>
  <cp:revision>87</cp:revision>
  <dcterms:created xsi:type="dcterms:W3CDTF">2019-02-18T07:09:33Z</dcterms:created>
  <dcterms:modified xsi:type="dcterms:W3CDTF">2024-02-06T09:51:48Z</dcterms:modified>
</cp:coreProperties>
</file>