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85" r:id="rId2"/>
    <p:sldId id="381" r:id="rId3"/>
    <p:sldId id="382" r:id="rId4"/>
    <p:sldId id="383" r:id="rId5"/>
    <p:sldId id="384" r:id="rId6"/>
    <p:sldId id="360" r:id="rId7"/>
    <p:sldId id="287" r:id="rId8"/>
    <p:sldId id="276" r:id="rId9"/>
    <p:sldId id="289" r:id="rId10"/>
    <p:sldId id="3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4" autoAdjust="0"/>
    <p:restoredTop sz="94660"/>
  </p:normalViewPr>
  <p:slideViewPr>
    <p:cSldViewPr snapToGrid="0">
      <p:cViewPr varScale="1">
        <p:scale>
          <a:sx n="97" d="100"/>
          <a:sy n="97" d="100"/>
        </p:scale>
        <p:origin x="3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BAFAE-328C-4EFB-BBC7-525C1CF6CF83}" type="datetimeFigureOut">
              <a:rPr lang="en-SG" smtClean="0"/>
              <a:t>4/1/2024</a:t>
            </a:fld>
            <a:endParaRPr lang="en-SG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SG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14F91-8B4B-45DE-8669-6C5E86E48B9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0150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0CEE1C-4231-024D-B8BE-1DC3D7D29DB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55461"/>
            <a:ext cx="9144000" cy="1323439"/>
          </a:xfrm>
        </p:spPr>
        <p:txBody>
          <a:bodyPr anchor="ctr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9781"/>
            <a:ext cx="9144000" cy="7385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339645" y="936978"/>
            <a:ext cx="0" cy="1531584"/>
          </a:xfrm>
          <a:prstGeom prst="line">
            <a:avLst/>
          </a:prstGeom>
          <a:ln w="508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420362" y="1024007"/>
            <a:ext cx="3265310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tr-TR" sz="4000" b="1" dirty="0">
                <a:solidFill>
                  <a:schemeClr val="bg2">
                    <a:lumMod val="50000"/>
                  </a:schemeClr>
                </a:solidFill>
              </a:rPr>
              <a:t>DOKUZ EYLÜL</a:t>
            </a:r>
          </a:p>
          <a:p>
            <a:r>
              <a:rPr lang="tr-TR" sz="4000" b="1" dirty="0">
                <a:solidFill>
                  <a:schemeClr val="bg2">
                    <a:lumMod val="50000"/>
                  </a:schemeClr>
                </a:solidFill>
              </a:rPr>
              <a:t>ÜNİVERSİTESİ</a:t>
            </a:r>
            <a:endParaRPr lang="tr-TR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8520" y="807402"/>
            <a:ext cx="1661160" cy="166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0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1708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110153"/>
            <a:ext cx="10515600" cy="4066809"/>
          </a:xfrm>
        </p:spPr>
        <p:txBody>
          <a:bodyPr vert="horz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84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8200" y="422031"/>
            <a:ext cx="2628900" cy="5754932"/>
          </a:xfrm>
        </p:spPr>
        <p:txBody>
          <a:bodyPr vert="horz"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9500" y="1811215"/>
            <a:ext cx="7734300" cy="4365748"/>
          </a:xfrm>
        </p:spPr>
        <p:txBody>
          <a:bodyPr vert="horz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5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1708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67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16723"/>
            <a:ext cx="10515600" cy="2645752"/>
          </a:xfrm>
        </p:spPr>
        <p:txBody>
          <a:bodyPr anchor="ctr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2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1708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22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3175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57375"/>
            <a:ext cx="5157787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7375"/>
            <a:ext cx="518318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7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6956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838200" y="1690688"/>
            <a:ext cx="8317089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82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4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7783"/>
          </a:xfrm>
        </p:spPr>
        <p:txBody>
          <a:bodyPr anchor="ctr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>
                <a:solidFill>
                  <a:schemeClr val="accent2"/>
                </a:solidFill>
              </a:defRPr>
            </a:lvl3pPr>
            <a:lvl4pPr>
              <a:defRPr sz="2000">
                <a:solidFill>
                  <a:schemeClr val="accent3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vert="horz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365" y="280828"/>
            <a:ext cx="1494155" cy="14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6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AA8F-9CB5-7545-9CF5-6B12F805CB74}" type="datetimeFigureOut">
              <a:rPr lang="tr-TR" smtClean="0"/>
              <a:t>4.01.2024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EA236-263A-8E4B-A919-97FD95326A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89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bis.deu.edu.tr/ders-katalog/2022-2023/tr/tr-c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78476" y="2768184"/>
            <a:ext cx="11059297" cy="1393904"/>
          </a:xfrm>
        </p:spPr>
        <p:txBody>
          <a:bodyPr>
            <a:noAutofit/>
          </a:bodyPr>
          <a:lstStyle/>
          <a:p>
            <a:r>
              <a:rPr lang="tr-TR" sz="44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BOLD OBLIQUE" pitchFamily="2" charset="0"/>
                <a:cs typeface="Bangla MN" pitchFamily="2" charset="0"/>
              </a:rPr>
              <a:t>TEMEL ONKOLOJİ Lisansüstü Programı</a:t>
            </a:r>
            <a:br>
              <a:rPr lang="tr-TR" sz="44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BOLD OBLIQUE" pitchFamily="2" charset="0"/>
                <a:cs typeface="Bangla MN" pitchFamily="2" charset="0"/>
              </a:rPr>
            </a:br>
            <a:r>
              <a:rPr lang="tr-TR" sz="40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BOLD OBLIQUE" pitchFamily="2" charset="0"/>
                <a:cs typeface="Bangla MN" pitchFamily="2" charset="0"/>
              </a:rPr>
              <a:t>Sağlık Bilimleri Enstitüsü </a:t>
            </a:r>
            <a:br>
              <a:rPr lang="tr-TR" sz="40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BOLD OBLIQUE" pitchFamily="2" charset="0"/>
                <a:cs typeface="Bangla MN" pitchFamily="2" charset="0"/>
              </a:rPr>
            </a:br>
            <a:r>
              <a:rPr lang="tr-TR" sz="40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BOLD OBLIQUE" pitchFamily="2" charset="0"/>
                <a:cs typeface="Bangla MN" pitchFamily="2" charset="0"/>
              </a:rPr>
              <a:t>Onkoloji Anabilim Dalı</a:t>
            </a:r>
            <a:endParaRPr lang="tr-TR" sz="4000" i="1" dirty="0">
              <a:solidFill>
                <a:schemeClr val="accent2">
                  <a:lumMod val="75000"/>
                </a:schemeClr>
              </a:solidFill>
              <a:latin typeface="HELVETICA BOLD OBLIQUE" pitchFamily="2" charset="0"/>
              <a:cs typeface="Bangla M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5073806"/>
            <a:ext cx="9144000" cy="641798"/>
          </a:xfrm>
        </p:spPr>
        <p:txBody>
          <a:bodyPr>
            <a:normAutofit/>
          </a:bodyPr>
          <a:lstStyle/>
          <a:p>
            <a:endParaRPr lang="tr-TR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1"/>
          <p:cNvSpPr txBox="1"/>
          <p:nvPr/>
        </p:nvSpPr>
        <p:spPr>
          <a:xfrm>
            <a:off x="2158845" y="2106124"/>
            <a:ext cx="8970072" cy="264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15092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838200" y="2341756"/>
            <a:ext cx="1014575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sz="3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DEU Sağlık Bilimleri Enstitüsü Müdürlüğü üzerinden programlar ve öğrencilik işlemleri takip edilebilir: </a:t>
            </a:r>
            <a:r>
              <a:rPr kumimoji="0" lang="tr-TR" sz="3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tr-TR" sz="3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http://</a:t>
            </a:r>
            <a:r>
              <a:rPr kumimoji="0" lang="tr-TR" sz="3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saglikbil.deu.edu.tr</a:t>
            </a:r>
            <a:r>
              <a:rPr kumimoji="0" lang="tr-TR" sz="3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/tr</a:t>
            </a:r>
            <a:r>
              <a:rPr kumimoji="0" lang="tr-TR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8859" y="498683"/>
            <a:ext cx="6456694" cy="965859"/>
          </a:xfrm>
        </p:spPr>
        <p:txBody>
          <a:bodyPr>
            <a:normAutofit/>
          </a:bodyPr>
          <a:lstStyle/>
          <a:p>
            <a:r>
              <a:rPr lang="tr-TR" dirty="0"/>
              <a:t>Temel Onkoloji Anabilim Dalı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60612" y="1646084"/>
            <a:ext cx="10493188" cy="38960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/>
                </a:solidFill>
              </a:rPr>
              <a:t>Onkoloji </a:t>
            </a:r>
            <a:r>
              <a:rPr lang="tr-TR" dirty="0" err="1">
                <a:solidFill>
                  <a:schemeClr val="tx1"/>
                </a:solidFill>
              </a:rPr>
              <a:t>EnstitüsüTemel</a:t>
            </a:r>
            <a:r>
              <a:rPr lang="tr-TR" dirty="0">
                <a:solidFill>
                  <a:schemeClr val="tx1"/>
                </a:solidFill>
              </a:rPr>
              <a:t> Onkoloji Anabilim Dalı </a:t>
            </a:r>
            <a:r>
              <a:rPr lang="tr-TR" dirty="0"/>
              <a:t>1997 yılında YÖK onayı ile </a:t>
            </a:r>
            <a:r>
              <a:rPr lang="tr-TR" dirty="0">
                <a:solidFill>
                  <a:schemeClr val="tx1"/>
                </a:solidFill>
              </a:rPr>
              <a:t>kurulmuştur. Sağlık Bilimleri Enstitüsü Onkoloji Anabilim Dalında Temel Onkoloji Yüksek Lisans ve Doktora eğitimi vermektedir. </a:t>
            </a:r>
            <a:r>
              <a:rPr lang="tr-TR" dirty="0"/>
              <a:t>2000 yılından beri mezun vermektedir.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dirty="0"/>
              <a:t>Programın amacı: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tr-TR" i="1" dirty="0"/>
              <a:t>Temel ve klinik kanser bilgisine ve temel onkoloji laboratuvarı uygulama becerisinin kazanılması,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tr-TR" i="1" dirty="0"/>
              <a:t>Onkoloji araştırmaları için bilgi sahibi olan,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tr-TR" i="1" dirty="0"/>
              <a:t>Araştırma planlama, deneysel veri toplayıp sonuçlarını istatistiksel </a:t>
            </a:r>
            <a:r>
              <a:rPr lang="tr-TR" i="1" dirty="0" err="1"/>
              <a:t>metodlarla</a:t>
            </a:r>
            <a:r>
              <a:rPr lang="tr-TR" i="1" dirty="0"/>
              <a:t> analiz edebilme ve rapor edebilme becerisinin kazanılmasını sağlamaktır</a:t>
            </a:r>
            <a:br>
              <a:rPr lang="tr-TR" dirty="0"/>
            </a:b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1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78859" y="498683"/>
            <a:ext cx="6456694" cy="965859"/>
          </a:xfrm>
        </p:spPr>
        <p:txBody>
          <a:bodyPr>
            <a:normAutofit/>
          </a:bodyPr>
          <a:lstStyle/>
          <a:p>
            <a:r>
              <a:rPr lang="tr-TR" dirty="0"/>
              <a:t>Temel Onkoloji Anabilim Dalı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60612" y="1646084"/>
            <a:ext cx="10493188" cy="38960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Temel Onkoloji Anabilim dalı bünyesinde 3 profesör, 1 araştırma görevlisi ve 1 uzman bulunmaktadır:</a:t>
            </a:r>
          </a:p>
          <a:p>
            <a:pPr marL="0" indent="0" algn="just"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Bölümümüzde 9 yüksek lisans öğrencisi, 32 doktora öğrencisi, 2 bütünleşik doktora öğrencisi ve 11 tane 100/2000 YÖK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bursiyerli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doktora öğrencisi bulunmaktadır.</a:t>
            </a:r>
          </a:p>
          <a:p>
            <a:pPr marL="0" indent="0" algn="just"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67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052" y="0"/>
            <a:ext cx="8312998" cy="965859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70C0"/>
                </a:solidFill>
              </a:rPr>
              <a:t>Temel Onkoloji </a:t>
            </a:r>
            <a:r>
              <a:rPr lang="tr-TR" dirty="0" err="1">
                <a:solidFill>
                  <a:srgbClr val="0070C0"/>
                </a:solidFill>
              </a:rPr>
              <a:t>Anabilimdalı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err="1">
                <a:solidFill>
                  <a:srgbClr val="0070C0"/>
                </a:solidFill>
              </a:rPr>
              <a:t>Laboratuarında</a:t>
            </a:r>
            <a:r>
              <a:rPr lang="tr-TR" dirty="0">
                <a:solidFill>
                  <a:srgbClr val="0070C0"/>
                </a:solidFill>
              </a:rPr>
              <a:t> yapılan çalışmalar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60610" y="1480964"/>
            <a:ext cx="11252731" cy="38960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73788BD9-0789-4196-9188-E2463F8C3F46}"/>
              </a:ext>
            </a:extLst>
          </p:cNvPr>
          <p:cNvSpPr/>
          <p:nvPr/>
        </p:nvSpPr>
        <p:spPr>
          <a:xfrm>
            <a:off x="860611" y="1769806"/>
            <a:ext cx="1061363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/>
                </a:solidFill>
              </a:rPr>
              <a:t>Türkiye’nin </a:t>
            </a:r>
            <a:r>
              <a:rPr lang="tr-TR" b="1" dirty="0">
                <a:solidFill>
                  <a:schemeClr val="tx1"/>
                </a:solidFill>
              </a:rPr>
              <a:t>tek ulusal protokolü </a:t>
            </a:r>
            <a:r>
              <a:rPr lang="tr-TR" dirty="0">
                <a:solidFill>
                  <a:srgbClr val="0070C0"/>
                </a:solidFill>
              </a:rPr>
              <a:t>TPOG-</a:t>
            </a:r>
            <a:r>
              <a:rPr lang="tr-TR" dirty="0" err="1">
                <a:solidFill>
                  <a:srgbClr val="0070C0"/>
                </a:solidFill>
              </a:rPr>
              <a:t>Nöroblastom</a:t>
            </a:r>
            <a:r>
              <a:rPr lang="tr-TR" dirty="0">
                <a:solidFill>
                  <a:srgbClr val="0070C0"/>
                </a:solidFill>
              </a:rPr>
              <a:t> protokolü</a:t>
            </a:r>
            <a:r>
              <a:rPr lang="tr-TR" dirty="0">
                <a:solidFill>
                  <a:srgbClr val="0070C0"/>
                </a:solidFill>
                <a:sym typeface="Symbol" panose="05050102010706020507" pitchFamily="18" charset="2"/>
              </a:rPr>
              <a:t>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2003 yılından bu yana yürütülmektedir.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b="1" dirty="0"/>
              <a:t>: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/>
              <a:t>Klinik örneklerde (Kan, doku, vücut sıvıları) ve</a:t>
            </a:r>
            <a:r>
              <a:rPr lang="tr-TR" i="1" dirty="0"/>
              <a:t> in- </a:t>
            </a:r>
            <a:r>
              <a:rPr lang="tr-TR" i="1" dirty="0" err="1"/>
              <a:t>vitro</a:t>
            </a:r>
            <a:r>
              <a:rPr lang="tr-TR" i="1" dirty="0"/>
              <a:t> kanser </a:t>
            </a:r>
            <a:r>
              <a:rPr lang="tr-TR" dirty="0"/>
              <a:t>hücre kültürü </a:t>
            </a:r>
            <a:r>
              <a:rPr lang="tr-TR" b="1" dirty="0"/>
              <a:t>Kanser Tanısı ile ilgili moleküler çalışmalar</a:t>
            </a:r>
            <a:endParaRPr lang="tr-TR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i="1" dirty="0" err="1"/>
              <a:t>Biyobankalama</a:t>
            </a:r>
            <a:r>
              <a:rPr lang="tr-TR" sz="1600" i="1" dirty="0"/>
              <a:t>- Hücre ve biyolojik madde saklama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i="1" dirty="0"/>
              <a:t>Gen düzeyinde moleküler çalışmalar (Yeni nesil </a:t>
            </a:r>
            <a:r>
              <a:rPr lang="tr-TR" sz="1600" i="1" dirty="0" err="1"/>
              <a:t>sekanslama</a:t>
            </a:r>
            <a:r>
              <a:rPr lang="tr-TR" sz="1600" i="1" dirty="0"/>
              <a:t>, </a:t>
            </a:r>
            <a:r>
              <a:rPr lang="tr-TR" sz="1600" i="1" dirty="0" err="1"/>
              <a:t>Mikorarray</a:t>
            </a:r>
            <a:r>
              <a:rPr lang="tr-TR" sz="1600" i="1" dirty="0"/>
              <a:t> ve Gen ekspresyon Analizleri (RT-PCR, </a:t>
            </a:r>
            <a:r>
              <a:rPr lang="tr-TR" sz="1600" i="1" dirty="0" err="1"/>
              <a:t>Thermal</a:t>
            </a:r>
            <a:r>
              <a:rPr lang="tr-TR" sz="1600" i="1" dirty="0"/>
              <a:t> </a:t>
            </a:r>
            <a:r>
              <a:rPr lang="tr-TR" sz="1600" i="1" dirty="0" err="1"/>
              <a:t>Cycler</a:t>
            </a:r>
            <a:r>
              <a:rPr lang="tr-TR" sz="1600" i="1" dirty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i="1" dirty="0"/>
              <a:t>Protein düzeyinde moleküler çalışmalar (ELISA, </a:t>
            </a:r>
            <a:r>
              <a:rPr lang="tr-TR" sz="1600" i="1" dirty="0" err="1"/>
              <a:t>İmmunhistokimya</a:t>
            </a:r>
            <a:r>
              <a:rPr lang="tr-TR" sz="1600" i="1" dirty="0"/>
              <a:t>, İn-</a:t>
            </a:r>
            <a:r>
              <a:rPr lang="tr-TR" sz="1600" i="1" dirty="0" err="1"/>
              <a:t>situ</a:t>
            </a:r>
            <a:r>
              <a:rPr lang="tr-TR" sz="1600" i="1" dirty="0"/>
              <a:t> </a:t>
            </a:r>
            <a:r>
              <a:rPr lang="tr-TR" sz="1600" i="1" dirty="0" err="1"/>
              <a:t>hibridizasyon</a:t>
            </a:r>
            <a:r>
              <a:rPr lang="tr-TR" sz="1600" i="1" dirty="0"/>
              <a:t>, Western </a:t>
            </a:r>
            <a:r>
              <a:rPr lang="tr-TR" sz="1600" i="1" dirty="0" err="1"/>
              <a:t>blotting</a:t>
            </a:r>
            <a:r>
              <a:rPr lang="tr-TR" sz="1600" i="1" dirty="0"/>
              <a:t>..)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i="1" dirty="0"/>
              <a:t>Sıvı Biyopsi ilişkili moleküler çalışmalar (</a:t>
            </a:r>
            <a:r>
              <a:rPr lang="tr-TR" sz="1600" i="1" dirty="0" err="1"/>
              <a:t>mRNA</a:t>
            </a:r>
            <a:r>
              <a:rPr lang="tr-TR" sz="1600" i="1" dirty="0"/>
              <a:t>, </a:t>
            </a:r>
            <a:r>
              <a:rPr lang="tr-TR" sz="1600" i="1" dirty="0" err="1"/>
              <a:t>MikroRNA</a:t>
            </a:r>
            <a:r>
              <a:rPr lang="tr-TR" sz="1600" i="1" dirty="0"/>
              <a:t> gibi kodlamayan RNA’lar, protein analizleri)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i="1" dirty="0" err="1"/>
              <a:t>Epigenetik</a:t>
            </a:r>
            <a:r>
              <a:rPr lang="tr-TR" sz="1600" i="1" dirty="0"/>
              <a:t> moleküler çalışmalar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tr-TR" sz="10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b="1" dirty="0"/>
              <a:t>Kanser Tedavisi ile ilgili moleküler çalışmalar: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/>
              <a:t>Klinik örneklerde ve</a:t>
            </a:r>
            <a:r>
              <a:rPr lang="tr-TR" i="1" dirty="0"/>
              <a:t> Deneysel in-</a:t>
            </a:r>
            <a:r>
              <a:rPr lang="tr-TR" i="1" dirty="0" err="1"/>
              <a:t>vitro</a:t>
            </a:r>
            <a:r>
              <a:rPr lang="tr-TR" i="1" dirty="0"/>
              <a:t> ve in-</a:t>
            </a:r>
            <a:r>
              <a:rPr lang="tr-TR" i="1" dirty="0" err="1"/>
              <a:t>vivo</a:t>
            </a:r>
            <a:r>
              <a:rPr lang="tr-TR" i="1" dirty="0"/>
              <a:t> modellerde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i="1" dirty="0"/>
              <a:t>Hasta örneklerinin ileri analizleri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i="1" dirty="0" err="1"/>
              <a:t>In-vitro</a:t>
            </a:r>
            <a:r>
              <a:rPr lang="tr-TR" sz="1600" i="1" dirty="0"/>
              <a:t> kanser hücre kültüründe Modeller: 2 boyutlu, 3 boyutlu (Sinyal Yolakları, Hücre ölüm mekanizmaları..)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i="1" dirty="0" err="1"/>
              <a:t>In-vivo</a:t>
            </a:r>
            <a:r>
              <a:rPr lang="tr-TR" sz="1600" i="1" dirty="0"/>
              <a:t> kanser modelleri: </a:t>
            </a:r>
            <a:r>
              <a:rPr lang="tr-TR" sz="1600" i="1" dirty="0" err="1"/>
              <a:t>Xenograft</a:t>
            </a:r>
            <a:r>
              <a:rPr lang="tr-TR" sz="1600" i="1" dirty="0"/>
              <a:t> ve PDX kanser modellerinde uygulamalar (Hedeflenmiş ilaç  ve </a:t>
            </a:r>
            <a:r>
              <a:rPr lang="tr-TR" sz="1600" i="1" dirty="0" err="1"/>
              <a:t>Nanotedaviler</a:t>
            </a:r>
            <a:r>
              <a:rPr lang="tr-TR" sz="1600" i="1" dirty="0"/>
              <a:t>)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5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2052" y="0"/>
            <a:ext cx="8312998" cy="965859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70C0"/>
                </a:solidFill>
              </a:rPr>
              <a:t>Temel Onkoloji </a:t>
            </a:r>
            <a:r>
              <a:rPr lang="tr-TR" dirty="0" err="1">
                <a:solidFill>
                  <a:srgbClr val="0070C0"/>
                </a:solidFill>
              </a:rPr>
              <a:t>Anabilimdalı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err="1">
                <a:solidFill>
                  <a:srgbClr val="0070C0"/>
                </a:solidFill>
              </a:rPr>
              <a:t>Laboratuarında</a:t>
            </a:r>
            <a:r>
              <a:rPr lang="tr-TR" dirty="0">
                <a:solidFill>
                  <a:srgbClr val="0070C0"/>
                </a:solidFill>
              </a:rPr>
              <a:t> yapılan çalışmalar-2 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60611" y="1697273"/>
            <a:ext cx="11252731" cy="3896071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1800" b="1" dirty="0">
                <a:solidFill>
                  <a:srgbClr val="000000"/>
                </a:solidFill>
              </a:rPr>
              <a:t>Kanser Kök Hücreleri ile ilgili Moleküler Çalışmalar: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dirty="0">
                <a:solidFill>
                  <a:srgbClr val="000000"/>
                </a:solidFill>
              </a:rPr>
              <a:t>Steril  kanser ve kanser kök Hücre ayırma ve ilişkili deneyler (Akım </a:t>
            </a:r>
            <a:r>
              <a:rPr lang="tr-TR" sz="1600" dirty="0" err="1">
                <a:solidFill>
                  <a:srgbClr val="000000"/>
                </a:solidFill>
              </a:rPr>
              <a:t>sitometrik</a:t>
            </a:r>
            <a:r>
              <a:rPr lang="tr-TR" sz="1600" dirty="0">
                <a:solidFill>
                  <a:srgbClr val="000000"/>
                </a:solidFill>
              </a:rPr>
              <a:t> Analizler)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tr-TR" sz="1000" b="1" dirty="0">
              <a:solidFill>
                <a:srgbClr val="0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800" b="1" dirty="0" err="1">
                <a:solidFill>
                  <a:srgbClr val="000000"/>
                </a:solidFill>
              </a:rPr>
              <a:t>Tumör</a:t>
            </a:r>
            <a:r>
              <a:rPr lang="tr-TR" sz="1800" b="1" dirty="0">
                <a:solidFill>
                  <a:srgbClr val="000000"/>
                </a:solidFill>
              </a:rPr>
              <a:t> </a:t>
            </a:r>
            <a:r>
              <a:rPr lang="tr-TR" sz="1800" b="1" dirty="0" err="1">
                <a:solidFill>
                  <a:srgbClr val="000000"/>
                </a:solidFill>
              </a:rPr>
              <a:t>immünitesi</a:t>
            </a:r>
            <a:r>
              <a:rPr lang="tr-TR" sz="1800" b="1" dirty="0">
                <a:solidFill>
                  <a:srgbClr val="000000"/>
                </a:solidFill>
              </a:rPr>
              <a:t> ve </a:t>
            </a:r>
            <a:r>
              <a:rPr lang="tr-TR" sz="1800" b="1" dirty="0" err="1">
                <a:solidFill>
                  <a:srgbClr val="000000"/>
                </a:solidFill>
              </a:rPr>
              <a:t>inflamasyon</a:t>
            </a:r>
            <a:r>
              <a:rPr lang="tr-TR" sz="1800" b="1" dirty="0">
                <a:solidFill>
                  <a:srgbClr val="000000"/>
                </a:solidFill>
              </a:rPr>
              <a:t> ilişkili moleküler analizler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dirty="0">
                <a:solidFill>
                  <a:srgbClr val="000000"/>
                </a:solidFill>
              </a:rPr>
              <a:t>Kanser hücresi ve Tümör </a:t>
            </a:r>
            <a:r>
              <a:rPr lang="tr-TR" sz="1600" dirty="0" err="1">
                <a:solidFill>
                  <a:srgbClr val="000000"/>
                </a:solidFill>
              </a:rPr>
              <a:t>mikroçevre</a:t>
            </a:r>
            <a:r>
              <a:rPr lang="tr-TR" sz="1600" dirty="0">
                <a:solidFill>
                  <a:srgbClr val="000000"/>
                </a:solidFill>
              </a:rPr>
              <a:t> ilişkisinin araştırılması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dirty="0">
                <a:solidFill>
                  <a:srgbClr val="000000"/>
                </a:solidFill>
              </a:rPr>
              <a:t>Tümör </a:t>
            </a:r>
            <a:r>
              <a:rPr lang="tr-TR" sz="1600" dirty="0" err="1">
                <a:solidFill>
                  <a:srgbClr val="000000"/>
                </a:solidFill>
              </a:rPr>
              <a:t>heterojenite</a:t>
            </a:r>
            <a:r>
              <a:rPr lang="tr-TR" sz="1600" dirty="0">
                <a:solidFill>
                  <a:srgbClr val="000000"/>
                </a:solidFill>
              </a:rPr>
              <a:t> deneyleri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tr-TR" sz="1400" b="1" dirty="0">
              <a:solidFill>
                <a:srgbClr val="0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800" b="1" dirty="0">
                <a:solidFill>
                  <a:srgbClr val="000000"/>
                </a:solidFill>
              </a:rPr>
              <a:t>Deney Hayvanlarında Deneysel kanser çalışmaları :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dirty="0" err="1">
                <a:solidFill>
                  <a:srgbClr val="000000"/>
                </a:solidFill>
              </a:rPr>
              <a:t>Ksenograft</a:t>
            </a:r>
            <a:r>
              <a:rPr lang="tr-TR" sz="1600" dirty="0">
                <a:solidFill>
                  <a:srgbClr val="000000"/>
                </a:solidFill>
              </a:rPr>
              <a:t> Kanser Modelleri,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dirty="0">
                <a:solidFill>
                  <a:srgbClr val="000000"/>
                </a:solidFill>
              </a:rPr>
              <a:t>PDX-Hasta Kökenli Deneysel kanser modelleri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dirty="0" err="1">
                <a:solidFill>
                  <a:srgbClr val="000000"/>
                </a:solidFill>
              </a:rPr>
              <a:t>Peritonitis</a:t>
            </a:r>
            <a:r>
              <a:rPr lang="tr-TR" sz="1600" dirty="0">
                <a:solidFill>
                  <a:srgbClr val="000000"/>
                </a:solidFill>
              </a:rPr>
              <a:t> </a:t>
            </a:r>
            <a:r>
              <a:rPr lang="tr-TR" sz="1600" dirty="0" err="1">
                <a:solidFill>
                  <a:srgbClr val="000000"/>
                </a:solidFill>
              </a:rPr>
              <a:t>Carsinomatosa</a:t>
            </a:r>
            <a:r>
              <a:rPr lang="tr-TR" sz="1600" dirty="0">
                <a:solidFill>
                  <a:srgbClr val="000000"/>
                </a:solidFill>
              </a:rPr>
              <a:t>  Deneysel kanser modelleri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dirty="0" err="1">
                <a:solidFill>
                  <a:srgbClr val="000000"/>
                </a:solidFill>
              </a:rPr>
              <a:t>Metastatik</a:t>
            </a:r>
            <a:r>
              <a:rPr lang="tr-TR" sz="1600" dirty="0">
                <a:solidFill>
                  <a:srgbClr val="000000"/>
                </a:solidFill>
              </a:rPr>
              <a:t> kanser modelleri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1600" dirty="0">
                <a:solidFill>
                  <a:srgbClr val="000000"/>
                </a:solidFill>
              </a:rPr>
              <a:t>Kanser tedavilerinin Yan Etkilerinin Düzenlenme Çalışmaları: </a:t>
            </a:r>
            <a:r>
              <a:rPr lang="tr-TR" sz="1600" i="1" dirty="0">
                <a:solidFill>
                  <a:srgbClr val="000000"/>
                </a:solidFill>
              </a:rPr>
              <a:t>Ağrı modelleri, </a:t>
            </a:r>
            <a:r>
              <a:rPr lang="tr-TR" sz="1600" i="1" dirty="0" err="1">
                <a:solidFill>
                  <a:srgbClr val="000000"/>
                </a:solidFill>
              </a:rPr>
              <a:t>Ototoksisite</a:t>
            </a:r>
            <a:r>
              <a:rPr lang="tr-TR" sz="1600" i="1" dirty="0">
                <a:solidFill>
                  <a:srgbClr val="000000"/>
                </a:solidFill>
              </a:rPr>
              <a:t> Çalışmaları</a:t>
            </a:r>
          </a:p>
          <a:p>
            <a:pPr marL="0" indent="0" algn="just">
              <a:buNone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4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384" y="288617"/>
            <a:ext cx="8051600" cy="965859"/>
          </a:xfrm>
        </p:spPr>
        <p:txBody>
          <a:bodyPr>
            <a:normAutofit fontScale="90000"/>
          </a:bodyPr>
          <a:lstStyle/>
          <a:p>
            <a:r>
              <a:rPr lang="tr-TR" dirty="0"/>
              <a:t>Temel Onkoloji Anabilim Dalı Etkinlikler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26757" y="1553673"/>
            <a:ext cx="9885404" cy="413105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tr-TR" sz="3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3100" dirty="0">
                <a:solidFill>
                  <a:schemeClr val="tx1"/>
                </a:solidFill>
              </a:rPr>
              <a:t>Yılda ortalama 40 dan fazla </a:t>
            </a:r>
            <a:r>
              <a:rPr lang="tr-TR" sz="3100" dirty="0">
                <a:solidFill>
                  <a:srgbClr val="0070C0"/>
                </a:solidFill>
              </a:rPr>
              <a:t>yüksek lisans</a:t>
            </a:r>
            <a:r>
              <a:rPr lang="tr-TR" sz="3100" dirty="0">
                <a:solidFill>
                  <a:schemeClr val="tx1"/>
                </a:solidFill>
              </a:rPr>
              <a:t>,</a:t>
            </a:r>
            <a:r>
              <a:rPr lang="tr-TR" sz="3100" dirty="0">
                <a:solidFill>
                  <a:srgbClr val="0070C0"/>
                </a:solidFill>
              </a:rPr>
              <a:t> doktora tez</a:t>
            </a:r>
            <a:r>
              <a:rPr lang="tr-TR" sz="3100" dirty="0">
                <a:solidFill>
                  <a:schemeClr val="tx1"/>
                </a:solidFill>
              </a:rPr>
              <a:t>, çoğunluğu </a:t>
            </a:r>
            <a:r>
              <a:rPr lang="tr-TR" sz="3100" dirty="0">
                <a:solidFill>
                  <a:srgbClr val="0070C0"/>
                </a:solidFill>
              </a:rPr>
              <a:t>AR-GE niteliğinde münferit araştırma</a:t>
            </a:r>
            <a:r>
              <a:rPr lang="tr-TR" sz="3100" dirty="0">
                <a:solidFill>
                  <a:schemeClr val="tx1"/>
                </a:solidFill>
              </a:rPr>
              <a:t>, Tıpta uzmanlık tez, </a:t>
            </a:r>
            <a:r>
              <a:rPr lang="tr-TR" sz="3100" dirty="0">
                <a:solidFill>
                  <a:srgbClr val="0070C0"/>
                </a:solidFill>
              </a:rPr>
              <a:t>TÜBİTAK öğrenci yarışma </a:t>
            </a:r>
            <a:r>
              <a:rPr lang="tr-TR" sz="3100" b="1" dirty="0">
                <a:solidFill>
                  <a:srgbClr val="0070C0"/>
                </a:solidFill>
              </a:rPr>
              <a:t>projesi</a:t>
            </a:r>
            <a:r>
              <a:rPr lang="tr-TR" sz="3100" dirty="0">
                <a:solidFill>
                  <a:srgbClr val="0070C0"/>
                </a:solidFill>
              </a:rPr>
              <a:t> </a:t>
            </a:r>
            <a:r>
              <a:rPr lang="tr-TR" sz="3100" dirty="0">
                <a:solidFill>
                  <a:schemeClr val="tx1"/>
                </a:solidFill>
              </a:rPr>
              <a:t>yürütülmektedir.</a:t>
            </a:r>
          </a:p>
          <a:p>
            <a:pPr marL="0" indent="0" algn="just">
              <a:buNone/>
            </a:pPr>
            <a:endParaRPr lang="tr-TR" sz="31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3100" dirty="0">
                <a:solidFill>
                  <a:schemeClr val="tx1"/>
                </a:solidFill>
              </a:rPr>
              <a:t>Tüm yaz boyunca ve şubat tatilinde gönüllü </a:t>
            </a:r>
            <a:r>
              <a:rPr lang="tr-TR" sz="3100" dirty="0" err="1">
                <a:solidFill>
                  <a:srgbClr val="0070C0"/>
                </a:solidFill>
              </a:rPr>
              <a:t>stajer</a:t>
            </a:r>
            <a:r>
              <a:rPr lang="tr-TR" sz="3100" dirty="0">
                <a:solidFill>
                  <a:srgbClr val="0070C0"/>
                </a:solidFill>
              </a:rPr>
              <a:t> eğitimi</a:t>
            </a:r>
            <a:r>
              <a:rPr lang="tr-TR" sz="3100" dirty="0">
                <a:solidFill>
                  <a:schemeClr val="tx1"/>
                </a:solidFill>
              </a:rPr>
              <a:t> verilmektedir.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tr-TR" sz="31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3100" dirty="0">
                <a:solidFill>
                  <a:schemeClr val="tx1"/>
                </a:solidFill>
              </a:rPr>
              <a:t>Her yıl düzenli dört hafta süreli </a:t>
            </a:r>
            <a:r>
              <a:rPr lang="tr-TR" sz="3100" dirty="0">
                <a:solidFill>
                  <a:srgbClr val="0070C0"/>
                </a:solidFill>
              </a:rPr>
              <a:t>Temel Onkoloji Yaz kursu </a:t>
            </a:r>
            <a:r>
              <a:rPr lang="tr-TR" sz="3100" dirty="0">
                <a:solidFill>
                  <a:schemeClr val="tx1"/>
                </a:solidFill>
              </a:rPr>
              <a:t>düzenlenmektedir.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tr-TR" sz="31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3100" dirty="0">
                <a:solidFill>
                  <a:schemeClr val="tx1"/>
                </a:solidFill>
              </a:rPr>
              <a:t>Her yıl kanser haftasında </a:t>
            </a:r>
            <a:r>
              <a:rPr lang="tr-TR" sz="3100" dirty="0">
                <a:solidFill>
                  <a:srgbClr val="0070C0"/>
                </a:solidFill>
              </a:rPr>
              <a:t>Onkolojide Araştırma Yöntemleri Kursu </a:t>
            </a:r>
            <a:r>
              <a:rPr lang="tr-TR" sz="3100" dirty="0">
                <a:solidFill>
                  <a:schemeClr val="tx1"/>
                </a:solidFill>
              </a:rPr>
              <a:t>düzenlenmektedir.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tr-TR" sz="31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sz="3100" dirty="0">
                <a:solidFill>
                  <a:schemeClr val="tx1"/>
                </a:solidFill>
              </a:rPr>
              <a:t>Düzenli olarak haftada bir kez </a:t>
            </a:r>
            <a:r>
              <a:rPr lang="tr-TR" sz="3100" dirty="0">
                <a:solidFill>
                  <a:srgbClr val="0070C0"/>
                </a:solidFill>
              </a:rPr>
              <a:t>Anabilim Dalı seminerleri</a:t>
            </a:r>
            <a:r>
              <a:rPr lang="tr-TR" sz="3100" dirty="0">
                <a:solidFill>
                  <a:schemeClr val="tx1"/>
                </a:solidFill>
              </a:rPr>
              <a:t> düzenlenmektedir.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1" y="501805"/>
            <a:ext cx="8069904" cy="1021615"/>
          </a:xfrm>
        </p:spPr>
        <p:txBody>
          <a:bodyPr>
            <a:normAutofit fontScale="90000"/>
          </a:bodyPr>
          <a:lstStyle/>
          <a:p>
            <a:r>
              <a:rPr lang="tr-TR" dirty="0"/>
              <a:t>Temel Onkoloji Yüksek Lisans Koşullar 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3771" y="1761894"/>
            <a:ext cx="10543565" cy="3869472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r-TR" dirty="0">
                <a:solidFill>
                  <a:srgbClr val="0070C0"/>
                </a:solidFill>
              </a:rPr>
              <a:t>ALES Sayısal puan</a:t>
            </a:r>
            <a:r>
              <a:rPr lang="tr-TR" dirty="0">
                <a:solidFill>
                  <a:schemeClr val="tx1"/>
                </a:solidFill>
                <a:sym typeface="Symbol" panose="05050102010706020507" pitchFamily="18" charset="2"/>
              </a:rPr>
              <a:t></a:t>
            </a:r>
            <a:r>
              <a:rPr lang="tr-TR" dirty="0">
                <a:solidFill>
                  <a:schemeClr val="tx1"/>
                </a:solidFill>
              </a:rPr>
              <a:t> 55,</a:t>
            </a:r>
            <a:r>
              <a:rPr lang="tr-TR" dirty="0">
                <a:solidFill>
                  <a:srgbClr val="0070C0"/>
                </a:solidFill>
              </a:rPr>
              <a:t> YDS </a:t>
            </a:r>
            <a:r>
              <a:rPr lang="tr-TR" dirty="0">
                <a:solidFill>
                  <a:schemeClr val="tx1"/>
                </a:solidFill>
                <a:sym typeface="Symbol" panose="05050102010706020507" pitchFamily="18" charset="2"/>
              </a:rPr>
              <a:t>5</a:t>
            </a:r>
            <a:r>
              <a:rPr lang="tr-TR" dirty="0">
                <a:solidFill>
                  <a:schemeClr val="tx1"/>
                </a:solidFill>
              </a:rPr>
              <a:t>0 puan ya da </a:t>
            </a:r>
            <a:r>
              <a:rPr lang="tr-TR" dirty="0">
                <a:solidFill>
                  <a:srgbClr val="0070C0"/>
                </a:solidFill>
              </a:rPr>
              <a:t>SBE İngilizce sınavdan</a:t>
            </a:r>
            <a:r>
              <a:rPr lang="tr-TR" dirty="0">
                <a:solidFill>
                  <a:schemeClr val="tx1"/>
                </a:solidFill>
                <a:sym typeface="Symbol" panose="05050102010706020507" pitchFamily="18" charset="2"/>
              </a:rPr>
              <a:t></a:t>
            </a:r>
            <a:r>
              <a:rPr lang="tr-TR" dirty="0">
                <a:solidFill>
                  <a:schemeClr val="tx1"/>
                </a:solidFill>
              </a:rPr>
              <a:t>  55 puan almak.</a:t>
            </a:r>
          </a:p>
          <a:p>
            <a:pPr marL="0" indent="0" algn="ctr">
              <a:buNone/>
            </a:pPr>
            <a:endParaRPr lang="tr-T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/>
                </a:solidFill>
              </a:rPr>
              <a:t> </a:t>
            </a:r>
            <a:r>
              <a:rPr lang="tr-TR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 ONKOLOJİ YÜKSEK LİSANS</a:t>
            </a:r>
            <a:r>
              <a:rPr lang="tr-TR" u="sng" dirty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PROGRAMLARINA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70C0"/>
                </a:solidFill>
              </a:rPr>
              <a:t>ÖN KOŞULLAR: </a:t>
            </a:r>
            <a:r>
              <a:rPr lang="tr-TR" sz="2400" dirty="0">
                <a:solidFill>
                  <a:schemeClr val="tx1"/>
                </a:solidFill>
              </a:rPr>
              <a:t>Fen Bilimleri veya  Sağlık Bilimleri Alanında Lisans mezunu olmak.</a:t>
            </a: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Program bilgileri: </a:t>
            </a:r>
            <a:r>
              <a:rPr lang="tr-TR" sz="2400" dirty="0">
                <a:solidFill>
                  <a:schemeClr val="tx1"/>
                </a:solidFill>
                <a:hlinkClick r:id="rId3"/>
              </a:rPr>
              <a:t>https://debis.deu.edu.tr/ders-katalog/2022-2023/tr/tr-c3.html</a:t>
            </a:r>
            <a:endParaRPr lang="tr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DEU Bilgi paketi</a:t>
            </a: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6" name="Picture 4" descr="Dokuz Eylül Üniversitesi Araştırma Uygulama Hastanesi - Dokuz Eylül  Üniversitesi Araştırma Uygulama Hastanes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323" y="98797"/>
            <a:ext cx="1523906" cy="166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53192"/>
            <a:ext cx="9151374" cy="1325563"/>
          </a:xfrm>
        </p:spPr>
        <p:txBody>
          <a:bodyPr/>
          <a:lstStyle/>
          <a:p>
            <a:r>
              <a:rPr lang="tr-TR" dirty="0"/>
              <a:t>Temel Onkoloji Doktora Programlarımız</a:t>
            </a:r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6662CFA6-5A14-4DB4-86E1-CC3A1EE506F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2711" t="7490" r="17687"/>
          <a:stretch/>
        </p:blipFill>
        <p:spPr>
          <a:xfrm>
            <a:off x="0" y="1690688"/>
            <a:ext cx="7191631" cy="5167312"/>
          </a:xfrm>
          <a:prstGeom prst="rect">
            <a:avLst/>
          </a:prstGeo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7290487" y="1876206"/>
            <a:ext cx="4757352" cy="189785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600" dirty="0">
                <a:solidFill>
                  <a:srgbClr val="3333FF"/>
                </a:solidFill>
              </a:rPr>
              <a:t>Temel Onkoloji Doktora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600" dirty="0">
                <a:solidFill>
                  <a:srgbClr val="3333FF"/>
                </a:solidFill>
              </a:rPr>
              <a:t>Temel Onkoloji Bütünleşik Doktora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896D361-0095-440D-BFED-0A0A3FB6F2B6}"/>
              </a:ext>
            </a:extLst>
          </p:cNvPr>
          <p:cNvSpPr txBox="1"/>
          <p:nvPr/>
        </p:nvSpPr>
        <p:spPr>
          <a:xfrm>
            <a:off x="7290487" y="3756621"/>
            <a:ext cx="475735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SBE zorunlu dersleri, bölüm zorunlu dersleri ile birlikte temel onkolojinin farklı alanlarındaki seçmeli dersleri içerir.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Öğrenciler diğer AD ve Enstitüler ya da üniversitelerden de ders seçebilirler.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43300" y="578431"/>
            <a:ext cx="6131312" cy="749997"/>
          </a:xfrm>
        </p:spPr>
        <p:txBody>
          <a:bodyPr>
            <a:normAutofit fontScale="90000"/>
          </a:bodyPr>
          <a:lstStyle/>
          <a:p>
            <a:r>
              <a:rPr lang="tr-TR" dirty="0"/>
              <a:t>Temel Onkoloji Doktora Koşullar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0" y="1836467"/>
            <a:ext cx="10448544" cy="375029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err="1">
                <a:solidFill>
                  <a:srgbClr val="0070C0"/>
                </a:solidFill>
              </a:rPr>
              <a:t>ALES’ten</a:t>
            </a:r>
            <a:r>
              <a:rPr lang="tr-TR" dirty="0">
                <a:solidFill>
                  <a:srgbClr val="0070C0"/>
                </a:solidFill>
              </a:rPr>
              <a:t> Sayısal puan </a:t>
            </a:r>
            <a:r>
              <a:rPr lang="tr-TR" dirty="0">
                <a:solidFill>
                  <a:schemeClr val="tx1"/>
                </a:solidFill>
                <a:sym typeface="Symbol" panose="05050102010706020507" pitchFamily="18" charset="2"/>
              </a:rPr>
              <a:t></a:t>
            </a:r>
            <a:r>
              <a:rPr lang="tr-TR" dirty="0">
                <a:solidFill>
                  <a:schemeClr val="tx1"/>
                </a:solidFill>
              </a:rPr>
              <a:t>60, </a:t>
            </a:r>
            <a:r>
              <a:rPr lang="tr-TR" dirty="0">
                <a:solidFill>
                  <a:srgbClr val="0070C0"/>
                </a:solidFill>
              </a:rPr>
              <a:t>TUS puanı</a:t>
            </a:r>
            <a:r>
              <a:rPr lang="tr-TR" dirty="0">
                <a:solidFill>
                  <a:schemeClr val="tx1"/>
                </a:solidFill>
                <a:sym typeface="Symbol" panose="05050102010706020507" pitchFamily="18" charset="2"/>
              </a:rPr>
              <a:t></a:t>
            </a:r>
            <a:r>
              <a:rPr lang="tr-TR" dirty="0">
                <a:solidFill>
                  <a:schemeClr val="tx1"/>
                </a:solidFill>
              </a:rPr>
              <a:t> 50, </a:t>
            </a:r>
            <a:r>
              <a:rPr lang="tr-TR" dirty="0">
                <a:solidFill>
                  <a:srgbClr val="0070C0"/>
                </a:solidFill>
              </a:rPr>
              <a:t>Yabancı </a:t>
            </a:r>
            <a:r>
              <a:rPr lang="tr-TR">
                <a:solidFill>
                  <a:srgbClr val="0070C0"/>
                </a:solidFill>
              </a:rPr>
              <a:t>dil </a:t>
            </a:r>
            <a:r>
              <a:rPr lang="tr-TR">
                <a:solidFill>
                  <a:schemeClr val="tx1"/>
                </a:solidFill>
                <a:sym typeface="Symbol" panose="05050102010706020507" pitchFamily="18" charset="2"/>
              </a:rPr>
              <a:t>55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 ONKOLOJİ DOKTORA</a:t>
            </a:r>
            <a:r>
              <a:rPr lang="tr-TR" dirty="0">
                <a:solidFill>
                  <a:schemeClr val="tx1"/>
                </a:solidFill>
              </a:rPr>
              <a:t> PROGRAMINA</a:t>
            </a:r>
          </a:p>
          <a:p>
            <a:pPr marL="0" indent="0">
              <a:buNone/>
            </a:pPr>
            <a:r>
              <a:rPr lang="tr-TR" sz="2600" i="1" dirty="0"/>
              <a:t>ÖN KOŞULLAR </a:t>
            </a:r>
            <a:r>
              <a:rPr lang="tr-TR" sz="2600" i="1" dirty="0">
                <a:solidFill>
                  <a:schemeClr val="tx1"/>
                </a:solidFill>
              </a:rPr>
              <a:t>: Fen Bilimleri ve Sağlık Bilimleri alanlarında en az bir Yüksek Lisans veya Tıp Fakültesi Mezunu olmak.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Temel Onkoloji YL mezunları ve tıp doktorları Temel Onkoloji alanında doktora yapma olanağına sahiptir.</a:t>
            </a:r>
            <a:endParaRPr lang="tr-TR" sz="26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600" i="1" dirty="0">
              <a:solidFill>
                <a:schemeClr val="tx1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Picture 4" descr="Dokuz Eylül Üniversitesi Araştırma Uygulama Hastanesi - Dokuz Eylül  Üniversitesi Araştırma Uygulama Hastan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323" y="144966"/>
            <a:ext cx="1481601" cy="161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EU_1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15092"/>
      </a:accent1>
      <a:accent2>
        <a:srgbClr val="4470C3"/>
      </a:accent2>
      <a:accent3>
        <a:srgbClr val="2FB2E4"/>
      </a:accent3>
      <a:accent4>
        <a:srgbClr val="70CEF2"/>
      </a:accent4>
      <a:accent5>
        <a:srgbClr val="97D9F5"/>
      </a:accent5>
      <a:accent6>
        <a:srgbClr val="007BAF"/>
      </a:accent6>
      <a:hlink>
        <a:srgbClr val="2252A1"/>
      </a:hlink>
      <a:folHlink>
        <a:srgbClr val="00A8D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652</Words>
  <Application>Microsoft Office PowerPoint</Application>
  <PresentationFormat>Geniş ekran</PresentationFormat>
  <Paragraphs>74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Bangla MN</vt:lpstr>
      <vt:lpstr>Calibri</vt:lpstr>
      <vt:lpstr>Calibri Light</vt:lpstr>
      <vt:lpstr>HELVETICA BOLD OBLIQUE</vt:lpstr>
      <vt:lpstr>Symbol</vt:lpstr>
      <vt:lpstr>Wingdings</vt:lpstr>
      <vt:lpstr>Office Theme</vt:lpstr>
      <vt:lpstr>TEMEL ONKOLOJİ Lisansüstü Programı Sağlık Bilimleri Enstitüsü  Onkoloji Anabilim Dalı</vt:lpstr>
      <vt:lpstr>Temel Onkoloji Anabilim Dalı</vt:lpstr>
      <vt:lpstr>Temel Onkoloji Anabilim Dalı</vt:lpstr>
      <vt:lpstr>Temel Onkoloji Anabilimdalı Laboratuarında yapılan çalışmalar</vt:lpstr>
      <vt:lpstr>Temel Onkoloji Anabilimdalı Laboratuarında yapılan çalışmalar-2 </vt:lpstr>
      <vt:lpstr>Temel Onkoloji Anabilim Dalı Etkinlikler</vt:lpstr>
      <vt:lpstr>Temel Onkoloji Yüksek Lisans Koşullar </vt:lpstr>
      <vt:lpstr>Temel Onkoloji Doktora Programlarımız</vt:lpstr>
      <vt:lpstr>Temel Onkoloji Doktora Koşullar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Safiye Aktaş</dc:creator>
  <cp:lastModifiedBy>Safiye Aktaş</cp:lastModifiedBy>
  <cp:revision>4</cp:revision>
  <dcterms:created xsi:type="dcterms:W3CDTF">2024-01-04T13:59:21Z</dcterms:created>
  <dcterms:modified xsi:type="dcterms:W3CDTF">2024-01-04T14:20:09Z</dcterms:modified>
</cp:coreProperties>
</file>