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85" r:id="rId2"/>
    <p:sldId id="381" r:id="rId3"/>
    <p:sldId id="382" r:id="rId4"/>
    <p:sldId id="383" r:id="rId5"/>
    <p:sldId id="384" r:id="rId6"/>
    <p:sldId id="360" r:id="rId7"/>
    <p:sldId id="287" r:id="rId8"/>
    <p:sldId id="276" r:id="rId9"/>
    <p:sldId id="289" r:id="rId10"/>
    <p:sldId id="3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04" autoAdjust="0"/>
    <p:restoredTop sz="94660"/>
  </p:normalViewPr>
  <p:slideViewPr>
    <p:cSldViewPr snapToGrid="0">
      <p:cViewPr varScale="1">
        <p:scale>
          <a:sx n="97" d="100"/>
          <a:sy n="97" d="100"/>
        </p:scale>
        <p:origin x="33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8BAFAE-328C-4EFB-BBC7-525C1CF6CF83}" type="datetimeFigureOut">
              <a:rPr lang="en-SG" smtClean="0"/>
              <a:t>10/1/2024</a:t>
            </a:fld>
            <a:endParaRPr lang="en-SG"/>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SG"/>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14F91-8B4B-45DE-8669-6C5E86E48B98}" type="slidenum">
              <a:rPr lang="en-SG" smtClean="0"/>
              <a:t>‹#›</a:t>
            </a:fld>
            <a:endParaRPr lang="en-SG"/>
          </a:p>
        </p:txBody>
      </p:sp>
    </p:spTree>
    <p:extLst>
      <p:ext uri="{BB962C8B-B14F-4D97-AF65-F5344CB8AC3E}">
        <p14:creationId xmlns:p14="http://schemas.microsoft.com/office/powerpoint/2010/main" val="3501503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CEE1C-4231-024D-B8BE-1DC3D7D29DBE}"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55461"/>
            <a:ext cx="9144000" cy="1323439"/>
          </a:xfrm>
        </p:spPr>
        <p:txBody>
          <a:bodyPr anchor="ctr"/>
          <a:lstStyle>
            <a:lvl1pPr algn="ctr">
              <a:defRPr sz="6000" b="1">
                <a:solidFill>
                  <a:schemeClr val="accent1"/>
                </a:solidFill>
              </a:defRPr>
            </a:lvl1pPr>
          </a:lstStyle>
          <a:p>
            <a:r>
              <a:rPr lang="en-US" dirty="0"/>
              <a:t>Click to edit Master title style</a:t>
            </a:r>
            <a:endParaRPr lang="tr-TR" dirty="0"/>
          </a:p>
        </p:txBody>
      </p:sp>
      <p:sp>
        <p:nvSpPr>
          <p:cNvPr id="3" name="Subtitle 2"/>
          <p:cNvSpPr>
            <a:spLocks noGrp="1"/>
          </p:cNvSpPr>
          <p:nvPr>
            <p:ph type="subTitle" idx="1"/>
          </p:nvPr>
        </p:nvSpPr>
        <p:spPr>
          <a:xfrm>
            <a:off x="1524000" y="4809781"/>
            <a:ext cx="9144000" cy="738554"/>
          </a:xfrm>
        </p:spPr>
        <p:txBody>
          <a:bodyPr/>
          <a:lstStyle>
            <a:lvl1pPr marL="0" indent="0" algn="ctr">
              <a:buNone/>
              <a:defRPr sz="24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tr-TR" dirty="0"/>
          </a:p>
        </p:txBody>
      </p:sp>
      <p:sp>
        <p:nvSpPr>
          <p:cNvPr id="4" name="Date Placeholder 3"/>
          <p:cNvSpPr>
            <a:spLocks noGrp="1"/>
          </p:cNvSpPr>
          <p:nvPr>
            <p:ph type="dt" sz="half" idx="10"/>
          </p:nvPr>
        </p:nvSpPr>
        <p:spPr/>
        <p:txBody>
          <a:bodyPr/>
          <a:lstStyle/>
          <a:p>
            <a:fld id="{BEC1AA8F-9CB5-7545-9CF5-6B12F805CB74}" type="datetimeFigureOut">
              <a:rPr lang="tr-TR" smtClean="0"/>
              <a:t>10.01.2024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F8EA236-263A-8E4B-A919-97FD95326A6F}" type="slidenum">
              <a:rPr lang="tr-TR" smtClean="0"/>
              <a:t>‹#›</a:t>
            </a:fld>
            <a:endParaRPr lang="tr-TR"/>
          </a:p>
        </p:txBody>
      </p:sp>
      <p:cxnSp>
        <p:nvCxnSpPr>
          <p:cNvPr id="7" name="Straight Connector 6"/>
          <p:cNvCxnSpPr/>
          <p:nvPr userDrawn="1"/>
        </p:nvCxnSpPr>
        <p:spPr>
          <a:xfrm>
            <a:off x="5339645" y="936978"/>
            <a:ext cx="0" cy="1531584"/>
          </a:xfrm>
          <a:prstGeom prst="line">
            <a:avLst/>
          </a:prstGeom>
          <a:ln w="50800"/>
        </p:spPr>
        <p:style>
          <a:lnRef idx="3">
            <a:schemeClr val="accent1"/>
          </a:lnRef>
          <a:fillRef idx="0">
            <a:schemeClr val="accent1"/>
          </a:fillRef>
          <a:effectRef idx="2">
            <a:schemeClr val="accent1"/>
          </a:effectRef>
          <a:fontRef idx="minor">
            <a:schemeClr val="tx1"/>
          </a:fontRef>
        </p:style>
      </p:cxnSp>
      <p:sp>
        <p:nvSpPr>
          <p:cNvPr id="8" name="TextBox 7"/>
          <p:cNvSpPr txBox="1"/>
          <p:nvPr userDrawn="1"/>
        </p:nvSpPr>
        <p:spPr>
          <a:xfrm>
            <a:off x="5420362" y="1024007"/>
            <a:ext cx="3265310" cy="1323439"/>
          </a:xfrm>
          <a:prstGeom prst="rect">
            <a:avLst/>
          </a:prstGeom>
          <a:noFill/>
        </p:spPr>
        <p:txBody>
          <a:bodyPr wrap="square" rtlCol="0">
            <a:noAutofit/>
          </a:bodyPr>
          <a:lstStyle/>
          <a:p>
            <a:r>
              <a:rPr lang="tr-TR" sz="4000" b="1" dirty="0">
                <a:solidFill>
                  <a:schemeClr val="bg2">
                    <a:lumMod val="50000"/>
                  </a:schemeClr>
                </a:solidFill>
              </a:rPr>
              <a:t>DOKUZ EYLÜL</a:t>
            </a:r>
          </a:p>
          <a:p>
            <a:r>
              <a:rPr lang="tr-TR" sz="4000" b="1" dirty="0">
                <a:solidFill>
                  <a:schemeClr val="bg2">
                    <a:lumMod val="50000"/>
                  </a:schemeClr>
                </a:solidFill>
              </a:rPr>
              <a:t>ÜNİVERSİTESİ</a:t>
            </a:r>
            <a:endParaRPr lang="tr-TR" b="1" dirty="0">
              <a:solidFill>
                <a:schemeClr val="bg2">
                  <a:lumMod val="50000"/>
                </a:schemeClr>
              </a:solidFill>
            </a:endParaRPr>
          </a:p>
        </p:txBody>
      </p:sp>
      <p:pic>
        <p:nvPicPr>
          <p:cNvPr id="9" name="Picture 8"/>
          <p:cNvPicPr>
            <a:picLocks noChangeAspect="1"/>
          </p:cNvPicPr>
          <p:nvPr userDrawn="1"/>
        </p:nvPicPr>
        <p:blipFill>
          <a:blip r:embed="rId2"/>
          <a:stretch>
            <a:fillRect/>
          </a:stretch>
        </p:blipFill>
        <p:spPr>
          <a:xfrm>
            <a:off x="3398520" y="807402"/>
            <a:ext cx="1661160" cy="1661160"/>
          </a:xfrm>
          <a:prstGeom prst="rect">
            <a:avLst/>
          </a:prstGeom>
        </p:spPr>
      </p:pic>
    </p:spTree>
    <p:extLst>
      <p:ext uri="{BB962C8B-B14F-4D97-AF65-F5344CB8AC3E}">
        <p14:creationId xmlns:p14="http://schemas.microsoft.com/office/powerpoint/2010/main" val="3963706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317089" cy="1325563"/>
          </a:xfrm>
        </p:spPr>
        <p:txBody>
          <a:bodyPr/>
          <a:lstStyle>
            <a:lvl1pPr>
              <a:defRPr b="1">
                <a:solidFill>
                  <a:schemeClr val="accent1"/>
                </a:solidFill>
              </a:defRPr>
            </a:lvl1pPr>
          </a:lstStyle>
          <a:p>
            <a:r>
              <a:rPr lang="en-US" dirty="0"/>
              <a:t>Click to edit Master title style</a:t>
            </a:r>
            <a:endParaRPr lang="tr-TR" dirty="0"/>
          </a:p>
        </p:txBody>
      </p:sp>
      <p:sp>
        <p:nvSpPr>
          <p:cNvPr id="3" name="Vertical Text Placeholder 2"/>
          <p:cNvSpPr>
            <a:spLocks noGrp="1"/>
          </p:cNvSpPr>
          <p:nvPr>
            <p:ph type="body" orient="vert" idx="1"/>
          </p:nvPr>
        </p:nvSpPr>
        <p:spPr>
          <a:xfrm>
            <a:off x="838200" y="2110153"/>
            <a:ext cx="10515600" cy="4066809"/>
          </a:xfrm>
        </p:spPr>
        <p:txBody>
          <a:bodyPr vert="horz"/>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r-TR" dirty="0"/>
          </a:p>
        </p:txBody>
      </p:sp>
      <p:sp>
        <p:nvSpPr>
          <p:cNvPr id="4" name="Date Placeholder 3"/>
          <p:cNvSpPr>
            <a:spLocks noGrp="1"/>
          </p:cNvSpPr>
          <p:nvPr>
            <p:ph type="dt" sz="half" idx="10"/>
          </p:nvPr>
        </p:nvSpPr>
        <p:spPr/>
        <p:txBody>
          <a:bodyPr/>
          <a:lstStyle/>
          <a:p>
            <a:fld id="{BEC1AA8F-9CB5-7545-9CF5-6B12F805CB74}" type="datetimeFigureOut">
              <a:rPr lang="tr-TR" smtClean="0"/>
              <a:t>10.01.2024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F8EA236-263A-8E4B-A919-97FD95326A6F}" type="slidenum">
              <a:rPr lang="tr-TR" smtClean="0"/>
              <a:t>‹#›</a:t>
            </a:fld>
            <a:endParaRPr lang="tr-TR"/>
          </a:p>
        </p:txBody>
      </p:sp>
      <p:pic>
        <p:nvPicPr>
          <p:cNvPr id="7" name="Picture 6"/>
          <p:cNvPicPr>
            <a:picLocks noChangeAspect="1"/>
          </p:cNvPicPr>
          <p:nvPr userDrawn="1"/>
        </p:nvPicPr>
        <p:blipFill>
          <a:blip r:embed="rId2"/>
          <a:stretch>
            <a:fillRect/>
          </a:stretch>
        </p:blipFill>
        <p:spPr>
          <a:xfrm>
            <a:off x="9905365" y="280828"/>
            <a:ext cx="1494155" cy="1494155"/>
          </a:xfrm>
          <a:prstGeom prst="rect">
            <a:avLst/>
          </a:prstGeom>
        </p:spPr>
      </p:pic>
      <p:cxnSp>
        <p:nvCxnSpPr>
          <p:cNvPr id="8" name="Straight Connector 7"/>
          <p:cNvCxnSpPr/>
          <p:nvPr userDrawn="1"/>
        </p:nvCxnSpPr>
        <p:spPr>
          <a:xfrm>
            <a:off x="838200" y="1690688"/>
            <a:ext cx="8317089" cy="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2844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8200" y="422031"/>
            <a:ext cx="2628900" cy="5754932"/>
          </a:xfrm>
        </p:spPr>
        <p:txBody>
          <a:bodyPr vert="horz"/>
          <a:lstStyle>
            <a:lvl1pPr>
              <a:defRPr b="1">
                <a:solidFill>
                  <a:schemeClr val="accent1"/>
                </a:solidFill>
              </a:defRPr>
            </a:lvl1pPr>
          </a:lstStyle>
          <a:p>
            <a:r>
              <a:rPr lang="en-US" dirty="0"/>
              <a:t>Click to edit Master title style</a:t>
            </a:r>
            <a:endParaRPr lang="tr-TR" dirty="0"/>
          </a:p>
        </p:txBody>
      </p:sp>
      <p:sp>
        <p:nvSpPr>
          <p:cNvPr id="3" name="Vertical Text Placeholder 2"/>
          <p:cNvSpPr>
            <a:spLocks noGrp="1"/>
          </p:cNvSpPr>
          <p:nvPr>
            <p:ph type="body" orient="vert" idx="1"/>
          </p:nvPr>
        </p:nvSpPr>
        <p:spPr>
          <a:xfrm>
            <a:off x="3619500" y="1811215"/>
            <a:ext cx="7734300" cy="4365748"/>
          </a:xfrm>
        </p:spPr>
        <p:txBody>
          <a:bodyPr vert="horz"/>
          <a:lstStyle>
            <a:lvl1pPr>
              <a:defRPr>
                <a:solidFill>
                  <a:schemeClr val="accent1"/>
                </a:solidFill>
              </a:defRPr>
            </a:lvl1pPr>
            <a:lvl2pPr>
              <a:defRPr>
                <a:solidFill>
                  <a:schemeClr val="accent6"/>
                </a:solidFill>
              </a:defRPr>
            </a:lvl2pPr>
            <a:lvl3pPr>
              <a:defRPr>
                <a:solidFill>
                  <a:schemeClr val="accent3"/>
                </a:solidFill>
              </a:defRPr>
            </a:lvl3pPr>
            <a:lvl4pPr>
              <a:defRPr>
                <a:solidFill>
                  <a:schemeClr val="accent5"/>
                </a:solidFill>
              </a:defRPr>
            </a:lvl4pPr>
            <a:lvl5pPr>
              <a:defRPr>
                <a:solidFill>
                  <a:schemeClr val="bg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r-TR" dirty="0"/>
          </a:p>
        </p:txBody>
      </p:sp>
      <p:sp>
        <p:nvSpPr>
          <p:cNvPr id="4" name="Date Placeholder 3"/>
          <p:cNvSpPr>
            <a:spLocks noGrp="1"/>
          </p:cNvSpPr>
          <p:nvPr>
            <p:ph type="dt" sz="half" idx="10"/>
          </p:nvPr>
        </p:nvSpPr>
        <p:spPr/>
        <p:txBody>
          <a:bodyPr/>
          <a:lstStyle/>
          <a:p>
            <a:fld id="{BEC1AA8F-9CB5-7545-9CF5-6B12F805CB74}" type="datetimeFigureOut">
              <a:rPr lang="tr-TR" smtClean="0"/>
              <a:t>10.01.2024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F8EA236-263A-8E4B-A919-97FD95326A6F}" type="slidenum">
              <a:rPr lang="tr-TR" smtClean="0"/>
              <a:t>‹#›</a:t>
            </a:fld>
            <a:endParaRPr lang="tr-TR"/>
          </a:p>
        </p:txBody>
      </p:sp>
      <p:pic>
        <p:nvPicPr>
          <p:cNvPr id="7" name="Picture 6"/>
          <p:cNvPicPr>
            <a:picLocks noChangeAspect="1"/>
          </p:cNvPicPr>
          <p:nvPr userDrawn="1"/>
        </p:nvPicPr>
        <p:blipFill>
          <a:blip r:embed="rId2"/>
          <a:stretch>
            <a:fillRect/>
          </a:stretch>
        </p:blipFill>
        <p:spPr>
          <a:xfrm>
            <a:off x="9905365" y="280828"/>
            <a:ext cx="1494155" cy="1494155"/>
          </a:xfrm>
          <a:prstGeom prst="rect">
            <a:avLst/>
          </a:prstGeom>
        </p:spPr>
      </p:pic>
    </p:spTree>
    <p:extLst>
      <p:ext uri="{BB962C8B-B14F-4D97-AF65-F5344CB8AC3E}">
        <p14:creationId xmlns:p14="http://schemas.microsoft.com/office/powerpoint/2010/main" val="1198852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317089" cy="1325563"/>
          </a:xfrm>
        </p:spPr>
        <p:txBody>
          <a:bodyPr/>
          <a:lstStyle>
            <a:lvl1pPr>
              <a:defRPr b="1">
                <a:solidFill>
                  <a:schemeClr val="accent1"/>
                </a:solidFill>
              </a:defRPr>
            </a:lvl1pPr>
          </a:lstStyle>
          <a:p>
            <a:r>
              <a:rPr lang="en-US" dirty="0"/>
              <a:t>Click to edit Master title style</a:t>
            </a:r>
            <a:endParaRPr lang="tr-TR"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r-TR" dirty="0"/>
          </a:p>
        </p:txBody>
      </p:sp>
      <p:sp>
        <p:nvSpPr>
          <p:cNvPr id="4" name="Date Placeholder 3"/>
          <p:cNvSpPr>
            <a:spLocks noGrp="1"/>
          </p:cNvSpPr>
          <p:nvPr>
            <p:ph type="dt" sz="half" idx="10"/>
          </p:nvPr>
        </p:nvSpPr>
        <p:spPr/>
        <p:txBody>
          <a:bodyPr/>
          <a:lstStyle/>
          <a:p>
            <a:fld id="{BEC1AA8F-9CB5-7545-9CF5-6B12F805CB74}" type="datetimeFigureOut">
              <a:rPr lang="tr-TR" smtClean="0"/>
              <a:t>10.01.2024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F8EA236-263A-8E4B-A919-97FD95326A6F}" type="slidenum">
              <a:rPr lang="tr-TR" smtClean="0"/>
              <a:t>‹#›</a:t>
            </a:fld>
            <a:endParaRPr lang="tr-TR"/>
          </a:p>
        </p:txBody>
      </p:sp>
      <p:pic>
        <p:nvPicPr>
          <p:cNvPr id="7" name="Picture 6"/>
          <p:cNvPicPr>
            <a:picLocks noChangeAspect="1"/>
          </p:cNvPicPr>
          <p:nvPr userDrawn="1"/>
        </p:nvPicPr>
        <p:blipFill>
          <a:blip r:embed="rId2"/>
          <a:stretch>
            <a:fillRect/>
          </a:stretch>
        </p:blipFill>
        <p:spPr>
          <a:xfrm>
            <a:off x="9905365" y="280828"/>
            <a:ext cx="1494155" cy="1494155"/>
          </a:xfrm>
          <a:prstGeom prst="rect">
            <a:avLst/>
          </a:prstGeom>
        </p:spPr>
      </p:pic>
      <p:cxnSp>
        <p:nvCxnSpPr>
          <p:cNvPr id="8" name="Straight Connector 7"/>
          <p:cNvCxnSpPr/>
          <p:nvPr userDrawn="1"/>
        </p:nvCxnSpPr>
        <p:spPr>
          <a:xfrm>
            <a:off x="838200" y="1690688"/>
            <a:ext cx="8317089" cy="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167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916723"/>
            <a:ext cx="10515600" cy="2645752"/>
          </a:xfrm>
        </p:spPr>
        <p:txBody>
          <a:bodyPr anchor="ctr"/>
          <a:lstStyle>
            <a:lvl1pPr algn="ctr">
              <a:defRPr sz="6000" b="1">
                <a:solidFill>
                  <a:schemeClr val="accent1"/>
                </a:solidFill>
              </a:defRPr>
            </a:lvl1pPr>
          </a:lstStyle>
          <a:p>
            <a:r>
              <a:rPr lang="en-US" dirty="0"/>
              <a:t>Click to edit Master title style</a:t>
            </a:r>
            <a:endParaRPr lang="tr-TR"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EC1AA8F-9CB5-7545-9CF5-6B12F805CB74}" type="datetimeFigureOut">
              <a:rPr lang="tr-TR" smtClean="0"/>
              <a:t>10.01.2024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F8EA236-263A-8E4B-A919-97FD95326A6F}" type="slidenum">
              <a:rPr lang="tr-TR" smtClean="0"/>
              <a:t>‹#›</a:t>
            </a:fld>
            <a:endParaRPr lang="tr-TR"/>
          </a:p>
        </p:txBody>
      </p:sp>
      <p:pic>
        <p:nvPicPr>
          <p:cNvPr id="7" name="Picture 6"/>
          <p:cNvPicPr>
            <a:picLocks noChangeAspect="1"/>
          </p:cNvPicPr>
          <p:nvPr userDrawn="1"/>
        </p:nvPicPr>
        <p:blipFill>
          <a:blip r:embed="rId2"/>
          <a:stretch>
            <a:fillRect/>
          </a:stretch>
        </p:blipFill>
        <p:spPr>
          <a:xfrm>
            <a:off x="9905365" y="280828"/>
            <a:ext cx="1494155" cy="1494155"/>
          </a:xfrm>
          <a:prstGeom prst="rect">
            <a:avLst/>
          </a:prstGeom>
        </p:spPr>
      </p:pic>
    </p:spTree>
    <p:extLst>
      <p:ext uri="{BB962C8B-B14F-4D97-AF65-F5344CB8AC3E}">
        <p14:creationId xmlns:p14="http://schemas.microsoft.com/office/powerpoint/2010/main" val="2034627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317089" cy="1325563"/>
          </a:xfrm>
        </p:spPr>
        <p:txBody>
          <a:bodyPr/>
          <a:lstStyle>
            <a:lvl1pPr>
              <a:defRPr b="1">
                <a:solidFill>
                  <a:schemeClr val="accent1"/>
                </a:solidFill>
              </a:defRPr>
            </a:lvl1pPr>
          </a:lstStyle>
          <a:p>
            <a:r>
              <a:rPr lang="en-US" dirty="0"/>
              <a:t>Click to edit Master title style</a:t>
            </a:r>
            <a:endParaRPr lang="tr-TR"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p:cNvSpPr>
            <a:spLocks noGrp="1"/>
          </p:cNvSpPr>
          <p:nvPr>
            <p:ph type="dt" sz="half" idx="10"/>
          </p:nvPr>
        </p:nvSpPr>
        <p:spPr/>
        <p:txBody>
          <a:bodyPr/>
          <a:lstStyle/>
          <a:p>
            <a:fld id="{BEC1AA8F-9CB5-7545-9CF5-6B12F805CB74}" type="datetimeFigureOut">
              <a:rPr lang="tr-TR" smtClean="0"/>
              <a:t>10.01.2024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F8EA236-263A-8E4B-A919-97FD95326A6F}" type="slidenum">
              <a:rPr lang="tr-TR" smtClean="0"/>
              <a:t>‹#›</a:t>
            </a:fld>
            <a:endParaRPr lang="tr-TR"/>
          </a:p>
        </p:txBody>
      </p:sp>
      <p:pic>
        <p:nvPicPr>
          <p:cNvPr id="8" name="Picture 7"/>
          <p:cNvPicPr>
            <a:picLocks noChangeAspect="1"/>
          </p:cNvPicPr>
          <p:nvPr userDrawn="1"/>
        </p:nvPicPr>
        <p:blipFill>
          <a:blip r:embed="rId2"/>
          <a:stretch>
            <a:fillRect/>
          </a:stretch>
        </p:blipFill>
        <p:spPr>
          <a:xfrm>
            <a:off x="9905365" y="280828"/>
            <a:ext cx="1494155" cy="1494155"/>
          </a:xfrm>
          <a:prstGeom prst="rect">
            <a:avLst/>
          </a:prstGeom>
        </p:spPr>
      </p:pic>
      <p:cxnSp>
        <p:nvCxnSpPr>
          <p:cNvPr id="9" name="Straight Connector 8"/>
          <p:cNvCxnSpPr/>
          <p:nvPr userDrawn="1"/>
        </p:nvCxnSpPr>
        <p:spPr>
          <a:xfrm>
            <a:off x="838200" y="1690688"/>
            <a:ext cx="8317089" cy="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722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8831750" cy="1325563"/>
          </a:xfrm>
        </p:spPr>
        <p:txBody>
          <a:bodyPr/>
          <a:lstStyle>
            <a:lvl1pPr>
              <a:defRPr b="1">
                <a:solidFill>
                  <a:schemeClr val="accent1"/>
                </a:solidFill>
              </a:defRPr>
            </a:lvl1pPr>
          </a:lstStyle>
          <a:p>
            <a:r>
              <a:rPr lang="en-US" dirty="0"/>
              <a:t>Click to edit Master title style</a:t>
            </a:r>
            <a:endParaRPr lang="tr-TR" dirty="0"/>
          </a:p>
        </p:txBody>
      </p:sp>
      <p:sp>
        <p:nvSpPr>
          <p:cNvPr id="3" name="Text Placeholder 2"/>
          <p:cNvSpPr>
            <a:spLocks noGrp="1"/>
          </p:cNvSpPr>
          <p:nvPr>
            <p:ph type="body" idx="1"/>
          </p:nvPr>
        </p:nvSpPr>
        <p:spPr>
          <a:xfrm>
            <a:off x="839788" y="1857375"/>
            <a:ext cx="5157787"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p:cNvSpPr>
            <a:spLocks noGrp="1"/>
          </p:cNvSpPr>
          <p:nvPr>
            <p:ph type="body" sz="quarter" idx="3"/>
          </p:nvPr>
        </p:nvSpPr>
        <p:spPr>
          <a:xfrm>
            <a:off x="6172200" y="1857375"/>
            <a:ext cx="5183188"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p:cNvSpPr>
            <a:spLocks noGrp="1"/>
          </p:cNvSpPr>
          <p:nvPr>
            <p:ph type="dt" sz="half" idx="10"/>
          </p:nvPr>
        </p:nvSpPr>
        <p:spPr/>
        <p:txBody>
          <a:bodyPr/>
          <a:lstStyle/>
          <a:p>
            <a:fld id="{BEC1AA8F-9CB5-7545-9CF5-6B12F805CB74}" type="datetimeFigureOut">
              <a:rPr lang="tr-TR" smtClean="0"/>
              <a:t>10.01.2024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F8EA236-263A-8E4B-A919-97FD95326A6F}" type="slidenum">
              <a:rPr lang="tr-TR" smtClean="0"/>
              <a:t>‹#›</a:t>
            </a:fld>
            <a:endParaRPr lang="tr-TR"/>
          </a:p>
        </p:txBody>
      </p:sp>
      <p:pic>
        <p:nvPicPr>
          <p:cNvPr id="10" name="Picture 9"/>
          <p:cNvPicPr>
            <a:picLocks noChangeAspect="1"/>
          </p:cNvPicPr>
          <p:nvPr userDrawn="1"/>
        </p:nvPicPr>
        <p:blipFill>
          <a:blip r:embed="rId2"/>
          <a:stretch>
            <a:fillRect/>
          </a:stretch>
        </p:blipFill>
        <p:spPr>
          <a:xfrm>
            <a:off x="9905365" y="280828"/>
            <a:ext cx="1494155" cy="1494155"/>
          </a:xfrm>
          <a:prstGeom prst="rect">
            <a:avLst/>
          </a:prstGeom>
        </p:spPr>
      </p:pic>
      <p:cxnSp>
        <p:nvCxnSpPr>
          <p:cNvPr id="11" name="Straight Connector 10"/>
          <p:cNvCxnSpPr/>
          <p:nvPr userDrawn="1"/>
        </p:nvCxnSpPr>
        <p:spPr>
          <a:xfrm>
            <a:off x="838200" y="1690688"/>
            <a:ext cx="8317089" cy="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1731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69569" cy="1325563"/>
          </a:xfrm>
        </p:spPr>
        <p:txBody>
          <a:bodyPr/>
          <a:lstStyle>
            <a:lvl1pPr>
              <a:defRPr b="1">
                <a:solidFill>
                  <a:schemeClr val="accent1"/>
                </a:solidFill>
              </a:defRPr>
            </a:lvl1pPr>
          </a:lstStyle>
          <a:p>
            <a:r>
              <a:rPr lang="en-US" dirty="0"/>
              <a:t>Click to edit Master title style</a:t>
            </a:r>
            <a:endParaRPr lang="tr-TR" dirty="0"/>
          </a:p>
        </p:txBody>
      </p:sp>
      <p:sp>
        <p:nvSpPr>
          <p:cNvPr id="3" name="Date Placeholder 2"/>
          <p:cNvSpPr>
            <a:spLocks noGrp="1"/>
          </p:cNvSpPr>
          <p:nvPr>
            <p:ph type="dt" sz="half" idx="10"/>
          </p:nvPr>
        </p:nvSpPr>
        <p:spPr/>
        <p:txBody>
          <a:bodyPr/>
          <a:lstStyle/>
          <a:p>
            <a:fld id="{BEC1AA8F-9CB5-7545-9CF5-6B12F805CB74}" type="datetimeFigureOut">
              <a:rPr lang="tr-TR" smtClean="0"/>
              <a:t>10.01.2024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F8EA236-263A-8E4B-A919-97FD95326A6F}" type="slidenum">
              <a:rPr lang="tr-TR" smtClean="0"/>
              <a:t>‹#›</a:t>
            </a:fld>
            <a:endParaRPr lang="tr-TR"/>
          </a:p>
        </p:txBody>
      </p:sp>
      <p:pic>
        <p:nvPicPr>
          <p:cNvPr id="6" name="Picture 5"/>
          <p:cNvPicPr>
            <a:picLocks noChangeAspect="1"/>
          </p:cNvPicPr>
          <p:nvPr userDrawn="1"/>
        </p:nvPicPr>
        <p:blipFill>
          <a:blip r:embed="rId2"/>
          <a:stretch>
            <a:fillRect/>
          </a:stretch>
        </p:blipFill>
        <p:spPr>
          <a:xfrm>
            <a:off x="9905365" y="280828"/>
            <a:ext cx="1494155" cy="1494155"/>
          </a:xfrm>
          <a:prstGeom prst="rect">
            <a:avLst/>
          </a:prstGeom>
        </p:spPr>
      </p:pic>
      <p:cxnSp>
        <p:nvCxnSpPr>
          <p:cNvPr id="7" name="Straight Connector 6"/>
          <p:cNvCxnSpPr/>
          <p:nvPr userDrawn="1"/>
        </p:nvCxnSpPr>
        <p:spPr>
          <a:xfrm>
            <a:off x="838200" y="1690688"/>
            <a:ext cx="8317089" cy="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20820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1AA8F-9CB5-7545-9CF5-6B12F805CB74}" type="datetimeFigureOut">
              <a:rPr lang="tr-TR" smtClean="0"/>
              <a:t>10.01.2024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F8EA236-263A-8E4B-A919-97FD95326A6F}" type="slidenum">
              <a:rPr lang="tr-TR" smtClean="0"/>
              <a:t>‹#›</a:t>
            </a:fld>
            <a:endParaRPr lang="tr-TR"/>
          </a:p>
        </p:txBody>
      </p:sp>
      <p:pic>
        <p:nvPicPr>
          <p:cNvPr id="5" name="Picture 4"/>
          <p:cNvPicPr>
            <a:picLocks noChangeAspect="1"/>
          </p:cNvPicPr>
          <p:nvPr userDrawn="1"/>
        </p:nvPicPr>
        <p:blipFill>
          <a:blip r:embed="rId2"/>
          <a:stretch>
            <a:fillRect/>
          </a:stretch>
        </p:blipFill>
        <p:spPr>
          <a:xfrm>
            <a:off x="9905365" y="280828"/>
            <a:ext cx="1494155" cy="1494155"/>
          </a:xfrm>
          <a:prstGeom prst="rect">
            <a:avLst/>
          </a:prstGeom>
        </p:spPr>
      </p:pic>
    </p:spTree>
    <p:extLst>
      <p:ext uri="{BB962C8B-B14F-4D97-AF65-F5344CB8AC3E}">
        <p14:creationId xmlns:p14="http://schemas.microsoft.com/office/powerpoint/2010/main" val="90784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317783"/>
          </a:xfrm>
        </p:spPr>
        <p:txBody>
          <a:bodyPr anchor="ctr"/>
          <a:lstStyle>
            <a:lvl1pPr>
              <a:defRPr sz="3200" b="1">
                <a:solidFill>
                  <a:schemeClr val="accent1"/>
                </a:solidFill>
              </a:defRPr>
            </a:lvl1pPr>
          </a:lstStyle>
          <a:p>
            <a:r>
              <a:rPr lang="en-US" dirty="0"/>
              <a:t>Click to edit Master title style</a:t>
            </a:r>
            <a:endParaRPr lang="tr-TR" dirty="0"/>
          </a:p>
        </p:txBody>
      </p:sp>
      <p:sp>
        <p:nvSpPr>
          <p:cNvPr id="3" name="Content Placeholder 2"/>
          <p:cNvSpPr>
            <a:spLocks noGrp="1"/>
          </p:cNvSpPr>
          <p:nvPr>
            <p:ph idx="1"/>
          </p:nvPr>
        </p:nvSpPr>
        <p:spPr>
          <a:xfrm>
            <a:off x="5183188" y="2049462"/>
            <a:ext cx="6172200" cy="3811588"/>
          </a:xfrm>
        </p:spPr>
        <p:txBody>
          <a:bodyPr/>
          <a:lstStyle>
            <a:lvl1pPr>
              <a:defRPr sz="3200">
                <a:solidFill>
                  <a:schemeClr val="accent1"/>
                </a:solidFill>
              </a:defRPr>
            </a:lvl1pPr>
            <a:lvl2pPr>
              <a:defRPr sz="2800">
                <a:solidFill>
                  <a:schemeClr val="accent6"/>
                </a:solidFill>
              </a:defRPr>
            </a:lvl2pPr>
            <a:lvl3pPr>
              <a:defRPr sz="2400">
                <a:solidFill>
                  <a:schemeClr val="accent2"/>
                </a:solidFill>
              </a:defRPr>
            </a:lvl3pPr>
            <a:lvl4pPr>
              <a:defRPr sz="2000">
                <a:solidFill>
                  <a:schemeClr val="accent3"/>
                </a:solidFill>
              </a:defRPr>
            </a:lvl4pPr>
            <a:lvl5pPr>
              <a:defRPr sz="2000">
                <a:solidFill>
                  <a:schemeClr val="accent4"/>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r-TR" dirty="0"/>
          </a:p>
        </p:txBody>
      </p:sp>
      <p:sp>
        <p:nvSpPr>
          <p:cNvPr id="4" name="Text Placeholder 3"/>
          <p:cNvSpPr>
            <a:spLocks noGrp="1"/>
          </p:cNvSpPr>
          <p:nvPr>
            <p:ph type="body" sz="half" idx="2"/>
          </p:nvPr>
        </p:nvSpPr>
        <p:spPr>
          <a:xfrm>
            <a:off x="839788" y="2057400"/>
            <a:ext cx="3932237" cy="3811588"/>
          </a:xfrm>
        </p:spPr>
        <p:txBody>
          <a:bodyPr vert="horz"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EC1AA8F-9CB5-7545-9CF5-6B12F805CB74}" type="datetimeFigureOut">
              <a:rPr lang="tr-TR" smtClean="0"/>
              <a:t>10.01.2024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F8EA236-263A-8E4B-A919-97FD95326A6F}" type="slidenum">
              <a:rPr lang="tr-TR" smtClean="0"/>
              <a:t>‹#›</a:t>
            </a:fld>
            <a:endParaRPr lang="tr-TR"/>
          </a:p>
        </p:txBody>
      </p:sp>
      <p:pic>
        <p:nvPicPr>
          <p:cNvPr id="8" name="Picture 7"/>
          <p:cNvPicPr>
            <a:picLocks noChangeAspect="1"/>
          </p:cNvPicPr>
          <p:nvPr userDrawn="1"/>
        </p:nvPicPr>
        <p:blipFill>
          <a:blip r:embed="rId2"/>
          <a:stretch>
            <a:fillRect/>
          </a:stretch>
        </p:blipFill>
        <p:spPr>
          <a:xfrm>
            <a:off x="9905365" y="280828"/>
            <a:ext cx="1494155" cy="1494155"/>
          </a:xfrm>
          <a:prstGeom prst="rect">
            <a:avLst/>
          </a:prstGeom>
        </p:spPr>
      </p:pic>
    </p:spTree>
    <p:extLst>
      <p:ext uri="{BB962C8B-B14F-4D97-AF65-F5344CB8AC3E}">
        <p14:creationId xmlns:p14="http://schemas.microsoft.com/office/powerpoint/2010/main" val="11357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ctr"/>
          <a:lstStyle>
            <a:lvl1pPr>
              <a:defRPr sz="3200" b="1">
                <a:solidFill>
                  <a:schemeClr val="accent1"/>
                </a:solidFill>
              </a:defRPr>
            </a:lvl1pPr>
          </a:lstStyle>
          <a:p>
            <a:r>
              <a:rPr lang="en-US" dirty="0"/>
              <a:t>Click to edit Master title style</a:t>
            </a:r>
            <a:endParaRPr lang="tr-TR" dirty="0"/>
          </a:p>
        </p:txBody>
      </p:sp>
      <p:sp>
        <p:nvSpPr>
          <p:cNvPr id="3" name="Picture Placeholder 2"/>
          <p:cNvSpPr>
            <a:spLocks noGrp="1"/>
          </p:cNvSpPr>
          <p:nvPr>
            <p:ph type="pic" idx="1"/>
          </p:nvPr>
        </p:nvSpPr>
        <p:spPr>
          <a:xfrm>
            <a:off x="5183188" y="2049462"/>
            <a:ext cx="6172200" cy="38115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EC1AA8F-9CB5-7545-9CF5-6B12F805CB74}" type="datetimeFigureOut">
              <a:rPr lang="tr-TR" smtClean="0"/>
              <a:t>10.01.2024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F8EA236-263A-8E4B-A919-97FD95326A6F}" type="slidenum">
              <a:rPr lang="tr-TR" smtClean="0"/>
              <a:t>‹#›</a:t>
            </a:fld>
            <a:endParaRPr lang="tr-TR"/>
          </a:p>
        </p:txBody>
      </p:sp>
      <p:pic>
        <p:nvPicPr>
          <p:cNvPr id="8" name="Picture 7"/>
          <p:cNvPicPr>
            <a:picLocks noChangeAspect="1"/>
          </p:cNvPicPr>
          <p:nvPr userDrawn="1"/>
        </p:nvPicPr>
        <p:blipFill>
          <a:blip r:embed="rId2"/>
          <a:stretch>
            <a:fillRect/>
          </a:stretch>
        </p:blipFill>
        <p:spPr>
          <a:xfrm>
            <a:off x="9905365" y="280828"/>
            <a:ext cx="1494155" cy="1494155"/>
          </a:xfrm>
          <a:prstGeom prst="rect">
            <a:avLst/>
          </a:prstGeom>
        </p:spPr>
      </p:pic>
    </p:spTree>
    <p:extLst>
      <p:ext uri="{BB962C8B-B14F-4D97-AF65-F5344CB8AC3E}">
        <p14:creationId xmlns:p14="http://schemas.microsoft.com/office/powerpoint/2010/main" val="371766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tr-TR"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r-TR"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1AA8F-9CB5-7545-9CF5-6B12F805CB74}" type="datetimeFigureOut">
              <a:rPr lang="tr-TR" smtClean="0"/>
              <a:t>10.01.2024</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EA236-263A-8E4B-A919-97FD95326A6F}" type="slidenum">
              <a:rPr lang="tr-TR" smtClean="0"/>
              <a:t>‹#›</a:t>
            </a:fld>
            <a:endParaRPr lang="tr-TR"/>
          </a:p>
        </p:txBody>
      </p:sp>
    </p:spTree>
    <p:extLst>
      <p:ext uri="{BB962C8B-B14F-4D97-AF65-F5344CB8AC3E}">
        <p14:creationId xmlns:p14="http://schemas.microsoft.com/office/powerpoint/2010/main" val="3066894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78476" y="2768184"/>
            <a:ext cx="11059297" cy="1393904"/>
          </a:xfrm>
        </p:spPr>
        <p:txBody>
          <a:bodyPr>
            <a:noAutofit/>
          </a:bodyPr>
          <a:lstStyle/>
          <a:p>
            <a:r>
              <a:rPr lang="en-SG" sz="4400" i="1" dirty="0">
                <a:solidFill>
                  <a:schemeClr val="accent2">
                    <a:lumMod val="75000"/>
                  </a:schemeClr>
                </a:solidFill>
                <a:effectLst>
                  <a:outerShdw blurRad="38100" dist="38100" dir="2700000" algn="tl">
                    <a:srgbClr val="000000">
                      <a:alpha val="43137"/>
                    </a:srgbClr>
                  </a:outerShdw>
                </a:effectLst>
                <a:latin typeface="HELVETICA BOLD OBLIQUE" pitchFamily="2" charset="0"/>
                <a:cs typeface="Bangla MN" pitchFamily="2" charset="0"/>
              </a:rPr>
              <a:t>BASIC ONCOLOGY Graduate Program, Institute of Health Sciences, Department of Oncology</a:t>
            </a:r>
            <a:endParaRPr lang="tr-TR" sz="4000" i="1" dirty="0">
              <a:solidFill>
                <a:schemeClr val="accent2">
                  <a:lumMod val="75000"/>
                </a:schemeClr>
              </a:solidFill>
              <a:latin typeface="HELVETICA BOLD OBLIQUE" pitchFamily="2" charset="0"/>
              <a:cs typeface="Bangla MN" pitchFamily="2" charset="0"/>
            </a:endParaRPr>
          </a:p>
        </p:txBody>
      </p:sp>
      <p:sp>
        <p:nvSpPr>
          <p:cNvPr id="5" name="Subtitle 4"/>
          <p:cNvSpPr>
            <a:spLocks noGrp="1"/>
          </p:cNvSpPr>
          <p:nvPr>
            <p:ph type="subTitle" idx="1"/>
          </p:nvPr>
        </p:nvSpPr>
        <p:spPr>
          <a:xfrm>
            <a:off x="1524000" y="5073806"/>
            <a:ext cx="9144000" cy="641798"/>
          </a:xfrm>
        </p:spPr>
        <p:txBody>
          <a:bodyPr>
            <a:normAutofit/>
          </a:bodyPr>
          <a:lstStyle/>
          <a:p>
            <a:endParaRPr lang="tr-TR" b="1"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txBox="1"/>
          <p:nvPr/>
        </p:nvSpPr>
        <p:spPr>
          <a:xfrm>
            <a:off x="2158845" y="2106124"/>
            <a:ext cx="8970072" cy="26457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sz="4800" b="1" i="0" u="none" strike="noStrike" kern="1200" cap="none" spc="0" normalizeH="0" baseline="0" noProof="0" dirty="0">
              <a:ln>
                <a:noFill/>
              </a:ln>
              <a:solidFill>
                <a:srgbClr val="015092"/>
              </a:solidFill>
              <a:effectLst/>
              <a:uLnTx/>
              <a:uFillTx/>
              <a:latin typeface="Calibri Light"/>
              <a:ea typeface="+mj-ea"/>
              <a:cs typeface="+mj-cs"/>
            </a:endParaRPr>
          </a:p>
        </p:txBody>
      </p:sp>
      <p:sp>
        <p:nvSpPr>
          <p:cNvPr id="3" name="Metin kutusu 2"/>
          <p:cNvSpPr txBox="1"/>
          <p:nvPr/>
        </p:nvSpPr>
        <p:spPr>
          <a:xfrm>
            <a:off x="838200" y="2341756"/>
            <a:ext cx="10145751" cy="1661993"/>
          </a:xfrm>
          <a:prstGeom prst="rect">
            <a:avLst/>
          </a:prstGeom>
          <a:noFill/>
        </p:spPr>
        <p:txBody>
          <a:bodyPr wrap="square">
            <a:spAutoFit/>
          </a:bodyPr>
          <a:lstStyle/>
          <a:p>
            <a:pPr lvl="0">
              <a:buFont typeface="Wingdings" panose="05000000000000000000" pitchFamily="2" charset="2"/>
              <a:buChar char="§"/>
              <a:defRPr/>
            </a:pPr>
            <a:r>
              <a:rPr lang="en-SG" sz="3400" i="1" dirty="0">
                <a:solidFill>
                  <a:srgbClr val="0070C0"/>
                </a:solidFill>
              </a:rPr>
              <a:t>Programs and studentship procedures can be followed through DEU Health Sciences Institute Directorate: http://saglikbil.deu.edu.tr/tr</a:t>
            </a:r>
            <a:endParaRPr kumimoji="0" lang="tr-TR" sz="3400" b="0" i="0" u="none" strike="noStrike" kern="1200" cap="none" spc="0" normalizeH="0" baseline="0" noProof="0" dirty="0">
              <a:ln>
                <a:noFill/>
              </a:ln>
              <a:solidFill>
                <a:srgbClr val="000000"/>
              </a:solidFill>
              <a:effectLst/>
              <a:uLnTx/>
              <a:uFillTx/>
              <a:latin typeface="Calibri"/>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78859" y="498683"/>
            <a:ext cx="6456694" cy="965859"/>
          </a:xfrm>
        </p:spPr>
        <p:txBody>
          <a:bodyPr>
            <a:normAutofit fontScale="90000"/>
          </a:bodyPr>
          <a:lstStyle/>
          <a:p>
            <a:r>
              <a:rPr lang="tr-TR" dirty="0" err="1"/>
              <a:t>Department</a:t>
            </a:r>
            <a:r>
              <a:rPr lang="tr-TR" dirty="0"/>
              <a:t> of Basic </a:t>
            </a:r>
            <a:r>
              <a:rPr lang="tr-TR" dirty="0" err="1"/>
              <a:t>Oncology</a:t>
            </a:r>
            <a:endParaRPr lang="tr-TR" dirty="0"/>
          </a:p>
        </p:txBody>
      </p:sp>
      <p:sp>
        <p:nvSpPr>
          <p:cNvPr id="2" name="İçerik Yer Tutucusu 1"/>
          <p:cNvSpPr>
            <a:spLocks noGrp="1"/>
          </p:cNvSpPr>
          <p:nvPr>
            <p:ph idx="1"/>
          </p:nvPr>
        </p:nvSpPr>
        <p:spPr>
          <a:xfrm>
            <a:off x="860612" y="1646084"/>
            <a:ext cx="10493188" cy="3896071"/>
          </a:xfrm>
        </p:spPr>
        <p:txBody>
          <a:bodyPr>
            <a:normAutofit fontScale="92500" lnSpcReduction="20000"/>
          </a:bodyPr>
          <a:lstStyle/>
          <a:p>
            <a:pPr marL="0" indent="0" algn="just">
              <a:buNone/>
            </a:pPr>
            <a:r>
              <a:rPr lang="tr-TR" dirty="0">
                <a:solidFill>
                  <a:schemeClr val="tx1">
                    <a:lumMod val="75000"/>
                    <a:lumOff val="25000"/>
                  </a:schemeClr>
                </a:solidFill>
              </a:rPr>
              <a:t> </a:t>
            </a:r>
          </a:p>
          <a:p>
            <a:pPr algn="just">
              <a:buFont typeface="Wingdings" panose="05000000000000000000" pitchFamily="2" charset="2"/>
              <a:buChar char="§"/>
            </a:pPr>
            <a:r>
              <a:rPr lang="en-SG" dirty="0">
                <a:solidFill>
                  <a:schemeClr val="tx1"/>
                </a:solidFill>
              </a:rPr>
              <a:t>Department of Basic Oncology of the Institute of Oncology was established in 1997 with the approval of YÖK. He provides Basic Oncology Master's and Doctorate education in the Oncology Department of the Institute of Health Sciences. It has been producing graduates since 2000.</a:t>
            </a:r>
          </a:p>
          <a:p>
            <a:pPr algn="just">
              <a:buFont typeface="Wingdings" panose="05000000000000000000" pitchFamily="2" charset="2"/>
              <a:buChar char="§"/>
            </a:pPr>
            <a:r>
              <a:rPr lang="en-SG" dirty="0">
                <a:solidFill>
                  <a:schemeClr val="tx1"/>
                </a:solidFill>
              </a:rPr>
              <a:t>Purpose of the program:</a:t>
            </a:r>
          </a:p>
          <a:p>
            <a:pPr algn="just">
              <a:buFont typeface="Wingdings" panose="05000000000000000000" pitchFamily="2" charset="2"/>
              <a:buChar char="§"/>
            </a:pPr>
            <a:r>
              <a:rPr lang="en-SG" dirty="0">
                <a:solidFill>
                  <a:schemeClr val="tx1"/>
                </a:solidFill>
              </a:rPr>
              <a:t>Acquiring basic and clinical cancer knowledge and basic oncology laboratory application skills,</a:t>
            </a:r>
          </a:p>
          <a:p>
            <a:pPr algn="just">
              <a:buFont typeface="Wingdings" panose="05000000000000000000" pitchFamily="2" charset="2"/>
              <a:buChar char="§"/>
            </a:pPr>
            <a:r>
              <a:rPr lang="en-SG" dirty="0">
                <a:solidFill>
                  <a:schemeClr val="tx1"/>
                </a:solidFill>
              </a:rPr>
              <a:t>Knowledgeable about oncology research,</a:t>
            </a:r>
          </a:p>
          <a:p>
            <a:pPr algn="just">
              <a:buFont typeface="Wingdings" panose="05000000000000000000" pitchFamily="2" charset="2"/>
              <a:buChar char="§"/>
            </a:pPr>
            <a:r>
              <a:rPr lang="en-SG" dirty="0">
                <a:solidFill>
                  <a:schemeClr val="tx1"/>
                </a:solidFill>
              </a:rPr>
              <a:t>To provide the ability to plan research, collect experimental data, </a:t>
            </a:r>
            <a:r>
              <a:rPr lang="en-SG" dirty="0" err="1">
                <a:solidFill>
                  <a:schemeClr val="tx1"/>
                </a:solidFill>
              </a:rPr>
              <a:t>analyze</a:t>
            </a:r>
            <a:r>
              <a:rPr lang="en-SG" dirty="0">
                <a:solidFill>
                  <a:schemeClr val="tx1"/>
                </a:solidFill>
              </a:rPr>
              <a:t> and report the results with statistical methods.</a:t>
            </a:r>
            <a:endParaRPr lang="tr-TR" dirty="0">
              <a:solidFill>
                <a:schemeClr val="tx1"/>
              </a:solidFill>
            </a:endParaRPr>
          </a:p>
        </p:txBody>
      </p:sp>
    </p:spTree>
    <p:extLst>
      <p:ext uri="{BB962C8B-B14F-4D97-AF65-F5344CB8AC3E}">
        <p14:creationId xmlns:p14="http://schemas.microsoft.com/office/powerpoint/2010/main" val="2773810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78859" y="498683"/>
            <a:ext cx="6456694" cy="965859"/>
          </a:xfrm>
        </p:spPr>
        <p:txBody>
          <a:bodyPr>
            <a:normAutofit fontScale="90000"/>
          </a:bodyPr>
          <a:lstStyle/>
          <a:p>
            <a:r>
              <a:rPr lang="tr-TR" dirty="0" err="1"/>
              <a:t>Department</a:t>
            </a:r>
            <a:r>
              <a:rPr lang="tr-TR" dirty="0"/>
              <a:t> of Basic </a:t>
            </a:r>
            <a:r>
              <a:rPr lang="tr-TR" dirty="0" err="1"/>
              <a:t>Oncology</a:t>
            </a:r>
            <a:endParaRPr lang="tr-TR" dirty="0"/>
          </a:p>
        </p:txBody>
      </p:sp>
      <p:sp>
        <p:nvSpPr>
          <p:cNvPr id="2" name="İçerik Yer Tutucusu 1"/>
          <p:cNvSpPr>
            <a:spLocks noGrp="1"/>
          </p:cNvSpPr>
          <p:nvPr>
            <p:ph idx="1"/>
          </p:nvPr>
        </p:nvSpPr>
        <p:spPr>
          <a:xfrm>
            <a:off x="860612" y="1646084"/>
            <a:ext cx="10493188" cy="3896071"/>
          </a:xfrm>
        </p:spPr>
        <p:txBody>
          <a:bodyPr>
            <a:normAutofit/>
          </a:bodyPr>
          <a:lstStyle/>
          <a:p>
            <a:pPr marL="0" indent="0" algn="just">
              <a:buNone/>
            </a:pPr>
            <a:r>
              <a:rPr lang="tr-TR" dirty="0">
                <a:solidFill>
                  <a:schemeClr val="tx1">
                    <a:lumMod val="75000"/>
                    <a:lumOff val="25000"/>
                  </a:schemeClr>
                </a:solidFill>
              </a:rPr>
              <a:t> </a:t>
            </a:r>
            <a:r>
              <a:rPr lang="en-SG" dirty="0">
                <a:solidFill>
                  <a:schemeClr val="tx1">
                    <a:lumMod val="75000"/>
                    <a:lumOff val="25000"/>
                  </a:schemeClr>
                </a:solidFill>
              </a:rPr>
              <a:t>There are 3 professors, 1 research assistant and 1 specialist within the Department of Basic Oncology:</a:t>
            </a:r>
          </a:p>
          <a:p>
            <a:pPr marL="0" indent="0" algn="just">
              <a:buNone/>
            </a:pPr>
            <a:r>
              <a:rPr lang="en-SG" dirty="0">
                <a:solidFill>
                  <a:schemeClr val="tx1">
                    <a:lumMod val="75000"/>
                    <a:lumOff val="25000"/>
                  </a:schemeClr>
                </a:solidFill>
              </a:rPr>
              <a:t>There are 9 master's students, 32 doctoral students, 2 integrated doctoral students and 11 100/2000 YÖK scholarship doctoral students in our department.</a:t>
            </a:r>
            <a:endParaRPr lang="tr-TR" dirty="0">
              <a:solidFill>
                <a:schemeClr val="tx1">
                  <a:lumMod val="75000"/>
                  <a:lumOff val="25000"/>
                </a:schemeClr>
              </a:solidFill>
            </a:endParaRPr>
          </a:p>
        </p:txBody>
      </p:sp>
    </p:spTree>
    <p:extLst>
      <p:ext uri="{BB962C8B-B14F-4D97-AF65-F5344CB8AC3E}">
        <p14:creationId xmlns:p14="http://schemas.microsoft.com/office/powerpoint/2010/main" val="3200676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52052" y="0"/>
            <a:ext cx="8312998" cy="965859"/>
          </a:xfrm>
        </p:spPr>
        <p:txBody>
          <a:bodyPr>
            <a:normAutofit fontScale="90000"/>
          </a:bodyPr>
          <a:lstStyle/>
          <a:p>
            <a:r>
              <a:rPr lang="en-SG" dirty="0">
                <a:solidFill>
                  <a:srgbClr val="0070C0"/>
                </a:solidFill>
              </a:rPr>
              <a:t>Studies carried out in the Basic Oncology Department Laboratory</a:t>
            </a:r>
            <a:endParaRPr lang="tr-TR" dirty="0"/>
          </a:p>
        </p:txBody>
      </p:sp>
      <p:sp>
        <p:nvSpPr>
          <p:cNvPr id="2" name="İçerik Yer Tutucusu 1"/>
          <p:cNvSpPr>
            <a:spLocks noGrp="1"/>
          </p:cNvSpPr>
          <p:nvPr>
            <p:ph idx="1"/>
          </p:nvPr>
        </p:nvSpPr>
        <p:spPr>
          <a:xfrm>
            <a:off x="860610" y="1480964"/>
            <a:ext cx="11252731" cy="3896071"/>
          </a:xfrm>
        </p:spPr>
        <p:txBody>
          <a:bodyPr>
            <a:normAutofit/>
          </a:bodyPr>
          <a:lstStyle/>
          <a:p>
            <a:pPr marL="0" indent="0" algn="just">
              <a:buNone/>
            </a:pPr>
            <a:r>
              <a:rPr lang="tr-TR" dirty="0">
                <a:solidFill>
                  <a:schemeClr val="tx1">
                    <a:lumMod val="75000"/>
                    <a:lumOff val="25000"/>
                  </a:schemeClr>
                </a:solidFill>
              </a:rPr>
              <a:t> </a:t>
            </a:r>
          </a:p>
        </p:txBody>
      </p:sp>
      <p:sp>
        <p:nvSpPr>
          <p:cNvPr id="5" name="Dikdörtgen 4">
            <a:extLst>
              <a:ext uri="{FF2B5EF4-FFF2-40B4-BE49-F238E27FC236}">
                <a16:creationId xmlns:a16="http://schemas.microsoft.com/office/drawing/2014/main" id="{73788BD9-0789-4196-9188-E2463F8C3F46}"/>
              </a:ext>
            </a:extLst>
          </p:cNvPr>
          <p:cNvSpPr/>
          <p:nvPr/>
        </p:nvSpPr>
        <p:spPr>
          <a:xfrm>
            <a:off x="860611" y="1769806"/>
            <a:ext cx="10613633" cy="3970318"/>
          </a:xfrm>
          <a:prstGeom prst="rect">
            <a:avLst/>
          </a:prstGeom>
        </p:spPr>
        <p:txBody>
          <a:bodyPr wrap="square">
            <a:spAutoFit/>
          </a:bodyPr>
          <a:lstStyle/>
          <a:p>
            <a:pPr algn="just">
              <a:buFont typeface="Wingdings" panose="05000000000000000000" pitchFamily="2" charset="2"/>
              <a:buChar char="§"/>
            </a:pPr>
            <a:r>
              <a:rPr lang="tr-TR" dirty="0" err="1"/>
              <a:t>Turkey's</a:t>
            </a:r>
            <a:r>
              <a:rPr lang="tr-TR" dirty="0"/>
              <a:t> </a:t>
            </a:r>
            <a:r>
              <a:rPr lang="tr-TR" dirty="0" err="1"/>
              <a:t>only</a:t>
            </a:r>
            <a:r>
              <a:rPr lang="tr-TR" dirty="0"/>
              <a:t> </a:t>
            </a:r>
            <a:r>
              <a:rPr lang="tr-TR" dirty="0" err="1"/>
              <a:t>national</a:t>
            </a:r>
            <a:r>
              <a:rPr lang="tr-TR" dirty="0"/>
              <a:t> </a:t>
            </a:r>
            <a:r>
              <a:rPr lang="tr-TR" dirty="0" err="1"/>
              <a:t>protocol</a:t>
            </a:r>
            <a:r>
              <a:rPr lang="tr-TR" dirty="0"/>
              <a:t>, TPOG-</a:t>
            </a:r>
            <a:r>
              <a:rPr lang="tr-TR" dirty="0" err="1"/>
              <a:t>Neuroblastoma</a:t>
            </a:r>
            <a:r>
              <a:rPr lang="tr-TR" dirty="0"/>
              <a:t> </a:t>
            </a:r>
            <a:r>
              <a:rPr lang="tr-TR" dirty="0" err="1"/>
              <a:t>protocol</a:t>
            </a:r>
            <a:r>
              <a:rPr lang="tr-TR" dirty="0"/>
              <a:t> has </a:t>
            </a:r>
            <a:r>
              <a:rPr lang="tr-TR" dirty="0" err="1"/>
              <a:t>been</a:t>
            </a:r>
            <a:r>
              <a:rPr lang="tr-TR" dirty="0"/>
              <a:t> </a:t>
            </a:r>
            <a:r>
              <a:rPr lang="tr-TR" dirty="0" err="1"/>
              <a:t>carried</a:t>
            </a:r>
            <a:r>
              <a:rPr lang="tr-TR" dirty="0"/>
              <a:t> </a:t>
            </a:r>
            <a:r>
              <a:rPr lang="tr-TR" dirty="0" err="1"/>
              <a:t>out</a:t>
            </a:r>
            <a:r>
              <a:rPr lang="tr-TR" dirty="0"/>
              <a:t> since 2003.</a:t>
            </a:r>
          </a:p>
          <a:p>
            <a:pPr algn="just">
              <a:buFont typeface="Wingdings" panose="05000000000000000000" pitchFamily="2" charset="2"/>
              <a:buChar char="§"/>
            </a:pPr>
            <a:r>
              <a:rPr lang="tr-TR" dirty="0"/>
              <a:t>: </a:t>
            </a:r>
            <a:r>
              <a:rPr lang="tr-TR" dirty="0" err="1"/>
              <a:t>Molecular</a:t>
            </a:r>
            <a:r>
              <a:rPr lang="tr-TR" dirty="0"/>
              <a:t> </a:t>
            </a:r>
            <a:r>
              <a:rPr lang="tr-TR" dirty="0" err="1"/>
              <a:t>studies</a:t>
            </a:r>
            <a:r>
              <a:rPr lang="tr-TR" dirty="0"/>
              <a:t> </a:t>
            </a:r>
            <a:r>
              <a:rPr lang="tr-TR" dirty="0" err="1"/>
              <a:t>related</a:t>
            </a:r>
            <a:r>
              <a:rPr lang="tr-TR" dirty="0"/>
              <a:t> </a:t>
            </a:r>
            <a:r>
              <a:rPr lang="tr-TR" dirty="0" err="1"/>
              <a:t>to</a:t>
            </a:r>
            <a:r>
              <a:rPr lang="tr-TR" dirty="0"/>
              <a:t> </a:t>
            </a:r>
            <a:r>
              <a:rPr lang="tr-TR" dirty="0" err="1"/>
              <a:t>Cancer</a:t>
            </a:r>
            <a:r>
              <a:rPr lang="tr-TR" dirty="0"/>
              <a:t> </a:t>
            </a:r>
            <a:r>
              <a:rPr lang="tr-TR" dirty="0" err="1"/>
              <a:t>Diagnosis</a:t>
            </a:r>
            <a:r>
              <a:rPr lang="tr-TR" dirty="0"/>
              <a:t> in </a:t>
            </a:r>
            <a:r>
              <a:rPr lang="tr-TR" dirty="0" err="1"/>
              <a:t>clinical</a:t>
            </a:r>
            <a:r>
              <a:rPr lang="tr-TR" dirty="0"/>
              <a:t> </a:t>
            </a:r>
            <a:r>
              <a:rPr lang="tr-TR" dirty="0" err="1"/>
              <a:t>samples</a:t>
            </a:r>
            <a:r>
              <a:rPr lang="tr-TR" dirty="0"/>
              <a:t> (Blood, </a:t>
            </a:r>
            <a:r>
              <a:rPr lang="tr-TR" dirty="0" err="1"/>
              <a:t>tissue</a:t>
            </a:r>
            <a:r>
              <a:rPr lang="tr-TR" dirty="0"/>
              <a:t>, body </a:t>
            </a:r>
            <a:r>
              <a:rPr lang="tr-TR" dirty="0" err="1"/>
              <a:t>fluids</a:t>
            </a:r>
            <a:r>
              <a:rPr lang="tr-TR" dirty="0"/>
              <a:t>) </a:t>
            </a:r>
            <a:r>
              <a:rPr lang="tr-TR" dirty="0" err="1"/>
              <a:t>and</a:t>
            </a:r>
            <a:r>
              <a:rPr lang="tr-TR" dirty="0"/>
              <a:t> in-</a:t>
            </a:r>
            <a:r>
              <a:rPr lang="tr-TR" dirty="0" err="1"/>
              <a:t>vitro</a:t>
            </a:r>
            <a:r>
              <a:rPr lang="tr-TR" dirty="0"/>
              <a:t> </a:t>
            </a:r>
            <a:r>
              <a:rPr lang="tr-TR" dirty="0" err="1"/>
              <a:t>cancer</a:t>
            </a:r>
            <a:r>
              <a:rPr lang="tr-TR" dirty="0"/>
              <a:t> </a:t>
            </a:r>
            <a:r>
              <a:rPr lang="tr-TR" dirty="0" err="1"/>
              <a:t>cell</a:t>
            </a:r>
            <a:r>
              <a:rPr lang="tr-TR" dirty="0"/>
              <a:t> </a:t>
            </a:r>
            <a:r>
              <a:rPr lang="tr-TR" dirty="0" err="1"/>
              <a:t>culture</a:t>
            </a:r>
            <a:endParaRPr lang="tr-TR" dirty="0"/>
          </a:p>
          <a:p>
            <a:pPr algn="just">
              <a:buFont typeface="Wingdings" panose="05000000000000000000" pitchFamily="2" charset="2"/>
              <a:buChar char="§"/>
            </a:pPr>
            <a:r>
              <a:rPr lang="tr-TR" dirty="0" err="1"/>
              <a:t>Biobanking</a:t>
            </a:r>
            <a:r>
              <a:rPr lang="tr-TR" dirty="0"/>
              <a:t>- Cell </a:t>
            </a:r>
            <a:r>
              <a:rPr lang="tr-TR" dirty="0" err="1"/>
              <a:t>and</a:t>
            </a:r>
            <a:r>
              <a:rPr lang="tr-TR" dirty="0"/>
              <a:t> </a:t>
            </a:r>
            <a:r>
              <a:rPr lang="tr-TR" dirty="0" err="1"/>
              <a:t>biological</a:t>
            </a:r>
            <a:r>
              <a:rPr lang="tr-TR" dirty="0"/>
              <a:t> </a:t>
            </a:r>
            <a:r>
              <a:rPr lang="tr-TR" dirty="0" err="1"/>
              <a:t>material</a:t>
            </a:r>
            <a:r>
              <a:rPr lang="tr-TR" dirty="0"/>
              <a:t> </a:t>
            </a:r>
            <a:r>
              <a:rPr lang="tr-TR" dirty="0" err="1"/>
              <a:t>storage</a:t>
            </a:r>
            <a:endParaRPr lang="tr-TR" dirty="0"/>
          </a:p>
          <a:p>
            <a:pPr algn="just">
              <a:buFont typeface="Wingdings" panose="05000000000000000000" pitchFamily="2" charset="2"/>
              <a:buChar char="§"/>
            </a:pPr>
            <a:r>
              <a:rPr lang="tr-TR" dirty="0" err="1"/>
              <a:t>Molecular</a:t>
            </a:r>
            <a:r>
              <a:rPr lang="tr-TR" dirty="0"/>
              <a:t> </a:t>
            </a:r>
            <a:r>
              <a:rPr lang="tr-TR" dirty="0" err="1"/>
              <a:t>studies</a:t>
            </a:r>
            <a:r>
              <a:rPr lang="tr-TR" dirty="0"/>
              <a:t> at </a:t>
            </a:r>
            <a:r>
              <a:rPr lang="tr-TR" dirty="0" err="1"/>
              <a:t>the</a:t>
            </a:r>
            <a:r>
              <a:rPr lang="tr-TR" dirty="0"/>
              <a:t> gene </a:t>
            </a:r>
            <a:r>
              <a:rPr lang="tr-TR" dirty="0" err="1"/>
              <a:t>level</a:t>
            </a:r>
            <a:r>
              <a:rPr lang="tr-TR" dirty="0"/>
              <a:t> (</a:t>
            </a:r>
            <a:r>
              <a:rPr lang="tr-TR" dirty="0" err="1"/>
              <a:t>Next</a:t>
            </a:r>
            <a:r>
              <a:rPr lang="tr-TR" dirty="0"/>
              <a:t> </a:t>
            </a:r>
            <a:r>
              <a:rPr lang="tr-TR" dirty="0" err="1"/>
              <a:t>generation</a:t>
            </a:r>
            <a:r>
              <a:rPr lang="tr-TR" dirty="0"/>
              <a:t> </a:t>
            </a:r>
            <a:r>
              <a:rPr lang="tr-TR" dirty="0" err="1"/>
              <a:t>sequencing</a:t>
            </a:r>
            <a:r>
              <a:rPr lang="tr-TR" dirty="0"/>
              <a:t>, </a:t>
            </a:r>
            <a:r>
              <a:rPr lang="tr-TR" dirty="0" err="1"/>
              <a:t>Microarray</a:t>
            </a:r>
            <a:r>
              <a:rPr lang="tr-TR" dirty="0"/>
              <a:t> </a:t>
            </a:r>
            <a:r>
              <a:rPr lang="tr-TR" dirty="0" err="1"/>
              <a:t>and</a:t>
            </a:r>
            <a:r>
              <a:rPr lang="tr-TR" dirty="0"/>
              <a:t> Gene </a:t>
            </a:r>
            <a:r>
              <a:rPr lang="tr-TR" dirty="0" err="1"/>
              <a:t>expression</a:t>
            </a:r>
            <a:r>
              <a:rPr lang="tr-TR" dirty="0"/>
              <a:t> </a:t>
            </a:r>
            <a:r>
              <a:rPr lang="tr-TR" dirty="0" err="1"/>
              <a:t>Analyzes</a:t>
            </a:r>
            <a:r>
              <a:rPr lang="tr-TR" dirty="0"/>
              <a:t> (RT-PCR, </a:t>
            </a:r>
            <a:r>
              <a:rPr lang="tr-TR" dirty="0" err="1"/>
              <a:t>Thermal</a:t>
            </a:r>
            <a:r>
              <a:rPr lang="tr-TR" dirty="0"/>
              <a:t> </a:t>
            </a:r>
            <a:r>
              <a:rPr lang="tr-TR" dirty="0" err="1"/>
              <a:t>Cycler</a:t>
            </a:r>
            <a:r>
              <a:rPr lang="tr-TR" dirty="0"/>
              <a:t>)</a:t>
            </a:r>
          </a:p>
          <a:p>
            <a:pPr algn="just">
              <a:buFont typeface="Wingdings" panose="05000000000000000000" pitchFamily="2" charset="2"/>
              <a:buChar char="§"/>
            </a:pPr>
            <a:r>
              <a:rPr lang="tr-TR" dirty="0" err="1"/>
              <a:t>Molecular</a:t>
            </a:r>
            <a:r>
              <a:rPr lang="tr-TR" dirty="0"/>
              <a:t> </a:t>
            </a:r>
            <a:r>
              <a:rPr lang="tr-TR" dirty="0" err="1"/>
              <a:t>studies</a:t>
            </a:r>
            <a:r>
              <a:rPr lang="tr-TR" dirty="0"/>
              <a:t> at protein </a:t>
            </a:r>
            <a:r>
              <a:rPr lang="tr-TR" dirty="0" err="1"/>
              <a:t>level</a:t>
            </a:r>
            <a:r>
              <a:rPr lang="tr-TR" dirty="0"/>
              <a:t> (ELISA, </a:t>
            </a:r>
            <a:r>
              <a:rPr lang="tr-TR" dirty="0" err="1"/>
              <a:t>Immunohistochemistry</a:t>
            </a:r>
            <a:r>
              <a:rPr lang="tr-TR" dirty="0"/>
              <a:t>, </a:t>
            </a:r>
            <a:r>
              <a:rPr lang="tr-TR" dirty="0" err="1"/>
              <a:t>In-situ</a:t>
            </a:r>
            <a:r>
              <a:rPr lang="tr-TR" dirty="0"/>
              <a:t> </a:t>
            </a:r>
            <a:r>
              <a:rPr lang="tr-TR" dirty="0" err="1"/>
              <a:t>hybridization</a:t>
            </a:r>
            <a:r>
              <a:rPr lang="tr-TR" dirty="0"/>
              <a:t>, Western </a:t>
            </a:r>
            <a:r>
              <a:rPr lang="tr-TR" dirty="0" err="1"/>
              <a:t>blotting</a:t>
            </a:r>
            <a:r>
              <a:rPr lang="tr-TR" dirty="0"/>
              <a:t>..)</a:t>
            </a:r>
          </a:p>
          <a:p>
            <a:pPr algn="just">
              <a:buFont typeface="Wingdings" panose="05000000000000000000" pitchFamily="2" charset="2"/>
              <a:buChar char="§"/>
            </a:pPr>
            <a:r>
              <a:rPr lang="tr-TR" dirty="0"/>
              <a:t>Liquid </a:t>
            </a:r>
            <a:r>
              <a:rPr lang="tr-TR" dirty="0" err="1"/>
              <a:t>Biopsy-related</a:t>
            </a:r>
            <a:r>
              <a:rPr lang="tr-TR" dirty="0"/>
              <a:t> </a:t>
            </a:r>
            <a:r>
              <a:rPr lang="tr-TR" dirty="0" err="1"/>
              <a:t>molecular</a:t>
            </a:r>
            <a:r>
              <a:rPr lang="tr-TR" dirty="0"/>
              <a:t> </a:t>
            </a:r>
            <a:r>
              <a:rPr lang="tr-TR" dirty="0" err="1"/>
              <a:t>studies</a:t>
            </a:r>
            <a:r>
              <a:rPr lang="tr-TR" dirty="0"/>
              <a:t> (</a:t>
            </a:r>
            <a:r>
              <a:rPr lang="tr-TR" dirty="0" err="1"/>
              <a:t>non-coding</a:t>
            </a:r>
            <a:r>
              <a:rPr lang="tr-TR" dirty="0"/>
              <a:t> </a:t>
            </a:r>
            <a:r>
              <a:rPr lang="tr-TR" dirty="0" err="1"/>
              <a:t>RNAs</a:t>
            </a:r>
            <a:r>
              <a:rPr lang="tr-TR" dirty="0"/>
              <a:t> </a:t>
            </a:r>
            <a:r>
              <a:rPr lang="tr-TR" dirty="0" err="1"/>
              <a:t>such</a:t>
            </a:r>
            <a:r>
              <a:rPr lang="tr-TR" dirty="0"/>
              <a:t> as </a:t>
            </a:r>
            <a:r>
              <a:rPr lang="tr-TR" dirty="0" err="1"/>
              <a:t>mRNA</a:t>
            </a:r>
            <a:r>
              <a:rPr lang="tr-TR" dirty="0"/>
              <a:t>, </a:t>
            </a:r>
            <a:r>
              <a:rPr lang="tr-TR" dirty="0" err="1"/>
              <a:t>MicroRNA</a:t>
            </a:r>
            <a:r>
              <a:rPr lang="tr-TR" dirty="0"/>
              <a:t>, protein </a:t>
            </a:r>
            <a:r>
              <a:rPr lang="tr-TR" dirty="0" err="1"/>
              <a:t>analyses</a:t>
            </a:r>
            <a:r>
              <a:rPr lang="tr-TR" dirty="0"/>
              <a:t>)</a:t>
            </a:r>
          </a:p>
          <a:p>
            <a:pPr algn="just">
              <a:buFont typeface="Wingdings" panose="05000000000000000000" pitchFamily="2" charset="2"/>
              <a:buChar char="§"/>
            </a:pPr>
            <a:r>
              <a:rPr lang="tr-TR" dirty="0" err="1"/>
              <a:t>Epigenetic</a:t>
            </a:r>
            <a:r>
              <a:rPr lang="tr-TR" dirty="0"/>
              <a:t> </a:t>
            </a:r>
            <a:r>
              <a:rPr lang="tr-TR" dirty="0" err="1"/>
              <a:t>molecular</a:t>
            </a:r>
            <a:r>
              <a:rPr lang="tr-TR" dirty="0"/>
              <a:t> </a:t>
            </a:r>
            <a:r>
              <a:rPr lang="tr-TR" dirty="0" err="1"/>
              <a:t>studies</a:t>
            </a:r>
            <a:endParaRPr lang="tr-TR" dirty="0"/>
          </a:p>
          <a:p>
            <a:pPr algn="just">
              <a:buFont typeface="Wingdings" panose="05000000000000000000" pitchFamily="2" charset="2"/>
              <a:buChar char="§"/>
            </a:pPr>
            <a:endParaRPr lang="tr-TR" dirty="0"/>
          </a:p>
          <a:p>
            <a:pPr algn="just">
              <a:buFont typeface="Wingdings" panose="05000000000000000000" pitchFamily="2" charset="2"/>
              <a:buChar char="§"/>
            </a:pPr>
            <a:r>
              <a:rPr lang="tr-TR" dirty="0" err="1"/>
              <a:t>Molecular</a:t>
            </a:r>
            <a:r>
              <a:rPr lang="tr-TR" dirty="0"/>
              <a:t> </a:t>
            </a:r>
            <a:r>
              <a:rPr lang="tr-TR" dirty="0" err="1"/>
              <a:t>studies</a:t>
            </a:r>
            <a:r>
              <a:rPr lang="tr-TR" dirty="0"/>
              <a:t> on </a:t>
            </a:r>
            <a:r>
              <a:rPr lang="tr-TR" dirty="0" err="1"/>
              <a:t>Cancer</a:t>
            </a:r>
            <a:r>
              <a:rPr lang="tr-TR" dirty="0"/>
              <a:t> </a:t>
            </a:r>
            <a:r>
              <a:rPr lang="tr-TR" dirty="0" err="1"/>
              <a:t>Treatment</a:t>
            </a:r>
            <a:r>
              <a:rPr lang="tr-TR" dirty="0"/>
              <a:t>: </a:t>
            </a:r>
            <a:r>
              <a:rPr lang="tr-TR" dirty="0" err="1"/>
              <a:t>In</a:t>
            </a:r>
            <a:r>
              <a:rPr lang="tr-TR" dirty="0"/>
              <a:t> </a:t>
            </a:r>
            <a:r>
              <a:rPr lang="tr-TR" dirty="0" err="1"/>
              <a:t>clinical</a:t>
            </a:r>
            <a:r>
              <a:rPr lang="tr-TR" dirty="0"/>
              <a:t> </a:t>
            </a:r>
            <a:r>
              <a:rPr lang="tr-TR" dirty="0" err="1"/>
              <a:t>samples</a:t>
            </a:r>
            <a:r>
              <a:rPr lang="tr-TR" dirty="0"/>
              <a:t> </a:t>
            </a:r>
            <a:r>
              <a:rPr lang="tr-TR" dirty="0" err="1"/>
              <a:t>and</a:t>
            </a:r>
            <a:r>
              <a:rPr lang="tr-TR" dirty="0"/>
              <a:t> </a:t>
            </a:r>
            <a:r>
              <a:rPr lang="tr-TR" dirty="0" err="1"/>
              <a:t>Experimental</a:t>
            </a:r>
            <a:r>
              <a:rPr lang="tr-TR" dirty="0"/>
              <a:t> in-</a:t>
            </a:r>
            <a:r>
              <a:rPr lang="tr-TR" dirty="0" err="1"/>
              <a:t>vitro</a:t>
            </a:r>
            <a:r>
              <a:rPr lang="tr-TR" dirty="0"/>
              <a:t> </a:t>
            </a:r>
            <a:r>
              <a:rPr lang="tr-TR" dirty="0" err="1"/>
              <a:t>and</a:t>
            </a:r>
            <a:r>
              <a:rPr lang="tr-TR" dirty="0"/>
              <a:t> in-</a:t>
            </a:r>
            <a:r>
              <a:rPr lang="tr-TR" dirty="0" err="1"/>
              <a:t>vivo</a:t>
            </a:r>
            <a:r>
              <a:rPr lang="tr-TR" dirty="0"/>
              <a:t> </a:t>
            </a:r>
            <a:r>
              <a:rPr lang="tr-TR" dirty="0" err="1"/>
              <a:t>models</a:t>
            </a:r>
            <a:endParaRPr lang="tr-TR" dirty="0"/>
          </a:p>
          <a:p>
            <a:pPr algn="just">
              <a:buFont typeface="Wingdings" panose="05000000000000000000" pitchFamily="2" charset="2"/>
              <a:buChar char="§"/>
            </a:pPr>
            <a:r>
              <a:rPr lang="tr-TR" dirty="0" err="1"/>
              <a:t>Further</a:t>
            </a:r>
            <a:r>
              <a:rPr lang="tr-TR" dirty="0"/>
              <a:t> </a:t>
            </a:r>
            <a:r>
              <a:rPr lang="tr-TR" dirty="0" err="1"/>
              <a:t>analysis</a:t>
            </a:r>
            <a:r>
              <a:rPr lang="tr-TR" dirty="0"/>
              <a:t> of </a:t>
            </a:r>
            <a:r>
              <a:rPr lang="tr-TR" dirty="0" err="1"/>
              <a:t>patient</a:t>
            </a:r>
            <a:r>
              <a:rPr lang="tr-TR" dirty="0"/>
              <a:t> </a:t>
            </a:r>
            <a:r>
              <a:rPr lang="tr-TR" dirty="0" err="1"/>
              <a:t>samples</a:t>
            </a:r>
            <a:endParaRPr lang="tr-TR" dirty="0"/>
          </a:p>
          <a:p>
            <a:pPr algn="just">
              <a:buFont typeface="Wingdings" panose="05000000000000000000" pitchFamily="2" charset="2"/>
              <a:buChar char="§"/>
            </a:pPr>
            <a:r>
              <a:rPr lang="tr-TR" dirty="0" err="1"/>
              <a:t>Models</a:t>
            </a:r>
            <a:r>
              <a:rPr lang="tr-TR" dirty="0"/>
              <a:t> in in-</a:t>
            </a:r>
            <a:r>
              <a:rPr lang="tr-TR" dirty="0" err="1"/>
              <a:t>vitro</a:t>
            </a:r>
            <a:r>
              <a:rPr lang="tr-TR" dirty="0"/>
              <a:t> </a:t>
            </a:r>
            <a:r>
              <a:rPr lang="tr-TR" dirty="0" err="1"/>
              <a:t>cancer</a:t>
            </a:r>
            <a:r>
              <a:rPr lang="tr-TR" dirty="0"/>
              <a:t> </a:t>
            </a:r>
            <a:r>
              <a:rPr lang="tr-TR" dirty="0" err="1"/>
              <a:t>cell</a:t>
            </a:r>
            <a:r>
              <a:rPr lang="tr-TR" dirty="0"/>
              <a:t> </a:t>
            </a:r>
            <a:r>
              <a:rPr lang="tr-TR" dirty="0" err="1"/>
              <a:t>culture</a:t>
            </a:r>
            <a:r>
              <a:rPr lang="tr-TR" dirty="0"/>
              <a:t>: 2D, 3D (</a:t>
            </a:r>
            <a:r>
              <a:rPr lang="tr-TR" dirty="0" err="1"/>
              <a:t>Signaling</a:t>
            </a:r>
            <a:r>
              <a:rPr lang="tr-TR" dirty="0"/>
              <a:t> </a:t>
            </a:r>
            <a:r>
              <a:rPr lang="tr-TR" dirty="0" err="1"/>
              <a:t>Pathways</a:t>
            </a:r>
            <a:r>
              <a:rPr lang="tr-TR" dirty="0"/>
              <a:t>, Cell </a:t>
            </a:r>
            <a:r>
              <a:rPr lang="tr-TR" dirty="0" err="1"/>
              <a:t>death</a:t>
            </a:r>
            <a:r>
              <a:rPr lang="tr-TR" dirty="0"/>
              <a:t> </a:t>
            </a:r>
            <a:r>
              <a:rPr lang="tr-TR" dirty="0" err="1"/>
              <a:t>mechanisms</a:t>
            </a:r>
            <a:r>
              <a:rPr lang="tr-TR" dirty="0"/>
              <a:t>..)</a:t>
            </a:r>
          </a:p>
          <a:p>
            <a:pPr algn="just">
              <a:buFont typeface="Wingdings" panose="05000000000000000000" pitchFamily="2" charset="2"/>
              <a:buChar char="§"/>
            </a:pPr>
            <a:r>
              <a:rPr lang="tr-TR" dirty="0" err="1"/>
              <a:t>In-vivo</a:t>
            </a:r>
            <a:r>
              <a:rPr lang="tr-TR" dirty="0"/>
              <a:t> </a:t>
            </a:r>
            <a:r>
              <a:rPr lang="tr-TR" dirty="0" err="1"/>
              <a:t>cancer</a:t>
            </a:r>
            <a:r>
              <a:rPr lang="tr-TR" dirty="0"/>
              <a:t> </a:t>
            </a:r>
            <a:r>
              <a:rPr lang="tr-TR" dirty="0" err="1"/>
              <a:t>models</a:t>
            </a:r>
            <a:r>
              <a:rPr lang="tr-TR" dirty="0"/>
              <a:t>: Applications in </a:t>
            </a:r>
            <a:r>
              <a:rPr lang="tr-TR" dirty="0" err="1"/>
              <a:t>Xenograft</a:t>
            </a:r>
            <a:r>
              <a:rPr lang="tr-TR" dirty="0"/>
              <a:t> </a:t>
            </a:r>
            <a:r>
              <a:rPr lang="tr-TR" dirty="0" err="1"/>
              <a:t>and</a:t>
            </a:r>
            <a:r>
              <a:rPr lang="tr-TR" dirty="0"/>
              <a:t> PDX </a:t>
            </a:r>
            <a:r>
              <a:rPr lang="tr-TR" dirty="0" err="1"/>
              <a:t>cancer</a:t>
            </a:r>
            <a:r>
              <a:rPr lang="tr-TR" dirty="0"/>
              <a:t> </a:t>
            </a:r>
            <a:r>
              <a:rPr lang="tr-TR" dirty="0" err="1"/>
              <a:t>models</a:t>
            </a:r>
            <a:r>
              <a:rPr lang="tr-TR" dirty="0"/>
              <a:t> (</a:t>
            </a:r>
            <a:r>
              <a:rPr lang="tr-TR" dirty="0" err="1"/>
              <a:t>Targeted</a:t>
            </a:r>
            <a:r>
              <a:rPr lang="tr-TR" dirty="0"/>
              <a:t> </a:t>
            </a:r>
            <a:r>
              <a:rPr lang="tr-TR" dirty="0" err="1"/>
              <a:t>drugs</a:t>
            </a:r>
            <a:r>
              <a:rPr lang="tr-TR" dirty="0"/>
              <a:t> </a:t>
            </a:r>
            <a:r>
              <a:rPr lang="tr-TR" dirty="0" err="1"/>
              <a:t>and</a:t>
            </a:r>
            <a:r>
              <a:rPr lang="tr-TR" dirty="0"/>
              <a:t> </a:t>
            </a:r>
            <a:r>
              <a:rPr lang="tr-TR" dirty="0" err="1"/>
              <a:t>Nanotherapies</a:t>
            </a:r>
            <a:r>
              <a:rPr lang="tr-TR" dirty="0"/>
              <a:t>)</a:t>
            </a:r>
            <a:endParaRPr lang="tr-TR" dirty="0">
              <a:solidFill>
                <a:schemeClr val="tx1"/>
              </a:solidFill>
            </a:endParaRPr>
          </a:p>
        </p:txBody>
      </p:sp>
    </p:spTree>
    <p:extLst>
      <p:ext uri="{BB962C8B-B14F-4D97-AF65-F5344CB8AC3E}">
        <p14:creationId xmlns:p14="http://schemas.microsoft.com/office/powerpoint/2010/main" val="4289355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52052" y="0"/>
            <a:ext cx="8312998" cy="965859"/>
          </a:xfrm>
        </p:spPr>
        <p:txBody>
          <a:bodyPr>
            <a:normAutofit fontScale="90000"/>
          </a:bodyPr>
          <a:lstStyle/>
          <a:p>
            <a:r>
              <a:rPr lang="en-SG" dirty="0">
                <a:solidFill>
                  <a:srgbClr val="0070C0"/>
                </a:solidFill>
              </a:rPr>
              <a:t>Studies carried out in the Basic Oncology Department Laboratory</a:t>
            </a:r>
            <a:r>
              <a:rPr lang="tr-TR" dirty="0">
                <a:solidFill>
                  <a:srgbClr val="0070C0"/>
                </a:solidFill>
              </a:rPr>
              <a:t>-2</a:t>
            </a:r>
            <a:endParaRPr lang="tr-TR" dirty="0"/>
          </a:p>
        </p:txBody>
      </p:sp>
      <p:sp>
        <p:nvSpPr>
          <p:cNvPr id="2" name="İçerik Yer Tutucusu 1"/>
          <p:cNvSpPr>
            <a:spLocks noGrp="1"/>
          </p:cNvSpPr>
          <p:nvPr>
            <p:ph idx="1"/>
          </p:nvPr>
        </p:nvSpPr>
        <p:spPr>
          <a:xfrm>
            <a:off x="860611" y="1697273"/>
            <a:ext cx="11252731" cy="3896071"/>
          </a:xfrm>
        </p:spPr>
        <p:txBody>
          <a:bodyPr>
            <a:normAutofit fontScale="77500" lnSpcReduction="20000"/>
          </a:bodyPr>
          <a:lstStyle/>
          <a:p>
            <a:pPr marL="0" lvl="0" indent="0">
              <a:lnSpc>
                <a:spcPct val="100000"/>
              </a:lnSpc>
              <a:spcBef>
                <a:spcPts val="0"/>
              </a:spcBef>
              <a:buFont typeface="Wingdings" panose="05000000000000000000" pitchFamily="2" charset="2"/>
              <a:buChar char="§"/>
              <a:defRPr/>
            </a:pPr>
            <a:r>
              <a:rPr lang="tr-TR" dirty="0">
                <a:solidFill>
                  <a:schemeClr val="tx1">
                    <a:lumMod val="75000"/>
                    <a:lumOff val="25000"/>
                  </a:schemeClr>
                </a:solidFill>
              </a:rPr>
              <a:t> </a:t>
            </a:r>
            <a:r>
              <a:rPr lang="tr-TR" dirty="0" err="1">
                <a:solidFill>
                  <a:schemeClr val="tx1">
                    <a:lumMod val="75000"/>
                    <a:lumOff val="25000"/>
                  </a:schemeClr>
                </a:solidFill>
              </a:rPr>
              <a:t>Molecular</a:t>
            </a:r>
            <a:r>
              <a:rPr lang="tr-TR" dirty="0">
                <a:solidFill>
                  <a:schemeClr val="tx1">
                    <a:lumMod val="75000"/>
                    <a:lumOff val="25000"/>
                  </a:schemeClr>
                </a:solidFill>
              </a:rPr>
              <a:t> </a:t>
            </a:r>
            <a:r>
              <a:rPr lang="tr-TR" dirty="0" err="1">
                <a:solidFill>
                  <a:schemeClr val="tx1">
                    <a:lumMod val="75000"/>
                    <a:lumOff val="25000"/>
                  </a:schemeClr>
                </a:solidFill>
              </a:rPr>
              <a:t>Studies</a:t>
            </a:r>
            <a:r>
              <a:rPr lang="tr-TR" dirty="0">
                <a:solidFill>
                  <a:schemeClr val="tx1">
                    <a:lumMod val="75000"/>
                    <a:lumOff val="25000"/>
                  </a:schemeClr>
                </a:solidFill>
              </a:rPr>
              <a:t> on </a:t>
            </a:r>
            <a:r>
              <a:rPr lang="tr-TR" dirty="0" err="1">
                <a:solidFill>
                  <a:schemeClr val="tx1">
                    <a:lumMod val="75000"/>
                    <a:lumOff val="25000"/>
                  </a:schemeClr>
                </a:solidFill>
              </a:rPr>
              <a:t>Cancer</a:t>
            </a:r>
            <a:r>
              <a:rPr lang="tr-TR" dirty="0">
                <a:solidFill>
                  <a:schemeClr val="tx1">
                    <a:lumMod val="75000"/>
                    <a:lumOff val="25000"/>
                  </a:schemeClr>
                </a:solidFill>
              </a:rPr>
              <a:t> </a:t>
            </a:r>
            <a:r>
              <a:rPr lang="tr-TR" dirty="0" err="1">
                <a:solidFill>
                  <a:schemeClr val="tx1">
                    <a:lumMod val="75000"/>
                    <a:lumOff val="25000"/>
                  </a:schemeClr>
                </a:solidFill>
              </a:rPr>
              <a:t>Stem</a:t>
            </a:r>
            <a:r>
              <a:rPr lang="tr-TR" dirty="0">
                <a:solidFill>
                  <a:schemeClr val="tx1">
                    <a:lumMod val="75000"/>
                    <a:lumOff val="25000"/>
                  </a:schemeClr>
                </a:solidFill>
              </a:rPr>
              <a:t> </a:t>
            </a:r>
            <a:r>
              <a:rPr lang="tr-TR" dirty="0" err="1">
                <a:solidFill>
                  <a:schemeClr val="tx1">
                    <a:lumMod val="75000"/>
                    <a:lumOff val="25000"/>
                  </a:schemeClr>
                </a:solidFill>
              </a:rPr>
              <a:t>Cells</a:t>
            </a:r>
            <a:r>
              <a:rPr lang="tr-TR" dirty="0">
                <a:solidFill>
                  <a:schemeClr val="tx1">
                    <a:lumMod val="75000"/>
                    <a:lumOff val="25000"/>
                  </a:schemeClr>
                </a:solidFill>
              </a:rPr>
              <a:t>:</a:t>
            </a:r>
          </a:p>
          <a:p>
            <a:pPr marL="0" lvl="0" indent="0">
              <a:lnSpc>
                <a:spcPct val="100000"/>
              </a:lnSpc>
              <a:spcBef>
                <a:spcPts val="0"/>
              </a:spcBef>
              <a:buFont typeface="Wingdings" panose="05000000000000000000" pitchFamily="2" charset="2"/>
              <a:buChar char="§"/>
              <a:defRPr/>
            </a:pPr>
            <a:r>
              <a:rPr lang="tr-TR" dirty="0">
                <a:solidFill>
                  <a:schemeClr val="tx1">
                    <a:lumMod val="75000"/>
                    <a:lumOff val="25000"/>
                  </a:schemeClr>
                </a:solidFill>
              </a:rPr>
              <a:t>Sterile </a:t>
            </a:r>
            <a:r>
              <a:rPr lang="tr-TR" dirty="0" err="1">
                <a:solidFill>
                  <a:schemeClr val="tx1">
                    <a:lumMod val="75000"/>
                    <a:lumOff val="25000"/>
                  </a:schemeClr>
                </a:solidFill>
              </a:rPr>
              <a:t>cancer</a:t>
            </a:r>
            <a:r>
              <a:rPr lang="tr-TR" dirty="0">
                <a:solidFill>
                  <a:schemeClr val="tx1">
                    <a:lumMod val="75000"/>
                    <a:lumOff val="25000"/>
                  </a:schemeClr>
                </a:solidFill>
              </a:rPr>
              <a:t> </a:t>
            </a:r>
            <a:r>
              <a:rPr lang="tr-TR" dirty="0" err="1">
                <a:solidFill>
                  <a:schemeClr val="tx1">
                    <a:lumMod val="75000"/>
                    <a:lumOff val="25000"/>
                  </a:schemeClr>
                </a:solidFill>
              </a:rPr>
              <a:t>and</a:t>
            </a:r>
            <a:r>
              <a:rPr lang="tr-TR" dirty="0">
                <a:solidFill>
                  <a:schemeClr val="tx1">
                    <a:lumMod val="75000"/>
                    <a:lumOff val="25000"/>
                  </a:schemeClr>
                </a:solidFill>
              </a:rPr>
              <a:t> </a:t>
            </a:r>
            <a:r>
              <a:rPr lang="tr-TR" dirty="0" err="1">
                <a:solidFill>
                  <a:schemeClr val="tx1">
                    <a:lumMod val="75000"/>
                    <a:lumOff val="25000"/>
                  </a:schemeClr>
                </a:solidFill>
              </a:rPr>
              <a:t>cancer</a:t>
            </a:r>
            <a:r>
              <a:rPr lang="tr-TR" dirty="0">
                <a:solidFill>
                  <a:schemeClr val="tx1">
                    <a:lumMod val="75000"/>
                    <a:lumOff val="25000"/>
                  </a:schemeClr>
                </a:solidFill>
              </a:rPr>
              <a:t> </a:t>
            </a:r>
            <a:r>
              <a:rPr lang="tr-TR" dirty="0" err="1">
                <a:solidFill>
                  <a:schemeClr val="tx1">
                    <a:lumMod val="75000"/>
                    <a:lumOff val="25000"/>
                  </a:schemeClr>
                </a:solidFill>
              </a:rPr>
              <a:t>stem</a:t>
            </a:r>
            <a:r>
              <a:rPr lang="tr-TR" dirty="0">
                <a:solidFill>
                  <a:schemeClr val="tx1">
                    <a:lumMod val="75000"/>
                    <a:lumOff val="25000"/>
                  </a:schemeClr>
                </a:solidFill>
              </a:rPr>
              <a:t> </a:t>
            </a:r>
            <a:r>
              <a:rPr lang="tr-TR" dirty="0" err="1">
                <a:solidFill>
                  <a:schemeClr val="tx1">
                    <a:lumMod val="75000"/>
                    <a:lumOff val="25000"/>
                  </a:schemeClr>
                </a:solidFill>
              </a:rPr>
              <a:t>cell</a:t>
            </a:r>
            <a:r>
              <a:rPr lang="tr-TR" dirty="0">
                <a:solidFill>
                  <a:schemeClr val="tx1">
                    <a:lumMod val="75000"/>
                    <a:lumOff val="25000"/>
                  </a:schemeClr>
                </a:solidFill>
              </a:rPr>
              <a:t> </a:t>
            </a:r>
            <a:r>
              <a:rPr lang="tr-TR" dirty="0" err="1">
                <a:solidFill>
                  <a:schemeClr val="tx1">
                    <a:lumMod val="75000"/>
                    <a:lumOff val="25000"/>
                  </a:schemeClr>
                </a:solidFill>
              </a:rPr>
              <a:t>separation</a:t>
            </a:r>
            <a:r>
              <a:rPr lang="tr-TR" dirty="0">
                <a:solidFill>
                  <a:schemeClr val="tx1">
                    <a:lumMod val="75000"/>
                    <a:lumOff val="25000"/>
                  </a:schemeClr>
                </a:solidFill>
              </a:rPr>
              <a:t> </a:t>
            </a:r>
            <a:r>
              <a:rPr lang="tr-TR" dirty="0" err="1">
                <a:solidFill>
                  <a:schemeClr val="tx1">
                    <a:lumMod val="75000"/>
                    <a:lumOff val="25000"/>
                  </a:schemeClr>
                </a:solidFill>
              </a:rPr>
              <a:t>and</a:t>
            </a:r>
            <a:r>
              <a:rPr lang="tr-TR" dirty="0">
                <a:solidFill>
                  <a:schemeClr val="tx1">
                    <a:lumMod val="75000"/>
                    <a:lumOff val="25000"/>
                  </a:schemeClr>
                </a:solidFill>
              </a:rPr>
              <a:t> </a:t>
            </a:r>
            <a:r>
              <a:rPr lang="tr-TR" dirty="0" err="1">
                <a:solidFill>
                  <a:schemeClr val="tx1">
                    <a:lumMod val="75000"/>
                    <a:lumOff val="25000"/>
                  </a:schemeClr>
                </a:solidFill>
              </a:rPr>
              <a:t>related</a:t>
            </a:r>
            <a:r>
              <a:rPr lang="tr-TR" dirty="0">
                <a:solidFill>
                  <a:schemeClr val="tx1">
                    <a:lumMod val="75000"/>
                    <a:lumOff val="25000"/>
                  </a:schemeClr>
                </a:solidFill>
              </a:rPr>
              <a:t> </a:t>
            </a:r>
            <a:r>
              <a:rPr lang="tr-TR" dirty="0" err="1">
                <a:solidFill>
                  <a:schemeClr val="tx1">
                    <a:lumMod val="75000"/>
                    <a:lumOff val="25000"/>
                  </a:schemeClr>
                </a:solidFill>
              </a:rPr>
              <a:t>experiments</a:t>
            </a:r>
            <a:r>
              <a:rPr lang="tr-TR" dirty="0">
                <a:solidFill>
                  <a:schemeClr val="tx1">
                    <a:lumMod val="75000"/>
                    <a:lumOff val="25000"/>
                  </a:schemeClr>
                </a:solidFill>
              </a:rPr>
              <a:t> (</a:t>
            </a:r>
            <a:r>
              <a:rPr lang="tr-TR" dirty="0" err="1">
                <a:solidFill>
                  <a:schemeClr val="tx1">
                    <a:lumMod val="75000"/>
                    <a:lumOff val="25000"/>
                  </a:schemeClr>
                </a:solidFill>
              </a:rPr>
              <a:t>Flow</a:t>
            </a:r>
            <a:r>
              <a:rPr lang="tr-TR" dirty="0">
                <a:solidFill>
                  <a:schemeClr val="tx1">
                    <a:lumMod val="75000"/>
                    <a:lumOff val="25000"/>
                  </a:schemeClr>
                </a:solidFill>
              </a:rPr>
              <a:t> </a:t>
            </a:r>
            <a:r>
              <a:rPr lang="tr-TR" dirty="0" err="1">
                <a:solidFill>
                  <a:schemeClr val="tx1">
                    <a:lumMod val="75000"/>
                    <a:lumOff val="25000"/>
                  </a:schemeClr>
                </a:solidFill>
              </a:rPr>
              <a:t>cytometric</a:t>
            </a:r>
            <a:r>
              <a:rPr lang="tr-TR" dirty="0">
                <a:solidFill>
                  <a:schemeClr val="tx1">
                    <a:lumMod val="75000"/>
                    <a:lumOff val="25000"/>
                  </a:schemeClr>
                </a:solidFill>
              </a:rPr>
              <a:t> </a:t>
            </a:r>
            <a:r>
              <a:rPr lang="tr-TR" dirty="0" err="1">
                <a:solidFill>
                  <a:schemeClr val="tx1">
                    <a:lumMod val="75000"/>
                    <a:lumOff val="25000"/>
                  </a:schemeClr>
                </a:solidFill>
              </a:rPr>
              <a:t>Analyzes</a:t>
            </a:r>
            <a:r>
              <a:rPr lang="tr-TR" dirty="0">
                <a:solidFill>
                  <a:schemeClr val="tx1">
                    <a:lumMod val="75000"/>
                    <a:lumOff val="25000"/>
                  </a:schemeClr>
                </a:solidFill>
              </a:rPr>
              <a:t>)</a:t>
            </a:r>
          </a:p>
          <a:p>
            <a:pPr marL="0" lvl="0" indent="0">
              <a:lnSpc>
                <a:spcPct val="100000"/>
              </a:lnSpc>
              <a:spcBef>
                <a:spcPts val="0"/>
              </a:spcBef>
              <a:buFont typeface="Wingdings" panose="05000000000000000000" pitchFamily="2" charset="2"/>
              <a:buChar char="§"/>
              <a:defRPr/>
            </a:pPr>
            <a:endParaRPr lang="tr-TR" dirty="0">
              <a:solidFill>
                <a:schemeClr val="tx1">
                  <a:lumMod val="75000"/>
                  <a:lumOff val="25000"/>
                </a:schemeClr>
              </a:solidFill>
            </a:endParaRPr>
          </a:p>
          <a:p>
            <a:pPr marL="0" lvl="0" indent="0">
              <a:lnSpc>
                <a:spcPct val="100000"/>
              </a:lnSpc>
              <a:spcBef>
                <a:spcPts val="0"/>
              </a:spcBef>
              <a:buFont typeface="Wingdings" panose="05000000000000000000" pitchFamily="2" charset="2"/>
              <a:buChar char="§"/>
              <a:defRPr/>
            </a:pPr>
            <a:r>
              <a:rPr lang="tr-TR" dirty="0" err="1">
                <a:solidFill>
                  <a:schemeClr val="tx1">
                    <a:lumMod val="75000"/>
                    <a:lumOff val="25000"/>
                  </a:schemeClr>
                </a:solidFill>
              </a:rPr>
              <a:t>Molecular</a:t>
            </a:r>
            <a:r>
              <a:rPr lang="tr-TR" dirty="0">
                <a:solidFill>
                  <a:schemeClr val="tx1">
                    <a:lumMod val="75000"/>
                    <a:lumOff val="25000"/>
                  </a:schemeClr>
                </a:solidFill>
              </a:rPr>
              <a:t> </a:t>
            </a:r>
            <a:r>
              <a:rPr lang="tr-TR" dirty="0" err="1">
                <a:solidFill>
                  <a:schemeClr val="tx1">
                    <a:lumMod val="75000"/>
                    <a:lumOff val="25000"/>
                  </a:schemeClr>
                </a:solidFill>
              </a:rPr>
              <a:t>analyzes</a:t>
            </a:r>
            <a:r>
              <a:rPr lang="tr-TR" dirty="0">
                <a:solidFill>
                  <a:schemeClr val="tx1">
                    <a:lumMod val="75000"/>
                    <a:lumOff val="25000"/>
                  </a:schemeClr>
                </a:solidFill>
              </a:rPr>
              <a:t> </a:t>
            </a:r>
            <a:r>
              <a:rPr lang="tr-TR" dirty="0" err="1">
                <a:solidFill>
                  <a:schemeClr val="tx1">
                    <a:lumMod val="75000"/>
                    <a:lumOff val="25000"/>
                  </a:schemeClr>
                </a:solidFill>
              </a:rPr>
              <a:t>related</a:t>
            </a:r>
            <a:r>
              <a:rPr lang="tr-TR" dirty="0">
                <a:solidFill>
                  <a:schemeClr val="tx1">
                    <a:lumMod val="75000"/>
                    <a:lumOff val="25000"/>
                  </a:schemeClr>
                </a:solidFill>
              </a:rPr>
              <a:t> </a:t>
            </a:r>
            <a:r>
              <a:rPr lang="tr-TR" dirty="0" err="1">
                <a:solidFill>
                  <a:schemeClr val="tx1">
                    <a:lumMod val="75000"/>
                    <a:lumOff val="25000"/>
                  </a:schemeClr>
                </a:solidFill>
              </a:rPr>
              <a:t>to</a:t>
            </a:r>
            <a:r>
              <a:rPr lang="tr-TR" dirty="0">
                <a:solidFill>
                  <a:schemeClr val="tx1">
                    <a:lumMod val="75000"/>
                    <a:lumOff val="25000"/>
                  </a:schemeClr>
                </a:solidFill>
              </a:rPr>
              <a:t> </a:t>
            </a:r>
            <a:r>
              <a:rPr lang="tr-TR" dirty="0" err="1">
                <a:solidFill>
                  <a:schemeClr val="tx1">
                    <a:lumMod val="75000"/>
                    <a:lumOff val="25000"/>
                  </a:schemeClr>
                </a:solidFill>
              </a:rPr>
              <a:t>tumor</a:t>
            </a:r>
            <a:r>
              <a:rPr lang="tr-TR" dirty="0">
                <a:solidFill>
                  <a:schemeClr val="tx1">
                    <a:lumMod val="75000"/>
                    <a:lumOff val="25000"/>
                  </a:schemeClr>
                </a:solidFill>
              </a:rPr>
              <a:t> </a:t>
            </a:r>
            <a:r>
              <a:rPr lang="tr-TR" dirty="0" err="1">
                <a:solidFill>
                  <a:schemeClr val="tx1">
                    <a:lumMod val="75000"/>
                    <a:lumOff val="25000"/>
                  </a:schemeClr>
                </a:solidFill>
              </a:rPr>
              <a:t>immunity</a:t>
            </a:r>
            <a:r>
              <a:rPr lang="tr-TR" dirty="0">
                <a:solidFill>
                  <a:schemeClr val="tx1">
                    <a:lumMod val="75000"/>
                    <a:lumOff val="25000"/>
                  </a:schemeClr>
                </a:solidFill>
              </a:rPr>
              <a:t> </a:t>
            </a:r>
            <a:r>
              <a:rPr lang="tr-TR" dirty="0" err="1">
                <a:solidFill>
                  <a:schemeClr val="tx1">
                    <a:lumMod val="75000"/>
                    <a:lumOff val="25000"/>
                  </a:schemeClr>
                </a:solidFill>
              </a:rPr>
              <a:t>and</a:t>
            </a:r>
            <a:r>
              <a:rPr lang="tr-TR" dirty="0">
                <a:solidFill>
                  <a:schemeClr val="tx1">
                    <a:lumMod val="75000"/>
                    <a:lumOff val="25000"/>
                  </a:schemeClr>
                </a:solidFill>
              </a:rPr>
              <a:t> </a:t>
            </a:r>
            <a:r>
              <a:rPr lang="tr-TR" dirty="0" err="1">
                <a:solidFill>
                  <a:schemeClr val="tx1">
                    <a:lumMod val="75000"/>
                    <a:lumOff val="25000"/>
                  </a:schemeClr>
                </a:solidFill>
              </a:rPr>
              <a:t>inflammation</a:t>
            </a:r>
            <a:endParaRPr lang="tr-TR" dirty="0">
              <a:solidFill>
                <a:schemeClr val="tx1">
                  <a:lumMod val="75000"/>
                  <a:lumOff val="25000"/>
                </a:schemeClr>
              </a:solidFill>
            </a:endParaRPr>
          </a:p>
          <a:p>
            <a:pPr marL="0" lvl="0" indent="0">
              <a:lnSpc>
                <a:spcPct val="100000"/>
              </a:lnSpc>
              <a:spcBef>
                <a:spcPts val="0"/>
              </a:spcBef>
              <a:buFont typeface="Wingdings" panose="05000000000000000000" pitchFamily="2" charset="2"/>
              <a:buChar char="§"/>
              <a:defRPr/>
            </a:pPr>
            <a:r>
              <a:rPr lang="tr-TR" dirty="0" err="1">
                <a:solidFill>
                  <a:schemeClr val="tx1">
                    <a:lumMod val="75000"/>
                    <a:lumOff val="25000"/>
                  </a:schemeClr>
                </a:solidFill>
              </a:rPr>
              <a:t>Investigation</a:t>
            </a:r>
            <a:r>
              <a:rPr lang="tr-TR" dirty="0">
                <a:solidFill>
                  <a:schemeClr val="tx1">
                    <a:lumMod val="75000"/>
                    <a:lumOff val="25000"/>
                  </a:schemeClr>
                </a:solidFill>
              </a:rPr>
              <a:t> of </a:t>
            </a:r>
            <a:r>
              <a:rPr lang="tr-TR" dirty="0" err="1">
                <a:solidFill>
                  <a:schemeClr val="tx1">
                    <a:lumMod val="75000"/>
                    <a:lumOff val="25000"/>
                  </a:schemeClr>
                </a:solidFill>
              </a:rPr>
              <a:t>the</a:t>
            </a:r>
            <a:r>
              <a:rPr lang="tr-TR" dirty="0">
                <a:solidFill>
                  <a:schemeClr val="tx1">
                    <a:lumMod val="75000"/>
                    <a:lumOff val="25000"/>
                  </a:schemeClr>
                </a:solidFill>
              </a:rPr>
              <a:t> </a:t>
            </a:r>
            <a:r>
              <a:rPr lang="tr-TR" dirty="0" err="1">
                <a:solidFill>
                  <a:schemeClr val="tx1">
                    <a:lumMod val="75000"/>
                    <a:lumOff val="25000"/>
                  </a:schemeClr>
                </a:solidFill>
              </a:rPr>
              <a:t>relationship</a:t>
            </a:r>
            <a:r>
              <a:rPr lang="tr-TR" dirty="0">
                <a:solidFill>
                  <a:schemeClr val="tx1">
                    <a:lumMod val="75000"/>
                    <a:lumOff val="25000"/>
                  </a:schemeClr>
                </a:solidFill>
              </a:rPr>
              <a:t> </a:t>
            </a:r>
            <a:r>
              <a:rPr lang="tr-TR" dirty="0" err="1">
                <a:solidFill>
                  <a:schemeClr val="tx1">
                    <a:lumMod val="75000"/>
                    <a:lumOff val="25000"/>
                  </a:schemeClr>
                </a:solidFill>
              </a:rPr>
              <a:t>between</a:t>
            </a:r>
            <a:r>
              <a:rPr lang="tr-TR" dirty="0">
                <a:solidFill>
                  <a:schemeClr val="tx1">
                    <a:lumMod val="75000"/>
                    <a:lumOff val="25000"/>
                  </a:schemeClr>
                </a:solidFill>
              </a:rPr>
              <a:t> </a:t>
            </a:r>
            <a:r>
              <a:rPr lang="tr-TR" dirty="0" err="1">
                <a:solidFill>
                  <a:schemeClr val="tx1">
                    <a:lumMod val="75000"/>
                    <a:lumOff val="25000"/>
                  </a:schemeClr>
                </a:solidFill>
              </a:rPr>
              <a:t>cancer</a:t>
            </a:r>
            <a:r>
              <a:rPr lang="tr-TR" dirty="0">
                <a:solidFill>
                  <a:schemeClr val="tx1">
                    <a:lumMod val="75000"/>
                    <a:lumOff val="25000"/>
                  </a:schemeClr>
                </a:solidFill>
              </a:rPr>
              <a:t> </a:t>
            </a:r>
            <a:r>
              <a:rPr lang="tr-TR" dirty="0" err="1">
                <a:solidFill>
                  <a:schemeClr val="tx1">
                    <a:lumMod val="75000"/>
                    <a:lumOff val="25000"/>
                  </a:schemeClr>
                </a:solidFill>
              </a:rPr>
              <a:t>cells</a:t>
            </a:r>
            <a:r>
              <a:rPr lang="tr-TR" dirty="0">
                <a:solidFill>
                  <a:schemeClr val="tx1">
                    <a:lumMod val="75000"/>
                    <a:lumOff val="25000"/>
                  </a:schemeClr>
                </a:solidFill>
              </a:rPr>
              <a:t> </a:t>
            </a:r>
            <a:r>
              <a:rPr lang="tr-TR" dirty="0" err="1">
                <a:solidFill>
                  <a:schemeClr val="tx1">
                    <a:lumMod val="75000"/>
                    <a:lumOff val="25000"/>
                  </a:schemeClr>
                </a:solidFill>
              </a:rPr>
              <a:t>and</a:t>
            </a:r>
            <a:r>
              <a:rPr lang="tr-TR" dirty="0">
                <a:solidFill>
                  <a:schemeClr val="tx1">
                    <a:lumMod val="75000"/>
                    <a:lumOff val="25000"/>
                  </a:schemeClr>
                </a:solidFill>
              </a:rPr>
              <a:t> </a:t>
            </a:r>
            <a:r>
              <a:rPr lang="tr-TR" dirty="0" err="1">
                <a:solidFill>
                  <a:schemeClr val="tx1">
                    <a:lumMod val="75000"/>
                    <a:lumOff val="25000"/>
                  </a:schemeClr>
                </a:solidFill>
              </a:rPr>
              <a:t>tumor</a:t>
            </a:r>
            <a:r>
              <a:rPr lang="tr-TR" dirty="0">
                <a:solidFill>
                  <a:schemeClr val="tx1">
                    <a:lumMod val="75000"/>
                    <a:lumOff val="25000"/>
                  </a:schemeClr>
                </a:solidFill>
              </a:rPr>
              <a:t> </a:t>
            </a:r>
            <a:r>
              <a:rPr lang="tr-TR" dirty="0" err="1">
                <a:solidFill>
                  <a:schemeClr val="tx1">
                    <a:lumMod val="75000"/>
                    <a:lumOff val="25000"/>
                  </a:schemeClr>
                </a:solidFill>
              </a:rPr>
              <a:t>microenvironment</a:t>
            </a:r>
            <a:endParaRPr lang="tr-TR" dirty="0">
              <a:solidFill>
                <a:schemeClr val="tx1">
                  <a:lumMod val="75000"/>
                  <a:lumOff val="25000"/>
                </a:schemeClr>
              </a:solidFill>
            </a:endParaRPr>
          </a:p>
          <a:p>
            <a:pPr marL="0" lvl="0" indent="0">
              <a:lnSpc>
                <a:spcPct val="100000"/>
              </a:lnSpc>
              <a:spcBef>
                <a:spcPts val="0"/>
              </a:spcBef>
              <a:buFont typeface="Wingdings" panose="05000000000000000000" pitchFamily="2" charset="2"/>
              <a:buChar char="§"/>
              <a:defRPr/>
            </a:pPr>
            <a:r>
              <a:rPr lang="tr-TR" dirty="0" err="1">
                <a:solidFill>
                  <a:schemeClr val="tx1">
                    <a:lumMod val="75000"/>
                    <a:lumOff val="25000"/>
                  </a:schemeClr>
                </a:solidFill>
              </a:rPr>
              <a:t>Tumor</a:t>
            </a:r>
            <a:r>
              <a:rPr lang="tr-TR" dirty="0">
                <a:solidFill>
                  <a:schemeClr val="tx1">
                    <a:lumMod val="75000"/>
                    <a:lumOff val="25000"/>
                  </a:schemeClr>
                </a:solidFill>
              </a:rPr>
              <a:t> </a:t>
            </a:r>
            <a:r>
              <a:rPr lang="tr-TR" dirty="0" err="1">
                <a:solidFill>
                  <a:schemeClr val="tx1">
                    <a:lumMod val="75000"/>
                    <a:lumOff val="25000"/>
                  </a:schemeClr>
                </a:solidFill>
              </a:rPr>
              <a:t>heterogeneity</a:t>
            </a:r>
            <a:r>
              <a:rPr lang="tr-TR" dirty="0">
                <a:solidFill>
                  <a:schemeClr val="tx1">
                    <a:lumMod val="75000"/>
                    <a:lumOff val="25000"/>
                  </a:schemeClr>
                </a:solidFill>
              </a:rPr>
              <a:t> </a:t>
            </a:r>
            <a:r>
              <a:rPr lang="tr-TR" dirty="0" err="1">
                <a:solidFill>
                  <a:schemeClr val="tx1">
                    <a:lumMod val="75000"/>
                    <a:lumOff val="25000"/>
                  </a:schemeClr>
                </a:solidFill>
              </a:rPr>
              <a:t>assays</a:t>
            </a:r>
            <a:endParaRPr lang="tr-TR" dirty="0">
              <a:solidFill>
                <a:schemeClr val="tx1">
                  <a:lumMod val="75000"/>
                  <a:lumOff val="25000"/>
                </a:schemeClr>
              </a:solidFill>
            </a:endParaRPr>
          </a:p>
          <a:p>
            <a:pPr marL="0" lvl="0" indent="0">
              <a:lnSpc>
                <a:spcPct val="100000"/>
              </a:lnSpc>
              <a:spcBef>
                <a:spcPts val="0"/>
              </a:spcBef>
              <a:buFont typeface="Wingdings" panose="05000000000000000000" pitchFamily="2" charset="2"/>
              <a:buChar char="§"/>
              <a:defRPr/>
            </a:pPr>
            <a:endParaRPr lang="tr-TR" dirty="0">
              <a:solidFill>
                <a:schemeClr val="tx1">
                  <a:lumMod val="75000"/>
                  <a:lumOff val="25000"/>
                </a:schemeClr>
              </a:solidFill>
            </a:endParaRPr>
          </a:p>
          <a:p>
            <a:pPr marL="0" lvl="0" indent="0">
              <a:lnSpc>
                <a:spcPct val="100000"/>
              </a:lnSpc>
              <a:spcBef>
                <a:spcPts val="0"/>
              </a:spcBef>
              <a:buFont typeface="Wingdings" panose="05000000000000000000" pitchFamily="2" charset="2"/>
              <a:buChar char="§"/>
              <a:defRPr/>
            </a:pPr>
            <a:r>
              <a:rPr lang="tr-TR" dirty="0" err="1">
                <a:solidFill>
                  <a:schemeClr val="tx1">
                    <a:lumMod val="75000"/>
                    <a:lumOff val="25000"/>
                  </a:schemeClr>
                </a:solidFill>
              </a:rPr>
              <a:t>Experimental</a:t>
            </a:r>
            <a:r>
              <a:rPr lang="tr-TR" dirty="0">
                <a:solidFill>
                  <a:schemeClr val="tx1">
                    <a:lumMod val="75000"/>
                    <a:lumOff val="25000"/>
                  </a:schemeClr>
                </a:solidFill>
              </a:rPr>
              <a:t> </a:t>
            </a:r>
            <a:r>
              <a:rPr lang="tr-TR" dirty="0" err="1">
                <a:solidFill>
                  <a:schemeClr val="tx1">
                    <a:lumMod val="75000"/>
                    <a:lumOff val="25000"/>
                  </a:schemeClr>
                </a:solidFill>
              </a:rPr>
              <a:t>cancer</a:t>
            </a:r>
            <a:r>
              <a:rPr lang="tr-TR" dirty="0">
                <a:solidFill>
                  <a:schemeClr val="tx1">
                    <a:lumMod val="75000"/>
                    <a:lumOff val="25000"/>
                  </a:schemeClr>
                </a:solidFill>
              </a:rPr>
              <a:t> </a:t>
            </a:r>
            <a:r>
              <a:rPr lang="tr-TR" dirty="0" err="1">
                <a:solidFill>
                  <a:schemeClr val="tx1">
                    <a:lumMod val="75000"/>
                    <a:lumOff val="25000"/>
                  </a:schemeClr>
                </a:solidFill>
              </a:rPr>
              <a:t>studies</a:t>
            </a:r>
            <a:r>
              <a:rPr lang="tr-TR" dirty="0">
                <a:solidFill>
                  <a:schemeClr val="tx1">
                    <a:lumMod val="75000"/>
                    <a:lumOff val="25000"/>
                  </a:schemeClr>
                </a:solidFill>
              </a:rPr>
              <a:t> in </a:t>
            </a:r>
            <a:r>
              <a:rPr lang="tr-TR" dirty="0" err="1">
                <a:solidFill>
                  <a:schemeClr val="tx1">
                    <a:lumMod val="75000"/>
                    <a:lumOff val="25000"/>
                  </a:schemeClr>
                </a:solidFill>
              </a:rPr>
              <a:t>experimental</a:t>
            </a:r>
            <a:r>
              <a:rPr lang="tr-TR" dirty="0">
                <a:solidFill>
                  <a:schemeClr val="tx1">
                    <a:lumMod val="75000"/>
                    <a:lumOff val="25000"/>
                  </a:schemeClr>
                </a:solidFill>
              </a:rPr>
              <a:t> </a:t>
            </a:r>
            <a:r>
              <a:rPr lang="tr-TR" dirty="0" err="1">
                <a:solidFill>
                  <a:schemeClr val="tx1">
                    <a:lumMod val="75000"/>
                    <a:lumOff val="25000"/>
                  </a:schemeClr>
                </a:solidFill>
              </a:rPr>
              <a:t>animals</a:t>
            </a:r>
            <a:r>
              <a:rPr lang="tr-TR" dirty="0">
                <a:solidFill>
                  <a:schemeClr val="tx1">
                    <a:lumMod val="75000"/>
                    <a:lumOff val="25000"/>
                  </a:schemeClr>
                </a:solidFill>
              </a:rPr>
              <a:t>:</a:t>
            </a:r>
          </a:p>
          <a:p>
            <a:pPr marL="0" lvl="0" indent="0">
              <a:lnSpc>
                <a:spcPct val="100000"/>
              </a:lnSpc>
              <a:spcBef>
                <a:spcPts val="0"/>
              </a:spcBef>
              <a:buFont typeface="Wingdings" panose="05000000000000000000" pitchFamily="2" charset="2"/>
              <a:buChar char="§"/>
              <a:defRPr/>
            </a:pPr>
            <a:r>
              <a:rPr lang="tr-TR" dirty="0" err="1">
                <a:solidFill>
                  <a:schemeClr val="tx1">
                    <a:lumMod val="75000"/>
                    <a:lumOff val="25000"/>
                  </a:schemeClr>
                </a:solidFill>
              </a:rPr>
              <a:t>Xenograft</a:t>
            </a:r>
            <a:r>
              <a:rPr lang="tr-TR" dirty="0">
                <a:solidFill>
                  <a:schemeClr val="tx1">
                    <a:lumMod val="75000"/>
                    <a:lumOff val="25000"/>
                  </a:schemeClr>
                </a:solidFill>
              </a:rPr>
              <a:t> </a:t>
            </a:r>
            <a:r>
              <a:rPr lang="tr-TR" dirty="0" err="1">
                <a:solidFill>
                  <a:schemeClr val="tx1">
                    <a:lumMod val="75000"/>
                    <a:lumOff val="25000"/>
                  </a:schemeClr>
                </a:solidFill>
              </a:rPr>
              <a:t>Cancer</a:t>
            </a:r>
            <a:r>
              <a:rPr lang="tr-TR" dirty="0">
                <a:solidFill>
                  <a:schemeClr val="tx1">
                    <a:lumMod val="75000"/>
                    <a:lumOff val="25000"/>
                  </a:schemeClr>
                </a:solidFill>
              </a:rPr>
              <a:t> </a:t>
            </a:r>
            <a:r>
              <a:rPr lang="tr-TR" dirty="0" err="1">
                <a:solidFill>
                  <a:schemeClr val="tx1">
                    <a:lumMod val="75000"/>
                    <a:lumOff val="25000"/>
                  </a:schemeClr>
                </a:solidFill>
              </a:rPr>
              <a:t>Models</a:t>
            </a:r>
            <a:r>
              <a:rPr lang="tr-TR" dirty="0">
                <a:solidFill>
                  <a:schemeClr val="tx1">
                    <a:lumMod val="75000"/>
                    <a:lumOff val="25000"/>
                  </a:schemeClr>
                </a:solidFill>
              </a:rPr>
              <a:t>,</a:t>
            </a:r>
          </a:p>
          <a:p>
            <a:pPr marL="0" lvl="0" indent="0">
              <a:lnSpc>
                <a:spcPct val="100000"/>
              </a:lnSpc>
              <a:spcBef>
                <a:spcPts val="0"/>
              </a:spcBef>
              <a:buFont typeface="Wingdings" panose="05000000000000000000" pitchFamily="2" charset="2"/>
              <a:buChar char="§"/>
              <a:defRPr/>
            </a:pPr>
            <a:r>
              <a:rPr lang="tr-TR" dirty="0">
                <a:solidFill>
                  <a:schemeClr val="tx1">
                    <a:lumMod val="75000"/>
                    <a:lumOff val="25000"/>
                  </a:schemeClr>
                </a:solidFill>
              </a:rPr>
              <a:t>PDX-</a:t>
            </a:r>
            <a:r>
              <a:rPr lang="tr-TR" dirty="0" err="1">
                <a:solidFill>
                  <a:schemeClr val="tx1">
                    <a:lumMod val="75000"/>
                    <a:lumOff val="25000"/>
                  </a:schemeClr>
                </a:solidFill>
              </a:rPr>
              <a:t>Patient</a:t>
            </a:r>
            <a:r>
              <a:rPr lang="tr-TR" dirty="0">
                <a:solidFill>
                  <a:schemeClr val="tx1">
                    <a:lumMod val="75000"/>
                    <a:lumOff val="25000"/>
                  </a:schemeClr>
                </a:solidFill>
              </a:rPr>
              <a:t> </a:t>
            </a:r>
            <a:r>
              <a:rPr lang="tr-TR" dirty="0" err="1">
                <a:solidFill>
                  <a:schemeClr val="tx1">
                    <a:lumMod val="75000"/>
                    <a:lumOff val="25000"/>
                  </a:schemeClr>
                </a:solidFill>
              </a:rPr>
              <a:t>Origin</a:t>
            </a:r>
            <a:r>
              <a:rPr lang="tr-TR" dirty="0">
                <a:solidFill>
                  <a:schemeClr val="tx1">
                    <a:lumMod val="75000"/>
                    <a:lumOff val="25000"/>
                  </a:schemeClr>
                </a:solidFill>
              </a:rPr>
              <a:t> </a:t>
            </a:r>
            <a:r>
              <a:rPr lang="tr-TR" dirty="0" err="1">
                <a:solidFill>
                  <a:schemeClr val="tx1">
                    <a:lumMod val="75000"/>
                    <a:lumOff val="25000"/>
                  </a:schemeClr>
                </a:solidFill>
              </a:rPr>
              <a:t>Experimental</a:t>
            </a:r>
            <a:r>
              <a:rPr lang="tr-TR" dirty="0">
                <a:solidFill>
                  <a:schemeClr val="tx1">
                    <a:lumMod val="75000"/>
                    <a:lumOff val="25000"/>
                  </a:schemeClr>
                </a:solidFill>
              </a:rPr>
              <a:t> </a:t>
            </a:r>
            <a:r>
              <a:rPr lang="tr-TR" dirty="0" err="1">
                <a:solidFill>
                  <a:schemeClr val="tx1">
                    <a:lumMod val="75000"/>
                    <a:lumOff val="25000"/>
                  </a:schemeClr>
                </a:solidFill>
              </a:rPr>
              <a:t>cancer</a:t>
            </a:r>
            <a:r>
              <a:rPr lang="tr-TR" dirty="0">
                <a:solidFill>
                  <a:schemeClr val="tx1">
                    <a:lumMod val="75000"/>
                    <a:lumOff val="25000"/>
                  </a:schemeClr>
                </a:solidFill>
              </a:rPr>
              <a:t> </a:t>
            </a:r>
            <a:r>
              <a:rPr lang="tr-TR" dirty="0" err="1">
                <a:solidFill>
                  <a:schemeClr val="tx1">
                    <a:lumMod val="75000"/>
                    <a:lumOff val="25000"/>
                  </a:schemeClr>
                </a:solidFill>
              </a:rPr>
              <a:t>models</a:t>
            </a:r>
            <a:endParaRPr lang="tr-TR" dirty="0">
              <a:solidFill>
                <a:schemeClr val="tx1">
                  <a:lumMod val="75000"/>
                  <a:lumOff val="25000"/>
                </a:schemeClr>
              </a:solidFill>
            </a:endParaRPr>
          </a:p>
          <a:p>
            <a:pPr marL="0" lvl="0" indent="0">
              <a:lnSpc>
                <a:spcPct val="100000"/>
              </a:lnSpc>
              <a:spcBef>
                <a:spcPts val="0"/>
              </a:spcBef>
              <a:buFont typeface="Wingdings" panose="05000000000000000000" pitchFamily="2" charset="2"/>
              <a:buChar char="§"/>
              <a:defRPr/>
            </a:pPr>
            <a:r>
              <a:rPr lang="tr-TR" dirty="0" err="1">
                <a:solidFill>
                  <a:schemeClr val="tx1">
                    <a:lumMod val="75000"/>
                    <a:lumOff val="25000"/>
                  </a:schemeClr>
                </a:solidFill>
              </a:rPr>
              <a:t>Peritonitis</a:t>
            </a:r>
            <a:r>
              <a:rPr lang="tr-TR" dirty="0">
                <a:solidFill>
                  <a:schemeClr val="tx1">
                    <a:lumMod val="75000"/>
                    <a:lumOff val="25000"/>
                  </a:schemeClr>
                </a:solidFill>
              </a:rPr>
              <a:t> </a:t>
            </a:r>
            <a:r>
              <a:rPr lang="tr-TR" dirty="0" err="1">
                <a:solidFill>
                  <a:schemeClr val="tx1">
                    <a:lumMod val="75000"/>
                    <a:lumOff val="25000"/>
                  </a:schemeClr>
                </a:solidFill>
              </a:rPr>
              <a:t>Carcinomatosa</a:t>
            </a:r>
            <a:r>
              <a:rPr lang="tr-TR" dirty="0">
                <a:solidFill>
                  <a:schemeClr val="tx1">
                    <a:lumMod val="75000"/>
                    <a:lumOff val="25000"/>
                  </a:schemeClr>
                </a:solidFill>
              </a:rPr>
              <a:t> </a:t>
            </a:r>
            <a:r>
              <a:rPr lang="tr-TR" dirty="0" err="1">
                <a:solidFill>
                  <a:schemeClr val="tx1">
                    <a:lumMod val="75000"/>
                    <a:lumOff val="25000"/>
                  </a:schemeClr>
                </a:solidFill>
              </a:rPr>
              <a:t>Experimental</a:t>
            </a:r>
            <a:r>
              <a:rPr lang="tr-TR" dirty="0">
                <a:solidFill>
                  <a:schemeClr val="tx1">
                    <a:lumMod val="75000"/>
                    <a:lumOff val="25000"/>
                  </a:schemeClr>
                </a:solidFill>
              </a:rPr>
              <a:t> </a:t>
            </a:r>
            <a:r>
              <a:rPr lang="tr-TR" dirty="0" err="1">
                <a:solidFill>
                  <a:schemeClr val="tx1">
                    <a:lumMod val="75000"/>
                    <a:lumOff val="25000"/>
                  </a:schemeClr>
                </a:solidFill>
              </a:rPr>
              <a:t>cancer</a:t>
            </a:r>
            <a:r>
              <a:rPr lang="tr-TR" dirty="0">
                <a:solidFill>
                  <a:schemeClr val="tx1">
                    <a:lumMod val="75000"/>
                    <a:lumOff val="25000"/>
                  </a:schemeClr>
                </a:solidFill>
              </a:rPr>
              <a:t> </a:t>
            </a:r>
            <a:r>
              <a:rPr lang="tr-TR" dirty="0" err="1">
                <a:solidFill>
                  <a:schemeClr val="tx1">
                    <a:lumMod val="75000"/>
                    <a:lumOff val="25000"/>
                  </a:schemeClr>
                </a:solidFill>
              </a:rPr>
              <a:t>models</a:t>
            </a:r>
            <a:endParaRPr lang="tr-TR" dirty="0">
              <a:solidFill>
                <a:schemeClr val="tx1">
                  <a:lumMod val="75000"/>
                  <a:lumOff val="25000"/>
                </a:schemeClr>
              </a:solidFill>
            </a:endParaRPr>
          </a:p>
          <a:p>
            <a:pPr marL="0" lvl="0" indent="0">
              <a:lnSpc>
                <a:spcPct val="100000"/>
              </a:lnSpc>
              <a:spcBef>
                <a:spcPts val="0"/>
              </a:spcBef>
              <a:buFont typeface="Wingdings" panose="05000000000000000000" pitchFamily="2" charset="2"/>
              <a:buChar char="§"/>
              <a:defRPr/>
            </a:pPr>
            <a:r>
              <a:rPr lang="tr-TR" dirty="0" err="1">
                <a:solidFill>
                  <a:schemeClr val="tx1">
                    <a:lumMod val="75000"/>
                    <a:lumOff val="25000"/>
                  </a:schemeClr>
                </a:solidFill>
              </a:rPr>
              <a:t>Metastatic</a:t>
            </a:r>
            <a:r>
              <a:rPr lang="tr-TR" dirty="0">
                <a:solidFill>
                  <a:schemeClr val="tx1">
                    <a:lumMod val="75000"/>
                    <a:lumOff val="25000"/>
                  </a:schemeClr>
                </a:solidFill>
              </a:rPr>
              <a:t> </a:t>
            </a:r>
            <a:r>
              <a:rPr lang="tr-TR" dirty="0" err="1">
                <a:solidFill>
                  <a:schemeClr val="tx1">
                    <a:lumMod val="75000"/>
                    <a:lumOff val="25000"/>
                  </a:schemeClr>
                </a:solidFill>
              </a:rPr>
              <a:t>cancer</a:t>
            </a:r>
            <a:r>
              <a:rPr lang="tr-TR" dirty="0">
                <a:solidFill>
                  <a:schemeClr val="tx1">
                    <a:lumMod val="75000"/>
                    <a:lumOff val="25000"/>
                  </a:schemeClr>
                </a:solidFill>
              </a:rPr>
              <a:t> </a:t>
            </a:r>
            <a:r>
              <a:rPr lang="tr-TR" dirty="0" err="1">
                <a:solidFill>
                  <a:schemeClr val="tx1">
                    <a:lumMod val="75000"/>
                    <a:lumOff val="25000"/>
                  </a:schemeClr>
                </a:solidFill>
              </a:rPr>
              <a:t>models</a:t>
            </a:r>
            <a:endParaRPr lang="tr-TR" dirty="0">
              <a:solidFill>
                <a:schemeClr val="tx1">
                  <a:lumMod val="75000"/>
                  <a:lumOff val="25000"/>
                </a:schemeClr>
              </a:solidFill>
            </a:endParaRPr>
          </a:p>
          <a:p>
            <a:pPr marL="0" lvl="0" indent="0">
              <a:lnSpc>
                <a:spcPct val="100000"/>
              </a:lnSpc>
              <a:spcBef>
                <a:spcPts val="0"/>
              </a:spcBef>
              <a:buFont typeface="Wingdings" panose="05000000000000000000" pitchFamily="2" charset="2"/>
              <a:buChar char="§"/>
              <a:defRPr/>
            </a:pPr>
            <a:r>
              <a:rPr lang="tr-TR" dirty="0" err="1">
                <a:solidFill>
                  <a:schemeClr val="tx1">
                    <a:lumMod val="75000"/>
                    <a:lumOff val="25000"/>
                  </a:schemeClr>
                </a:solidFill>
              </a:rPr>
              <a:t>Studies</a:t>
            </a:r>
            <a:r>
              <a:rPr lang="tr-TR" dirty="0">
                <a:solidFill>
                  <a:schemeClr val="tx1">
                    <a:lumMod val="75000"/>
                    <a:lumOff val="25000"/>
                  </a:schemeClr>
                </a:solidFill>
              </a:rPr>
              <a:t> on </a:t>
            </a:r>
            <a:r>
              <a:rPr lang="tr-TR" dirty="0" err="1">
                <a:solidFill>
                  <a:schemeClr val="tx1">
                    <a:lumMod val="75000"/>
                    <a:lumOff val="25000"/>
                  </a:schemeClr>
                </a:solidFill>
              </a:rPr>
              <a:t>Regulation</a:t>
            </a:r>
            <a:r>
              <a:rPr lang="tr-TR" dirty="0">
                <a:solidFill>
                  <a:schemeClr val="tx1">
                    <a:lumMod val="75000"/>
                    <a:lumOff val="25000"/>
                  </a:schemeClr>
                </a:solidFill>
              </a:rPr>
              <a:t> of Side </a:t>
            </a:r>
            <a:r>
              <a:rPr lang="tr-TR" dirty="0" err="1">
                <a:solidFill>
                  <a:schemeClr val="tx1">
                    <a:lumMod val="75000"/>
                    <a:lumOff val="25000"/>
                  </a:schemeClr>
                </a:solidFill>
              </a:rPr>
              <a:t>Effects</a:t>
            </a:r>
            <a:r>
              <a:rPr lang="tr-TR" dirty="0">
                <a:solidFill>
                  <a:schemeClr val="tx1">
                    <a:lumMod val="75000"/>
                    <a:lumOff val="25000"/>
                  </a:schemeClr>
                </a:solidFill>
              </a:rPr>
              <a:t> of </a:t>
            </a:r>
            <a:r>
              <a:rPr lang="tr-TR" dirty="0" err="1">
                <a:solidFill>
                  <a:schemeClr val="tx1">
                    <a:lumMod val="75000"/>
                    <a:lumOff val="25000"/>
                  </a:schemeClr>
                </a:solidFill>
              </a:rPr>
              <a:t>Cancer</a:t>
            </a:r>
            <a:r>
              <a:rPr lang="tr-TR" dirty="0">
                <a:solidFill>
                  <a:schemeClr val="tx1">
                    <a:lumMod val="75000"/>
                    <a:lumOff val="25000"/>
                  </a:schemeClr>
                </a:solidFill>
              </a:rPr>
              <a:t> </a:t>
            </a:r>
            <a:r>
              <a:rPr lang="tr-TR" dirty="0" err="1">
                <a:solidFill>
                  <a:schemeClr val="tx1">
                    <a:lumMod val="75000"/>
                    <a:lumOff val="25000"/>
                  </a:schemeClr>
                </a:solidFill>
              </a:rPr>
              <a:t>Treatments</a:t>
            </a:r>
            <a:r>
              <a:rPr lang="tr-TR" dirty="0">
                <a:solidFill>
                  <a:schemeClr val="tx1">
                    <a:lumMod val="75000"/>
                    <a:lumOff val="25000"/>
                  </a:schemeClr>
                </a:solidFill>
              </a:rPr>
              <a:t>: </a:t>
            </a:r>
            <a:r>
              <a:rPr lang="tr-TR" dirty="0" err="1">
                <a:solidFill>
                  <a:schemeClr val="tx1">
                    <a:lumMod val="75000"/>
                    <a:lumOff val="25000"/>
                  </a:schemeClr>
                </a:solidFill>
              </a:rPr>
              <a:t>Pain</a:t>
            </a:r>
            <a:r>
              <a:rPr lang="tr-TR" dirty="0">
                <a:solidFill>
                  <a:schemeClr val="tx1">
                    <a:lumMod val="75000"/>
                    <a:lumOff val="25000"/>
                  </a:schemeClr>
                </a:solidFill>
              </a:rPr>
              <a:t> </a:t>
            </a:r>
            <a:r>
              <a:rPr lang="tr-TR" dirty="0" err="1">
                <a:solidFill>
                  <a:schemeClr val="tx1">
                    <a:lumMod val="75000"/>
                    <a:lumOff val="25000"/>
                  </a:schemeClr>
                </a:solidFill>
              </a:rPr>
              <a:t>Models</a:t>
            </a:r>
            <a:r>
              <a:rPr lang="tr-TR" dirty="0">
                <a:solidFill>
                  <a:schemeClr val="tx1">
                    <a:lumMod val="75000"/>
                    <a:lumOff val="25000"/>
                  </a:schemeClr>
                </a:solidFill>
              </a:rPr>
              <a:t>, </a:t>
            </a:r>
            <a:r>
              <a:rPr lang="tr-TR" dirty="0" err="1">
                <a:solidFill>
                  <a:schemeClr val="tx1">
                    <a:lumMod val="75000"/>
                    <a:lumOff val="25000"/>
                  </a:schemeClr>
                </a:solidFill>
              </a:rPr>
              <a:t>Ototoxicity</a:t>
            </a:r>
            <a:r>
              <a:rPr lang="tr-TR" dirty="0">
                <a:solidFill>
                  <a:schemeClr val="tx1">
                    <a:lumMod val="75000"/>
                    <a:lumOff val="25000"/>
                  </a:schemeClr>
                </a:solidFill>
              </a:rPr>
              <a:t> </a:t>
            </a:r>
            <a:r>
              <a:rPr lang="tr-TR" dirty="0" err="1">
                <a:solidFill>
                  <a:schemeClr val="tx1">
                    <a:lumMod val="75000"/>
                    <a:lumOff val="25000"/>
                  </a:schemeClr>
                </a:solidFill>
              </a:rPr>
              <a:t>Studies</a:t>
            </a:r>
            <a:endParaRPr lang="tr-TR" dirty="0">
              <a:solidFill>
                <a:schemeClr val="tx1">
                  <a:lumMod val="75000"/>
                  <a:lumOff val="25000"/>
                </a:schemeClr>
              </a:solidFill>
            </a:endParaRPr>
          </a:p>
        </p:txBody>
      </p:sp>
    </p:spTree>
    <p:extLst>
      <p:ext uri="{BB962C8B-B14F-4D97-AF65-F5344CB8AC3E}">
        <p14:creationId xmlns:p14="http://schemas.microsoft.com/office/powerpoint/2010/main" val="3324548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3384" y="288617"/>
            <a:ext cx="8051600" cy="965859"/>
          </a:xfrm>
        </p:spPr>
        <p:txBody>
          <a:bodyPr>
            <a:normAutofit fontScale="90000"/>
          </a:bodyPr>
          <a:lstStyle/>
          <a:p>
            <a:r>
              <a:rPr lang="en-SG" dirty="0"/>
              <a:t>Department of Basic Oncology Activities</a:t>
            </a:r>
            <a:endParaRPr lang="tr-TR" dirty="0"/>
          </a:p>
        </p:txBody>
      </p:sp>
      <p:sp>
        <p:nvSpPr>
          <p:cNvPr id="2" name="İçerik Yer Tutucusu 1"/>
          <p:cNvSpPr>
            <a:spLocks noGrp="1"/>
          </p:cNvSpPr>
          <p:nvPr>
            <p:ph idx="1"/>
          </p:nvPr>
        </p:nvSpPr>
        <p:spPr>
          <a:xfrm>
            <a:off x="926757" y="1553673"/>
            <a:ext cx="9885404" cy="4131057"/>
          </a:xfrm>
        </p:spPr>
        <p:txBody>
          <a:bodyPr>
            <a:normAutofit fontScale="62500" lnSpcReduction="20000"/>
          </a:bodyPr>
          <a:lstStyle/>
          <a:p>
            <a:pPr marL="0" indent="0" algn="just">
              <a:buNone/>
            </a:pPr>
            <a:r>
              <a:rPr lang="tr-TR" dirty="0">
                <a:solidFill>
                  <a:schemeClr val="tx1">
                    <a:lumMod val="75000"/>
                    <a:lumOff val="25000"/>
                  </a:schemeClr>
                </a:solidFill>
              </a:rPr>
              <a:t> </a:t>
            </a:r>
            <a:endParaRPr lang="tr-TR" sz="3100" dirty="0">
              <a:solidFill>
                <a:schemeClr val="tx1">
                  <a:lumMod val="75000"/>
                  <a:lumOff val="25000"/>
                </a:schemeClr>
              </a:solidFill>
            </a:endParaRPr>
          </a:p>
          <a:p>
            <a:pPr algn="just">
              <a:buFont typeface="Wingdings" panose="05000000000000000000" pitchFamily="2" charset="2"/>
              <a:buChar char="§"/>
            </a:pPr>
            <a:r>
              <a:rPr lang="en-SG" sz="3100" dirty="0">
                <a:solidFill>
                  <a:schemeClr val="tx1"/>
                </a:solidFill>
              </a:rPr>
              <a:t>On average, more than 40 master's and doctoral theses, individual research, most of which are R&amp;D, medical specialty theses, and TÜBİTAK student competition projects are carried out annually.</a:t>
            </a:r>
          </a:p>
          <a:p>
            <a:pPr algn="just">
              <a:buFont typeface="Wingdings" panose="05000000000000000000" pitchFamily="2" charset="2"/>
              <a:buChar char="§"/>
            </a:pPr>
            <a:endParaRPr lang="en-SG" sz="3100" dirty="0">
              <a:solidFill>
                <a:schemeClr val="tx1"/>
              </a:solidFill>
            </a:endParaRPr>
          </a:p>
          <a:p>
            <a:pPr algn="just">
              <a:buFont typeface="Wingdings" panose="05000000000000000000" pitchFamily="2" charset="2"/>
              <a:buChar char="§"/>
            </a:pPr>
            <a:r>
              <a:rPr lang="en-SG" sz="3100" dirty="0">
                <a:solidFill>
                  <a:schemeClr val="tx1"/>
                </a:solidFill>
              </a:rPr>
              <a:t>Volunteer intern training is provided throughout the summer and during the February break.</a:t>
            </a:r>
          </a:p>
          <a:p>
            <a:pPr algn="just">
              <a:buFont typeface="Wingdings" panose="05000000000000000000" pitchFamily="2" charset="2"/>
              <a:buChar char="§"/>
            </a:pPr>
            <a:endParaRPr lang="en-SG" sz="3100" dirty="0">
              <a:solidFill>
                <a:schemeClr val="tx1"/>
              </a:solidFill>
            </a:endParaRPr>
          </a:p>
          <a:p>
            <a:pPr algn="just">
              <a:buFont typeface="Wingdings" panose="05000000000000000000" pitchFamily="2" charset="2"/>
              <a:buChar char="§"/>
            </a:pPr>
            <a:r>
              <a:rPr lang="en-SG" sz="3100" dirty="0">
                <a:solidFill>
                  <a:schemeClr val="tx1"/>
                </a:solidFill>
              </a:rPr>
              <a:t>A regular four-week Basic Oncology Summer course is held every year.</a:t>
            </a:r>
          </a:p>
          <a:p>
            <a:pPr algn="just">
              <a:buFont typeface="Wingdings" panose="05000000000000000000" pitchFamily="2" charset="2"/>
              <a:buChar char="§"/>
            </a:pPr>
            <a:endParaRPr lang="en-SG" sz="3100" dirty="0">
              <a:solidFill>
                <a:schemeClr val="tx1"/>
              </a:solidFill>
            </a:endParaRPr>
          </a:p>
          <a:p>
            <a:pPr algn="just">
              <a:buFont typeface="Wingdings" panose="05000000000000000000" pitchFamily="2" charset="2"/>
              <a:buChar char="§"/>
            </a:pPr>
            <a:r>
              <a:rPr lang="en-SG" sz="3100" dirty="0">
                <a:solidFill>
                  <a:schemeClr val="tx1"/>
                </a:solidFill>
              </a:rPr>
              <a:t>A Research Methods Course in Oncology is held every year during cancer week.</a:t>
            </a:r>
          </a:p>
          <a:p>
            <a:pPr algn="just">
              <a:buFont typeface="Wingdings" panose="05000000000000000000" pitchFamily="2" charset="2"/>
              <a:buChar char="§"/>
            </a:pPr>
            <a:endParaRPr lang="en-SG" sz="3100" dirty="0">
              <a:solidFill>
                <a:schemeClr val="tx1"/>
              </a:solidFill>
            </a:endParaRPr>
          </a:p>
          <a:p>
            <a:pPr algn="just">
              <a:buFont typeface="Wingdings" panose="05000000000000000000" pitchFamily="2" charset="2"/>
              <a:buChar char="§"/>
            </a:pPr>
            <a:r>
              <a:rPr lang="en-SG" sz="3100" dirty="0">
                <a:solidFill>
                  <a:schemeClr val="tx1"/>
                </a:solidFill>
              </a:rPr>
              <a:t>Department seminars are held regularly once a week.</a:t>
            </a:r>
            <a:endParaRPr lang="tr-TR" sz="31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9201" y="501805"/>
            <a:ext cx="8069904" cy="1021615"/>
          </a:xfrm>
        </p:spPr>
        <p:txBody>
          <a:bodyPr>
            <a:normAutofit fontScale="90000"/>
          </a:bodyPr>
          <a:lstStyle/>
          <a:p>
            <a:r>
              <a:rPr lang="en-SG" dirty="0"/>
              <a:t>Basic Oncology Master's Degree Requirements</a:t>
            </a:r>
            <a:endParaRPr lang="tr-TR" dirty="0"/>
          </a:p>
        </p:txBody>
      </p:sp>
      <p:sp>
        <p:nvSpPr>
          <p:cNvPr id="3" name="İçerik Yer Tutucusu 2"/>
          <p:cNvSpPr>
            <a:spLocks noGrp="1"/>
          </p:cNvSpPr>
          <p:nvPr>
            <p:ph idx="1"/>
          </p:nvPr>
        </p:nvSpPr>
        <p:spPr>
          <a:xfrm>
            <a:off x="763771" y="1761894"/>
            <a:ext cx="10543565" cy="3869472"/>
          </a:xfrm>
          <a:ln>
            <a:solidFill>
              <a:srgbClr val="FF0000"/>
            </a:solidFill>
          </a:ln>
        </p:spPr>
        <p:txBody>
          <a:bodyPr>
            <a:normAutofit fontScale="92500" lnSpcReduction="20000"/>
          </a:bodyPr>
          <a:lstStyle/>
          <a:p>
            <a:pPr marL="0" indent="0">
              <a:buNone/>
            </a:pPr>
            <a:endParaRPr lang="tr-TR" dirty="0">
              <a:solidFill>
                <a:schemeClr val="tx1"/>
              </a:solidFill>
            </a:endParaRPr>
          </a:p>
          <a:p>
            <a:pPr marL="0" indent="0" algn="ctr">
              <a:buNone/>
            </a:pPr>
            <a:r>
              <a:rPr lang="en-SG" dirty="0">
                <a:solidFill>
                  <a:srgbClr val="0070C0"/>
                </a:solidFill>
              </a:rPr>
              <a:t>Getting ALES Numerical score</a:t>
            </a:r>
            <a:r>
              <a:rPr lang="tr-TR" dirty="0">
                <a:solidFill>
                  <a:srgbClr val="0070C0"/>
                </a:solidFill>
              </a:rPr>
              <a:t>&gt;</a:t>
            </a:r>
            <a:r>
              <a:rPr lang="en-SG" dirty="0">
                <a:solidFill>
                  <a:srgbClr val="0070C0"/>
                </a:solidFill>
              </a:rPr>
              <a:t>55, YDS </a:t>
            </a:r>
            <a:r>
              <a:rPr lang="tr-TR" dirty="0">
                <a:solidFill>
                  <a:srgbClr val="0070C0"/>
                </a:solidFill>
              </a:rPr>
              <a:t>&gt;</a:t>
            </a:r>
            <a:r>
              <a:rPr lang="en-SG" dirty="0">
                <a:solidFill>
                  <a:srgbClr val="0070C0"/>
                </a:solidFill>
              </a:rPr>
              <a:t>50 points or SBE English exam</a:t>
            </a:r>
            <a:r>
              <a:rPr lang="tr-TR" dirty="0">
                <a:solidFill>
                  <a:srgbClr val="0070C0"/>
                </a:solidFill>
              </a:rPr>
              <a:t>&gt;</a:t>
            </a:r>
            <a:r>
              <a:rPr lang="en-SG" dirty="0">
                <a:solidFill>
                  <a:srgbClr val="0070C0"/>
                </a:solidFill>
              </a:rPr>
              <a:t> 55 points.</a:t>
            </a:r>
          </a:p>
          <a:p>
            <a:pPr marL="0" indent="0" algn="ctr">
              <a:buNone/>
            </a:pPr>
            <a:endParaRPr lang="en-SG" dirty="0">
              <a:solidFill>
                <a:srgbClr val="0070C0"/>
              </a:solidFill>
            </a:endParaRPr>
          </a:p>
          <a:p>
            <a:pPr marL="0" indent="0" algn="ctr">
              <a:buNone/>
            </a:pPr>
            <a:r>
              <a:rPr lang="en-SG" dirty="0">
                <a:solidFill>
                  <a:srgbClr val="0070C0"/>
                </a:solidFill>
              </a:rPr>
              <a:t>BASIC ONCOLOGY MASTER'S DEGREE PROGRAMS</a:t>
            </a:r>
          </a:p>
          <a:p>
            <a:pPr marL="0" indent="0" algn="ctr">
              <a:buNone/>
            </a:pPr>
            <a:r>
              <a:rPr lang="en-SG" dirty="0">
                <a:solidFill>
                  <a:srgbClr val="0070C0"/>
                </a:solidFill>
              </a:rPr>
              <a:t>PREREQUISITES: Bachelor's degree in Science or Health Sciences.</a:t>
            </a:r>
          </a:p>
          <a:p>
            <a:pPr marL="0" indent="0" algn="ctr">
              <a:buNone/>
            </a:pPr>
            <a:endParaRPr lang="en-SG" dirty="0">
              <a:solidFill>
                <a:srgbClr val="0070C0"/>
              </a:solidFill>
            </a:endParaRPr>
          </a:p>
          <a:p>
            <a:pPr marL="0" indent="0" algn="ctr">
              <a:buNone/>
            </a:pPr>
            <a:r>
              <a:rPr lang="en-SG" dirty="0">
                <a:solidFill>
                  <a:srgbClr val="0070C0"/>
                </a:solidFill>
              </a:rPr>
              <a:t>Program information: https://debis.deu.edu.tr/ders-katalog/2022-2023/tr/tr-c3.html</a:t>
            </a:r>
          </a:p>
          <a:p>
            <a:pPr marL="0" indent="0" algn="ctr">
              <a:buNone/>
            </a:pPr>
            <a:r>
              <a:rPr lang="en-SG" dirty="0">
                <a:solidFill>
                  <a:srgbClr val="0070C0"/>
                </a:solidFill>
              </a:rPr>
              <a:t>DEU Information package</a:t>
            </a:r>
            <a:endParaRPr lang="tr-TR" sz="2400" dirty="0">
              <a:solidFill>
                <a:schemeClr val="tx1"/>
              </a:solidFill>
            </a:endParaRPr>
          </a:p>
          <a:p>
            <a:pPr>
              <a:buFont typeface="Wingdings" panose="05000000000000000000" pitchFamily="2" charset="2"/>
              <a:buChar char="§"/>
            </a:pPr>
            <a:endParaRPr lang="tr-TR" dirty="0">
              <a:solidFill>
                <a:schemeClr val="tx1"/>
              </a:solidFill>
            </a:endParaRPr>
          </a:p>
        </p:txBody>
      </p:sp>
      <p:pic>
        <p:nvPicPr>
          <p:cNvPr id="6" name="Picture 4" descr="Dokuz Eylül Üniversitesi Araştırma Uygulama Hastanesi - Dokuz Eylül  Üniversitesi Araştırma Uygulama Hastanes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4323" y="98797"/>
            <a:ext cx="1523906" cy="16630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53192"/>
            <a:ext cx="9151374" cy="1325563"/>
          </a:xfrm>
        </p:spPr>
        <p:txBody>
          <a:bodyPr/>
          <a:lstStyle/>
          <a:p>
            <a:r>
              <a:rPr lang="en-SG" dirty="0"/>
              <a:t>Our Basic Oncology Doctorate Programs</a:t>
            </a:r>
            <a:endParaRPr lang="tr-TR" dirty="0"/>
          </a:p>
        </p:txBody>
      </p:sp>
      <p:pic>
        <p:nvPicPr>
          <p:cNvPr id="6" name="İçerik Yer Tutucusu 5">
            <a:extLst>
              <a:ext uri="{FF2B5EF4-FFF2-40B4-BE49-F238E27FC236}">
                <a16:creationId xmlns:a16="http://schemas.microsoft.com/office/drawing/2014/main" id="{6662CFA6-5A14-4DB4-86E1-CC3A1EE506FE}"/>
              </a:ext>
            </a:extLst>
          </p:cNvPr>
          <p:cNvPicPr>
            <a:picLocks noGrp="1" noChangeAspect="1"/>
          </p:cNvPicPr>
          <p:nvPr>
            <p:ph sz="half" idx="1"/>
          </p:nvPr>
        </p:nvPicPr>
        <p:blipFill rotWithShape="1">
          <a:blip r:embed="rId2"/>
          <a:srcRect l="32711" t="7490" r="17687"/>
          <a:stretch/>
        </p:blipFill>
        <p:spPr>
          <a:xfrm>
            <a:off x="0" y="1690688"/>
            <a:ext cx="7191631" cy="5167312"/>
          </a:xfrm>
          <a:prstGeom prst="rect">
            <a:avLst/>
          </a:prstGeom>
        </p:spPr>
      </p:pic>
      <p:sp>
        <p:nvSpPr>
          <p:cNvPr id="4" name="İçerik Yer Tutucusu 3"/>
          <p:cNvSpPr>
            <a:spLocks noGrp="1"/>
          </p:cNvSpPr>
          <p:nvPr>
            <p:ph sz="half" idx="2"/>
          </p:nvPr>
        </p:nvSpPr>
        <p:spPr>
          <a:xfrm>
            <a:off x="7290487" y="1876206"/>
            <a:ext cx="4757352" cy="1897856"/>
          </a:xfrm>
        </p:spPr>
        <p:txBody>
          <a:bodyPr>
            <a:normAutofit lnSpcReduction="10000"/>
          </a:bodyPr>
          <a:lstStyle/>
          <a:p>
            <a:pPr>
              <a:lnSpc>
                <a:spcPct val="150000"/>
              </a:lnSpc>
              <a:buFont typeface="Wingdings" panose="05000000000000000000" pitchFamily="2" charset="2"/>
              <a:buChar char="§"/>
            </a:pPr>
            <a:r>
              <a:rPr lang="en-SG" sz="2600" dirty="0">
                <a:solidFill>
                  <a:srgbClr val="3333FF"/>
                </a:solidFill>
              </a:rPr>
              <a:t>Basic Oncology PhD</a:t>
            </a:r>
          </a:p>
          <a:p>
            <a:pPr>
              <a:lnSpc>
                <a:spcPct val="150000"/>
              </a:lnSpc>
              <a:buFont typeface="Wingdings" panose="05000000000000000000" pitchFamily="2" charset="2"/>
              <a:buChar char="§"/>
            </a:pPr>
            <a:r>
              <a:rPr lang="en-SG" sz="2600" dirty="0">
                <a:solidFill>
                  <a:srgbClr val="3333FF"/>
                </a:solidFill>
              </a:rPr>
              <a:t>Basic Oncology Integrated Doctorate</a:t>
            </a:r>
            <a:endParaRPr lang="tr-TR" dirty="0"/>
          </a:p>
          <a:p>
            <a:pPr marL="0" indent="0">
              <a:buNone/>
            </a:pPr>
            <a:endParaRPr lang="tr-TR" dirty="0"/>
          </a:p>
        </p:txBody>
      </p:sp>
      <p:sp>
        <p:nvSpPr>
          <p:cNvPr id="5" name="Metin kutusu 4">
            <a:extLst>
              <a:ext uri="{FF2B5EF4-FFF2-40B4-BE49-F238E27FC236}">
                <a16:creationId xmlns:a16="http://schemas.microsoft.com/office/drawing/2014/main" id="{2896D361-0095-440D-BFED-0A0A3FB6F2B6}"/>
              </a:ext>
            </a:extLst>
          </p:cNvPr>
          <p:cNvSpPr txBox="1"/>
          <p:nvPr/>
        </p:nvSpPr>
        <p:spPr>
          <a:xfrm>
            <a:off x="7290487" y="3756621"/>
            <a:ext cx="4757352" cy="1754326"/>
          </a:xfrm>
          <a:prstGeom prst="rect">
            <a:avLst/>
          </a:prstGeom>
          <a:noFill/>
          <a:ln>
            <a:solidFill>
              <a:schemeClr val="accent1"/>
            </a:solidFill>
          </a:ln>
        </p:spPr>
        <p:txBody>
          <a:bodyPr wrap="square" rtlCol="0">
            <a:spAutoFit/>
          </a:bodyPr>
          <a:lstStyle/>
          <a:p>
            <a:pPr marL="285750" lvl="0" indent="-285750">
              <a:buFont typeface="Wingdings" panose="05000000000000000000" pitchFamily="2" charset="2"/>
              <a:buChar char="Ø"/>
              <a:defRPr/>
            </a:pPr>
            <a:r>
              <a:rPr lang="en-SG" dirty="0">
                <a:solidFill>
                  <a:srgbClr val="000000"/>
                </a:solidFill>
              </a:rPr>
              <a:t>SBE compulsory courses include departmental compulsory courses as well as elective courses in different fields of basic oncology.</a:t>
            </a:r>
          </a:p>
          <a:p>
            <a:pPr marL="285750" lvl="0" indent="-285750">
              <a:buFont typeface="Wingdings" panose="05000000000000000000" pitchFamily="2" charset="2"/>
              <a:buChar char="Ø"/>
              <a:defRPr/>
            </a:pPr>
            <a:endParaRPr lang="en-SG" dirty="0">
              <a:solidFill>
                <a:srgbClr val="000000"/>
              </a:solidFill>
            </a:endParaRPr>
          </a:p>
          <a:p>
            <a:pPr marL="285750" lvl="0" indent="-285750">
              <a:buFont typeface="Wingdings" panose="05000000000000000000" pitchFamily="2" charset="2"/>
              <a:buChar char="Ø"/>
              <a:defRPr/>
            </a:pPr>
            <a:r>
              <a:rPr lang="en-SG" dirty="0">
                <a:solidFill>
                  <a:srgbClr val="000000"/>
                </a:solidFill>
              </a:rPr>
              <a:t>Students can also choose courses from other </a:t>
            </a:r>
            <a:r>
              <a:rPr lang="tr-TR" dirty="0" err="1">
                <a:solidFill>
                  <a:srgbClr val="000000"/>
                </a:solidFill>
              </a:rPr>
              <a:t>departments</a:t>
            </a:r>
            <a:r>
              <a:rPr lang="en-SG" dirty="0">
                <a:solidFill>
                  <a:srgbClr val="000000"/>
                </a:solidFill>
              </a:rPr>
              <a:t> and Institutes or universities.</a:t>
            </a:r>
            <a:endParaRPr kumimoji="0" lang="tr-TR" sz="1800" b="0" i="0" u="none" strike="noStrike" kern="1200" cap="none" spc="0" normalizeH="0" baseline="0" noProof="0" dirty="0">
              <a:ln>
                <a:noFill/>
              </a:ln>
              <a:solidFill>
                <a:srgbClr val="000000"/>
              </a:solidFill>
              <a:effectLst/>
              <a:uLnTx/>
              <a:uFillTx/>
              <a:latin typeface="Calibri"/>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45110" y="578431"/>
            <a:ext cx="7629502" cy="749997"/>
          </a:xfrm>
        </p:spPr>
        <p:txBody>
          <a:bodyPr>
            <a:normAutofit fontScale="90000"/>
          </a:bodyPr>
          <a:lstStyle/>
          <a:p>
            <a:br>
              <a:rPr lang="tr-TR" dirty="0"/>
            </a:br>
            <a:r>
              <a:rPr lang="tr-TR" dirty="0"/>
              <a:t>Basic </a:t>
            </a:r>
            <a:r>
              <a:rPr lang="tr-TR" dirty="0" err="1"/>
              <a:t>Oncology</a:t>
            </a:r>
            <a:r>
              <a:rPr lang="tr-TR" dirty="0"/>
              <a:t> </a:t>
            </a:r>
            <a:r>
              <a:rPr lang="tr-TR" dirty="0" err="1"/>
              <a:t>PhD</a:t>
            </a:r>
            <a:r>
              <a:rPr lang="tr-TR" dirty="0"/>
              <a:t> </a:t>
            </a:r>
            <a:r>
              <a:rPr lang="tr-TR" dirty="0" err="1"/>
              <a:t>Requirements</a:t>
            </a:r>
            <a:endParaRPr lang="tr-TR" dirty="0"/>
          </a:p>
        </p:txBody>
      </p:sp>
      <p:sp>
        <p:nvSpPr>
          <p:cNvPr id="3" name="İçerik Yer Tutucusu 2"/>
          <p:cNvSpPr>
            <a:spLocks noGrp="1"/>
          </p:cNvSpPr>
          <p:nvPr>
            <p:ph idx="1"/>
          </p:nvPr>
        </p:nvSpPr>
        <p:spPr>
          <a:xfrm>
            <a:off x="560439" y="1836467"/>
            <a:ext cx="10802505" cy="3750294"/>
          </a:xfrm>
          <a:ln>
            <a:solidFill>
              <a:srgbClr val="FF0000"/>
            </a:solidFill>
          </a:ln>
        </p:spPr>
        <p:txBody>
          <a:bodyPr>
            <a:normAutofit fontScale="92500"/>
          </a:bodyPr>
          <a:lstStyle/>
          <a:p>
            <a:pPr marL="0" indent="0">
              <a:buNone/>
            </a:pPr>
            <a:endParaRPr lang="tr-TR" dirty="0"/>
          </a:p>
          <a:p>
            <a:pPr>
              <a:buFont typeface="Wingdings" panose="05000000000000000000" pitchFamily="2" charset="2"/>
              <a:buChar char="§"/>
            </a:pPr>
            <a:r>
              <a:rPr lang="en-SG" u="sng" dirty="0">
                <a:solidFill>
                  <a:schemeClr val="tx1"/>
                </a:solidFill>
                <a:effectLst>
                  <a:outerShdw blurRad="38100" dist="38100" dir="2700000" algn="tl">
                    <a:srgbClr val="000000">
                      <a:alpha val="43137"/>
                    </a:srgbClr>
                  </a:outerShdw>
                </a:effectLst>
              </a:rPr>
              <a:t>Numerical score from ALES </a:t>
            </a:r>
            <a:r>
              <a:rPr lang="tr-TR" dirty="0">
                <a:solidFill>
                  <a:schemeClr val="tx1"/>
                </a:solidFill>
                <a:sym typeface="Symbol" panose="05050102010706020507" pitchFamily="18" charset="2"/>
              </a:rPr>
              <a:t></a:t>
            </a:r>
            <a:r>
              <a:rPr lang="en-SG" u="sng" dirty="0">
                <a:solidFill>
                  <a:schemeClr val="tx1"/>
                </a:solidFill>
                <a:effectLst>
                  <a:outerShdw blurRad="38100" dist="38100" dir="2700000" algn="tl">
                    <a:srgbClr val="000000">
                      <a:alpha val="43137"/>
                    </a:srgbClr>
                  </a:outerShdw>
                </a:effectLst>
              </a:rPr>
              <a:t>60, TUS score </a:t>
            </a:r>
            <a:r>
              <a:rPr lang="tr-TR" dirty="0">
                <a:solidFill>
                  <a:schemeClr val="tx1"/>
                </a:solidFill>
                <a:sym typeface="Symbol" panose="05050102010706020507" pitchFamily="18" charset="2"/>
              </a:rPr>
              <a:t></a:t>
            </a:r>
            <a:r>
              <a:rPr lang="en-SG" u="sng" dirty="0">
                <a:solidFill>
                  <a:schemeClr val="tx1"/>
                </a:solidFill>
                <a:effectLst>
                  <a:outerShdw blurRad="38100" dist="38100" dir="2700000" algn="tl">
                    <a:srgbClr val="000000">
                      <a:alpha val="43137"/>
                    </a:srgbClr>
                  </a:outerShdw>
                </a:effectLst>
              </a:rPr>
              <a:t> 50, Foreign language score</a:t>
            </a:r>
            <a:r>
              <a:rPr lang="tr-TR" dirty="0">
                <a:solidFill>
                  <a:schemeClr val="tx1"/>
                </a:solidFill>
                <a:sym typeface="Symbol" panose="05050102010706020507" pitchFamily="18" charset="2"/>
              </a:rPr>
              <a:t></a:t>
            </a:r>
            <a:r>
              <a:rPr lang="en-SG" u="sng" dirty="0">
                <a:solidFill>
                  <a:schemeClr val="tx1"/>
                </a:solidFill>
                <a:effectLst>
                  <a:outerShdw blurRad="38100" dist="38100" dir="2700000" algn="tl">
                    <a:srgbClr val="000000">
                      <a:alpha val="43137"/>
                    </a:srgbClr>
                  </a:outerShdw>
                </a:effectLst>
              </a:rPr>
              <a:t> 55</a:t>
            </a:r>
          </a:p>
          <a:p>
            <a:pPr>
              <a:buFont typeface="Wingdings" panose="05000000000000000000" pitchFamily="2" charset="2"/>
              <a:buChar char="§"/>
            </a:pPr>
            <a:endParaRPr lang="en-SG" u="sng" dirty="0">
              <a:solidFill>
                <a:schemeClr val="tx1"/>
              </a:solidFill>
              <a:effectLst>
                <a:outerShdw blurRad="38100" dist="38100" dir="2700000" algn="tl">
                  <a:srgbClr val="000000">
                    <a:alpha val="43137"/>
                  </a:srgbClr>
                </a:outerShdw>
              </a:effectLst>
            </a:endParaRPr>
          </a:p>
          <a:p>
            <a:pPr>
              <a:buFont typeface="Wingdings" panose="05000000000000000000" pitchFamily="2" charset="2"/>
              <a:buChar char="§"/>
            </a:pPr>
            <a:r>
              <a:rPr lang="en-SG" u="sng" dirty="0">
                <a:solidFill>
                  <a:schemeClr val="tx1"/>
                </a:solidFill>
                <a:effectLst>
                  <a:outerShdw blurRad="38100" dist="38100" dir="2700000" algn="tl">
                    <a:srgbClr val="000000">
                      <a:alpha val="43137"/>
                    </a:srgbClr>
                  </a:outerShdw>
                </a:effectLst>
              </a:rPr>
              <a:t>BASIC ONCOLOGY PhD PROGRAM</a:t>
            </a:r>
          </a:p>
          <a:p>
            <a:pPr>
              <a:buFont typeface="Wingdings" panose="05000000000000000000" pitchFamily="2" charset="2"/>
              <a:buChar char="§"/>
            </a:pPr>
            <a:r>
              <a:rPr lang="en-SG" u="sng" dirty="0">
                <a:solidFill>
                  <a:schemeClr val="tx1"/>
                </a:solidFill>
                <a:effectLst>
                  <a:outerShdw blurRad="38100" dist="38100" dir="2700000" algn="tl">
                    <a:srgbClr val="000000">
                      <a:alpha val="43137"/>
                    </a:srgbClr>
                  </a:outerShdw>
                </a:effectLst>
              </a:rPr>
              <a:t>PREREQUISITES: Having at least a Master's Degree or a Faculty of Medicine Graduate in the fields of Science and Health Sciences.</a:t>
            </a:r>
          </a:p>
          <a:p>
            <a:pPr>
              <a:buFont typeface="Wingdings" panose="05000000000000000000" pitchFamily="2" charset="2"/>
              <a:buChar char="§"/>
            </a:pPr>
            <a:r>
              <a:rPr lang="en-SG" u="sng" dirty="0">
                <a:solidFill>
                  <a:schemeClr val="tx1"/>
                </a:solidFill>
                <a:effectLst>
                  <a:outerShdw blurRad="38100" dist="38100" dir="2700000" algn="tl">
                    <a:srgbClr val="000000">
                      <a:alpha val="43137"/>
                    </a:srgbClr>
                  </a:outerShdw>
                </a:effectLst>
              </a:rPr>
              <a:t>Basic Oncology MSc graduates and medical doctors have the opportunity to do a doctorate in Basic Oncology.</a:t>
            </a:r>
            <a:endParaRPr lang="tr-TR" sz="2600" i="1" dirty="0">
              <a:solidFill>
                <a:schemeClr val="tx1"/>
              </a:solidFill>
            </a:endParaRPr>
          </a:p>
          <a:p>
            <a:endParaRPr lang="tr-TR" dirty="0"/>
          </a:p>
          <a:p>
            <a:endParaRPr lang="tr-TR" dirty="0"/>
          </a:p>
        </p:txBody>
      </p:sp>
      <p:pic>
        <p:nvPicPr>
          <p:cNvPr id="5" name="Picture 4" descr="Dokuz Eylül Üniversitesi Araştırma Uygulama Hastanesi - Dokuz Eylül  Üniversitesi Araştırma Uygulama Hastanes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4323" y="144966"/>
            <a:ext cx="1481601" cy="16169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DEU_1 1">
      <a:dk1>
        <a:srgbClr val="000000"/>
      </a:dk1>
      <a:lt1>
        <a:srgbClr val="FFFFFF"/>
      </a:lt1>
      <a:dk2>
        <a:srgbClr val="44546A"/>
      </a:dk2>
      <a:lt2>
        <a:srgbClr val="E7E6E6"/>
      </a:lt2>
      <a:accent1>
        <a:srgbClr val="015092"/>
      </a:accent1>
      <a:accent2>
        <a:srgbClr val="4470C3"/>
      </a:accent2>
      <a:accent3>
        <a:srgbClr val="2FB2E4"/>
      </a:accent3>
      <a:accent4>
        <a:srgbClr val="70CEF2"/>
      </a:accent4>
      <a:accent5>
        <a:srgbClr val="97D9F5"/>
      </a:accent5>
      <a:accent6>
        <a:srgbClr val="007BAF"/>
      </a:accent6>
      <a:hlink>
        <a:srgbClr val="2252A1"/>
      </a:hlink>
      <a:folHlink>
        <a:srgbClr val="00A8D9"/>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TotalTime>
  <Words>707</Words>
  <Application>Microsoft Office PowerPoint</Application>
  <PresentationFormat>Geniş ekran</PresentationFormat>
  <Paragraphs>74</Paragraphs>
  <Slides>10</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10</vt:i4>
      </vt:variant>
    </vt:vector>
  </HeadingPairs>
  <TitlesOfParts>
    <vt:vector size="18" baseType="lpstr">
      <vt:lpstr>Arial</vt:lpstr>
      <vt:lpstr>Bangla MN</vt:lpstr>
      <vt:lpstr>Calibri</vt:lpstr>
      <vt:lpstr>Calibri Light</vt:lpstr>
      <vt:lpstr>HELVETICA BOLD OBLIQUE</vt:lpstr>
      <vt:lpstr>Symbol</vt:lpstr>
      <vt:lpstr>Wingdings</vt:lpstr>
      <vt:lpstr>Office Theme</vt:lpstr>
      <vt:lpstr>BASIC ONCOLOGY Graduate Program, Institute of Health Sciences, Department of Oncology</vt:lpstr>
      <vt:lpstr>Department of Basic Oncology</vt:lpstr>
      <vt:lpstr>Department of Basic Oncology</vt:lpstr>
      <vt:lpstr>Studies carried out in the Basic Oncology Department Laboratory</vt:lpstr>
      <vt:lpstr>Studies carried out in the Basic Oncology Department Laboratory-2</vt:lpstr>
      <vt:lpstr>Department of Basic Oncology Activities</vt:lpstr>
      <vt:lpstr>Basic Oncology Master's Degree Requirements</vt:lpstr>
      <vt:lpstr>Our Basic Oncology Doctorate Programs</vt:lpstr>
      <vt:lpstr> Basic Oncology PhD Requirements</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Safiye Aktaş</dc:creator>
  <cp:lastModifiedBy>Safiye Aktaş</cp:lastModifiedBy>
  <cp:revision>11</cp:revision>
  <dcterms:created xsi:type="dcterms:W3CDTF">2024-01-04T13:59:21Z</dcterms:created>
  <dcterms:modified xsi:type="dcterms:W3CDTF">2024-01-10T07:56:59Z</dcterms:modified>
</cp:coreProperties>
</file>