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anva Sans 2 Bold" panose="020B0604020202020204" charset="0"/>
      <p:regular r:id="rId17"/>
      <p:bold r:id="rId18"/>
    </p:embeddedFont>
    <p:embeddedFont>
      <p:font typeface="DM Sans" panose="020B0604020202020204" charset="-94"/>
      <p:regular r:id="rId19"/>
      <p:bold r:id="rId20"/>
      <p:italic r:id="rId21"/>
      <p:boldItalic r:id="rId22"/>
    </p:embeddedFont>
    <p:embeddedFont>
      <p:font typeface="DM Sans Bold" panose="020B0604020202020204" charset="-94"/>
      <p:regular r:id="rId23"/>
      <p:bold r:id="rId24"/>
    </p:embeddedFont>
    <p:embeddedFont>
      <p:font typeface="DM Sans Italics" panose="020B0604020202020204" charset="-94"/>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550" autoAdjust="0"/>
  </p:normalViewPr>
  <p:slideViewPr>
    <p:cSldViewPr>
      <p:cViewPr varScale="1">
        <p:scale>
          <a:sx n="67" d="100"/>
          <a:sy n="67" d="100"/>
        </p:scale>
        <p:origin x="16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pil Mungan Durankaya" userId="35fc33b6-4d24-4787-97b0-fd5a8cdab3a4" providerId="ADAL" clId="{360C8B28-9205-460F-B89E-AD73B26E43D6}"/>
    <pc:docChg chg="undo custSel modSld">
      <pc:chgData name="Serpil Mungan Durankaya" userId="35fc33b6-4d24-4787-97b0-fd5a8cdab3a4" providerId="ADAL" clId="{360C8B28-9205-460F-B89E-AD73B26E43D6}" dt="2024-01-12T14:55:42.500" v="2179" actId="2711"/>
      <pc:docMkLst>
        <pc:docMk/>
      </pc:docMkLst>
      <pc:sldChg chg="modSp">
        <pc:chgData name="Serpil Mungan Durankaya" userId="35fc33b6-4d24-4787-97b0-fd5a8cdab3a4" providerId="ADAL" clId="{360C8B28-9205-460F-B89E-AD73B26E43D6}" dt="2024-01-11T14:35:33.155" v="1074" actId="207"/>
        <pc:sldMkLst>
          <pc:docMk/>
          <pc:sldMk cId="0" sldId="256"/>
        </pc:sldMkLst>
        <pc:grpChg chg="mod">
          <ac:chgData name="Serpil Mungan Durankaya" userId="35fc33b6-4d24-4787-97b0-fd5a8cdab3a4" providerId="ADAL" clId="{360C8B28-9205-460F-B89E-AD73B26E43D6}" dt="2024-01-11T14:35:33.155" v="1074" actId="207"/>
          <ac:grpSpMkLst>
            <pc:docMk/>
            <pc:sldMk cId="0" sldId="256"/>
            <ac:grpSpMk id="18" creationId="{876CE68A-6FFC-4667-9DAA-6EEE72480DE1}"/>
          </ac:grpSpMkLst>
        </pc:grpChg>
      </pc:sldChg>
      <pc:sldChg chg="modSp">
        <pc:chgData name="Serpil Mungan Durankaya" userId="35fc33b6-4d24-4787-97b0-fd5a8cdab3a4" providerId="ADAL" clId="{360C8B28-9205-460F-B89E-AD73B26E43D6}" dt="2024-01-11T14:33:02.111" v="1038" actId="14100"/>
        <pc:sldMkLst>
          <pc:docMk/>
          <pc:sldMk cId="0" sldId="257"/>
        </pc:sldMkLst>
        <pc:spChg chg="mod">
          <ac:chgData name="Serpil Mungan Durankaya" userId="35fc33b6-4d24-4787-97b0-fd5a8cdab3a4" providerId="ADAL" clId="{360C8B28-9205-460F-B89E-AD73B26E43D6}" dt="2024-01-11T14:32:57.165" v="1037" actId="20577"/>
          <ac:spMkLst>
            <pc:docMk/>
            <pc:sldMk cId="0" sldId="257"/>
            <ac:spMk id="10" creationId="{00000000-0000-0000-0000-000000000000}"/>
          </ac:spMkLst>
        </pc:spChg>
        <pc:grpChg chg="mod">
          <ac:chgData name="Serpil Mungan Durankaya" userId="35fc33b6-4d24-4787-97b0-fd5a8cdab3a4" providerId="ADAL" clId="{360C8B28-9205-460F-B89E-AD73B26E43D6}" dt="2024-01-11T14:33:02.111" v="1038" actId="14100"/>
          <ac:grpSpMkLst>
            <pc:docMk/>
            <pc:sldMk cId="0" sldId="257"/>
            <ac:grpSpMk id="7" creationId="{00000000-0000-0000-0000-000000000000}"/>
          </ac:grpSpMkLst>
        </pc:grpChg>
      </pc:sldChg>
      <pc:sldChg chg="modSp">
        <pc:chgData name="Serpil Mungan Durankaya" userId="35fc33b6-4d24-4787-97b0-fd5a8cdab3a4" providerId="ADAL" clId="{360C8B28-9205-460F-B89E-AD73B26E43D6}" dt="2024-01-12T14:48:11.525" v="1945" actId="14100"/>
        <pc:sldMkLst>
          <pc:docMk/>
          <pc:sldMk cId="0" sldId="260"/>
        </pc:sldMkLst>
        <pc:spChg chg="mod">
          <ac:chgData name="Serpil Mungan Durankaya" userId="35fc33b6-4d24-4787-97b0-fd5a8cdab3a4" providerId="ADAL" clId="{360C8B28-9205-460F-B89E-AD73B26E43D6}" dt="2024-01-12T14:48:00.505" v="1943" actId="14100"/>
          <ac:spMkLst>
            <pc:docMk/>
            <pc:sldMk cId="0" sldId="260"/>
            <ac:spMk id="13" creationId="{00000000-0000-0000-0000-000000000000}"/>
          </ac:spMkLst>
        </pc:spChg>
        <pc:spChg chg="mod">
          <ac:chgData name="Serpil Mungan Durankaya" userId="35fc33b6-4d24-4787-97b0-fd5a8cdab3a4" providerId="ADAL" clId="{360C8B28-9205-460F-B89E-AD73B26E43D6}" dt="2024-01-12T14:47:09.737" v="1933" actId="255"/>
          <ac:spMkLst>
            <pc:docMk/>
            <pc:sldMk cId="0" sldId="260"/>
            <ac:spMk id="14" creationId="{00000000-0000-0000-0000-000000000000}"/>
          </ac:spMkLst>
        </pc:spChg>
        <pc:spChg chg="mod">
          <ac:chgData name="Serpil Mungan Durankaya" userId="35fc33b6-4d24-4787-97b0-fd5a8cdab3a4" providerId="ADAL" clId="{360C8B28-9205-460F-B89E-AD73B26E43D6}" dt="2024-01-12T14:47:35.613" v="1938" actId="1076"/>
          <ac:spMkLst>
            <pc:docMk/>
            <pc:sldMk cId="0" sldId="260"/>
            <ac:spMk id="15" creationId="{00000000-0000-0000-0000-000000000000}"/>
          </ac:spMkLst>
        </pc:spChg>
        <pc:spChg chg="mod">
          <ac:chgData name="Serpil Mungan Durankaya" userId="35fc33b6-4d24-4787-97b0-fd5a8cdab3a4" providerId="ADAL" clId="{360C8B28-9205-460F-B89E-AD73B26E43D6}" dt="2024-01-12T14:47:44.909" v="1940" actId="1076"/>
          <ac:spMkLst>
            <pc:docMk/>
            <pc:sldMk cId="0" sldId="260"/>
            <ac:spMk id="16" creationId="{00000000-0000-0000-0000-000000000000}"/>
          </ac:spMkLst>
        </pc:spChg>
        <pc:grpChg chg="mod">
          <ac:chgData name="Serpil Mungan Durankaya" userId="35fc33b6-4d24-4787-97b0-fd5a8cdab3a4" providerId="ADAL" clId="{360C8B28-9205-460F-B89E-AD73B26E43D6}" dt="2024-01-11T14:35:24.795" v="1073" actId="1076"/>
          <ac:grpSpMkLst>
            <pc:docMk/>
            <pc:sldMk cId="0" sldId="260"/>
            <ac:grpSpMk id="3" creationId="{00000000-0000-0000-0000-000000000000}"/>
          </ac:grpSpMkLst>
        </pc:grpChg>
        <pc:grpChg chg="mod">
          <ac:chgData name="Serpil Mungan Durankaya" userId="35fc33b6-4d24-4787-97b0-fd5a8cdab3a4" providerId="ADAL" clId="{360C8B28-9205-460F-B89E-AD73B26E43D6}" dt="2024-01-12T14:47:31.701" v="1937" actId="14100"/>
          <ac:grpSpMkLst>
            <pc:docMk/>
            <pc:sldMk cId="0" sldId="260"/>
            <ac:grpSpMk id="7" creationId="{00000000-0000-0000-0000-000000000000}"/>
          </ac:grpSpMkLst>
        </pc:grpChg>
        <pc:grpChg chg="mod">
          <ac:chgData name="Serpil Mungan Durankaya" userId="35fc33b6-4d24-4787-97b0-fd5a8cdab3a4" providerId="ADAL" clId="{360C8B28-9205-460F-B89E-AD73B26E43D6}" dt="2024-01-12T14:48:11.525" v="1945" actId="14100"/>
          <ac:grpSpMkLst>
            <pc:docMk/>
            <pc:sldMk cId="0" sldId="260"/>
            <ac:grpSpMk id="10" creationId="{00000000-0000-0000-0000-000000000000}"/>
          </ac:grpSpMkLst>
        </pc:grpChg>
      </pc:sldChg>
      <pc:sldChg chg="modSp">
        <pc:chgData name="Serpil Mungan Durankaya" userId="35fc33b6-4d24-4787-97b0-fd5a8cdab3a4" providerId="ADAL" clId="{360C8B28-9205-460F-B89E-AD73B26E43D6}" dt="2024-01-12T14:50:05.460" v="2048" actId="1076"/>
        <pc:sldMkLst>
          <pc:docMk/>
          <pc:sldMk cId="0" sldId="261"/>
        </pc:sldMkLst>
        <pc:spChg chg="mod">
          <ac:chgData name="Serpil Mungan Durankaya" userId="35fc33b6-4d24-4787-97b0-fd5a8cdab3a4" providerId="ADAL" clId="{360C8B28-9205-460F-B89E-AD73B26E43D6}" dt="2024-01-12T14:50:05.460" v="2048" actId="1076"/>
          <ac:spMkLst>
            <pc:docMk/>
            <pc:sldMk cId="0" sldId="261"/>
            <ac:spMk id="2" creationId="{00000000-0000-0000-0000-000000000000}"/>
          </ac:spMkLst>
        </pc:spChg>
        <pc:spChg chg="mod">
          <ac:chgData name="Serpil Mungan Durankaya" userId="35fc33b6-4d24-4787-97b0-fd5a8cdab3a4" providerId="ADAL" clId="{360C8B28-9205-460F-B89E-AD73B26E43D6}" dt="2024-01-12T14:50:04.002" v="2047" actId="20577"/>
          <ac:spMkLst>
            <pc:docMk/>
            <pc:sldMk cId="0" sldId="261"/>
            <ac:spMk id="8" creationId="{00000000-0000-0000-0000-000000000000}"/>
          </ac:spMkLst>
        </pc:spChg>
        <pc:spChg chg="mod">
          <ac:chgData name="Serpil Mungan Durankaya" userId="35fc33b6-4d24-4787-97b0-fd5a8cdab3a4" providerId="ADAL" clId="{360C8B28-9205-460F-B89E-AD73B26E43D6}" dt="2024-01-12T14:49:38.320" v="2026" actId="20577"/>
          <ac:spMkLst>
            <pc:docMk/>
            <pc:sldMk cId="0" sldId="261"/>
            <ac:spMk id="10" creationId="{00000000-0000-0000-0000-000000000000}"/>
          </ac:spMkLst>
        </pc:spChg>
        <pc:grpChg chg="mod">
          <ac:chgData name="Serpil Mungan Durankaya" userId="35fc33b6-4d24-4787-97b0-fd5a8cdab3a4" providerId="ADAL" clId="{360C8B28-9205-460F-B89E-AD73B26E43D6}" dt="2024-01-12T14:49:06.885" v="2004" actId="1076"/>
          <ac:grpSpMkLst>
            <pc:docMk/>
            <pc:sldMk cId="0" sldId="261"/>
            <ac:grpSpMk id="4" creationId="{00000000-0000-0000-0000-000000000000}"/>
          </ac:grpSpMkLst>
        </pc:grpChg>
      </pc:sldChg>
      <pc:sldChg chg="modSp">
        <pc:chgData name="Serpil Mungan Durankaya" userId="35fc33b6-4d24-4787-97b0-fd5a8cdab3a4" providerId="ADAL" clId="{360C8B28-9205-460F-B89E-AD73B26E43D6}" dt="2024-01-11T14:35:14.027" v="1069" actId="207"/>
        <pc:sldMkLst>
          <pc:docMk/>
          <pc:sldMk cId="0" sldId="262"/>
        </pc:sldMkLst>
        <pc:grpChg chg="mod">
          <ac:chgData name="Serpil Mungan Durankaya" userId="35fc33b6-4d24-4787-97b0-fd5a8cdab3a4" providerId="ADAL" clId="{360C8B28-9205-460F-B89E-AD73B26E43D6}" dt="2024-01-11T14:35:14.027" v="1069" actId="207"/>
          <ac:grpSpMkLst>
            <pc:docMk/>
            <pc:sldMk cId="0" sldId="262"/>
            <ac:grpSpMk id="15" creationId="{A7876846-5BF4-79BB-41F3-92F78815CB17}"/>
          </ac:grpSpMkLst>
        </pc:grpChg>
      </pc:sldChg>
      <pc:sldChg chg="modSp">
        <pc:chgData name="Serpil Mungan Durankaya" userId="35fc33b6-4d24-4787-97b0-fd5a8cdab3a4" providerId="ADAL" clId="{360C8B28-9205-460F-B89E-AD73B26E43D6}" dt="2024-01-11T14:35:10.484" v="1068" actId="207"/>
        <pc:sldMkLst>
          <pc:docMk/>
          <pc:sldMk cId="0" sldId="263"/>
        </pc:sldMkLst>
        <pc:spChg chg="mod">
          <ac:chgData name="Serpil Mungan Durankaya" userId="35fc33b6-4d24-4787-97b0-fd5a8cdab3a4" providerId="ADAL" clId="{360C8B28-9205-460F-B89E-AD73B26E43D6}" dt="2024-01-11T14:35:06.750" v="1067" actId="207"/>
          <ac:spMkLst>
            <pc:docMk/>
            <pc:sldMk cId="0" sldId="263"/>
            <ac:spMk id="17" creationId="{67AD7C6E-665A-61A6-FF85-C8E93D16DD94}"/>
          </ac:spMkLst>
        </pc:spChg>
        <pc:grpChg chg="mod">
          <ac:chgData name="Serpil Mungan Durankaya" userId="35fc33b6-4d24-4787-97b0-fd5a8cdab3a4" providerId="ADAL" clId="{360C8B28-9205-460F-B89E-AD73B26E43D6}" dt="2024-01-11T14:35:10.484" v="1068" actId="207"/>
          <ac:grpSpMkLst>
            <pc:docMk/>
            <pc:sldMk cId="0" sldId="263"/>
            <ac:grpSpMk id="13" creationId="{48258099-C315-BB61-9EF2-75C9264FCB75}"/>
          </ac:grpSpMkLst>
        </pc:grpChg>
      </pc:sldChg>
      <pc:sldChg chg="modSp">
        <pc:chgData name="Serpil Mungan Durankaya" userId="35fc33b6-4d24-4787-97b0-fd5a8cdab3a4" providerId="ADAL" clId="{360C8B28-9205-460F-B89E-AD73B26E43D6}" dt="2024-01-11T14:35:04.348" v="1066" actId="207"/>
        <pc:sldMkLst>
          <pc:docMk/>
          <pc:sldMk cId="0" sldId="264"/>
        </pc:sldMkLst>
        <pc:grpChg chg="mod">
          <ac:chgData name="Serpil Mungan Durankaya" userId="35fc33b6-4d24-4787-97b0-fd5a8cdab3a4" providerId="ADAL" clId="{360C8B28-9205-460F-B89E-AD73B26E43D6}" dt="2024-01-11T14:35:04.348" v="1066" actId="207"/>
          <ac:grpSpMkLst>
            <pc:docMk/>
            <pc:sldMk cId="0" sldId="264"/>
            <ac:grpSpMk id="14" creationId="{A34FED8F-4F48-37D5-D7ED-ED054FB0C68D}"/>
          </ac:grpSpMkLst>
        </pc:grpChg>
      </pc:sldChg>
      <pc:sldChg chg="addSp delSp modSp">
        <pc:chgData name="Serpil Mungan Durankaya" userId="35fc33b6-4d24-4787-97b0-fd5a8cdab3a4" providerId="ADAL" clId="{360C8B28-9205-460F-B89E-AD73B26E43D6}" dt="2024-01-12T14:55:42.500" v="2179" actId="2711"/>
        <pc:sldMkLst>
          <pc:docMk/>
          <pc:sldMk cId="0" sldId="265"/>
        </pc:sldMkLst>
        <pc:spChg chg="mod">
          <ac:chgData name="Serpil Mungan Durankaya" userId="35fc33b6-4d24-4787-97b0-fd5a8cdab3a4" providerId="ADAL" clId="{360C8B28-9205-460F-B89E-AD73B26E43D6}" dt="2024-01-11T14:34:59.437" v="1065" actId="207"/>
          <ac:spMkLst>
            <pc:docMk/>
            <pc:sldMk cId="0" sldId="265"/>
            <ac:spMk id="4" creationId="{00000000-0000-0000-0000-000000000000}"/>
          </ac:spMkLst>
        </pc:spChg>
        <pc:spChg chg="mod">
          <ac:chgData name="Serpil Mungan Durankaya" userId="35fc33b6-4d24-4787-97b0-fd5a8cdab3a4" providerId="ADAL" clId="{360C8B28-9205-460F-B89E-AD73B26E43D6}" dt="2024-01-12T14:55:42.500" v="2179" actId="2711"/>
          <ac:spMkLst>
            <pc:docMk/>
            <pc:sldMk cId="0" sldId="265"/>
            <ac:spMk id="7" creationId="{00000000-0000-0000-0000-000000000000}"/>
          </ac:spMkLst>
        </pc:spChg>
        <pc:spChg chg="mod">
          <ac:chgData name="Serpil Mungan Durankaya" userId="35fc33b6-4d24-4787-97b0-fd5a8cdab3a4" providerId="ADAL" clId="{360C8B28-9205-460F-B89E-AD73B26E43D6}" dt="2024-01-11T14:34:33.620" v="1062" actId="1076"/>
          <ac:spMkLst>
            <pc:docMk/>
            <pc:sldMk cId="0" sldId="265"/>
            <ac:spMk id="13" creationId="{00000000-0000-0000-0000-000000000000}"/>
          </ac:spMkLst>
        </pc:spChg>
        <pc:spChg chg="mod">
          <ac:chgData name="Serpil Mungan Durankaya" userId="35fc33b6-4d24-4787-97b0-fd5a8cdab3a4" providerId="ADAL" clId="{360C8B28-9205-460F-B89E-AD73B26E43D6}" dt="2024-01-11T14:34:27.941" v="1060" actId="1076"/>
          <ac:spMkLst>
            <pc:docMk/>
            <pc:sldMk cId="0" sldId="265"/>
            <ac:spMk id="14" creationId="{00000000-0000-0000-0000-000000000000}"/>
          </ac:spMkLst>
        </pc:spChg>
        <pc:picChg chg="add mod">
          <ac:chgData name="Serpil Mungan Durankaya" userId="35fc33b6-4d24-4787-97b0-fd5a8cdab3a4" providerId="ADAL" clId="{360C8B28-9205-460F-B89E-AD73B26E43D6}" dt="2024-01-11T14:34:43.628" v="1064" actId="1076"/>
          <ac:picMkLst>
            <pc:docMk/>
            <pc:sldMk cId="0" sldId="265"/>
            <ac:picMk id="15" creationId="{4239CE76-BFFB-4D98-9328-809B29986614}"/>
          </ac:picMkLst>
        </pc:picChg>
        <pc:picChg chg="del">
          <ac:chgData name="Serpil Mungan Durankaya" userId="35fc33b6-4d24-4787-97b0-fd5a8cdab3a4" providerId="ADAL" clId="{360C8B28-9205-460F-B89E-AD73B26E43D6}" dt="2024-01-12T14:50:19.337" v="2050" actId="478"/>
          <ac:picMkLst>
            <pc:docMk/>
            <pc:sldMk cId="0" sldId="265"/>
            <ac:picMk id="16" creationId="{6FD553DB-FFA0-F5FF-D78C-D6BC83972645}"/>
          </ac:picMkLst>
        </pc:picChg>
        <pc:picChg chg="del">
          <ac:chgData name="Serpil Mungan Durankaya" userId="35fc33b6-4d24-4787-97b0-fd5a8cdab3a4" providerId="ADAL" clId="{360C8B28-9205-460F-B89E-AD73B26E43D6}" dt="2024-01-12T14:50:20.638" v="2052" actId="478"/>
          <ac:picMkLst>
            <pc:docMk/>
            <pc:sldMk cId="0" sldId="265"/>
            <ac:picMk id="18" creationId="{DED8C522-201E-11AC-7758-BFC9B12C479A}"/>
          </ac:picMkLst>
        </pc:picChg>
        <pc:picChg chg="del">
          <ac:chgData name="Serpil Mungan Durankaya" userId="35fc33b6-4d24-4787-97b0-fd5a8cdab3a4" providerId="ADAL" clId="{360C8B28-9205-460F-B89E-AD73B26E43D6}" dt="2024-01-12T14:50:20.062" v="2051" actId="478"/>
          <ac:picMkLst>
            <pc:docMk/>
            <pc:sldMk cId="0" sldId="265"/>
            <ac:picMk id="20" creationId="{E521D323-5A2E-CB10-05ED-55FEEA428B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14011-2B9C-4ACD-BCE3-99866B60C400}" type="datetimeFigureOut">
              <a:rPr lang="tr-TR" smtClean="0"/>
              <a:t>12.01.2024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88083-F911-43A4-95CF-84DA11D084B7}" type="slidenum">
              <a:rPr lang="tr-TR" smtClean="0"/>
              <a:t>‹#›</a:t>
            </a:fld>
            <a:endParaRPr lang="tr-TR"/>
          </a:p>
        </p:txBody>
      </p:sp>
    </p:spTree>
    <p:extLst>
      <p:ext uri="{BB962C8B-B14F-4D97-AF65-F5344CB8AC3E}">
        <p14:creationId xmlns:p14="http://schemas.microsoft.com/office/powerpoint/2010/main" val="404424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588083-F911-43A4-95CF-84DA11D084B7}" type="slidenum">
              <a:rPr lang="tr-TR" smtClean="0"/>
              <a:t>2</a:t>
            </a:fld>
            <a:endParaRPr lang="tr-TR"/>
          </a:p>
        </p:txBody>
      </p:sp>
    </p:spTree>
    <p:extLst>
      <p:ext uri="{BB962C8B-B14F-4D97-AF65-F5344CB8AC3E}">
        <p14:creationId xmlns:p14="http://schemas.microsoft.com/office/powerpoint/2010/main" val="35449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588083-F911-43A4-95CF-84DA11D084B7}" type="slidenum">
              <a:rPr lang="tr-TR" smtClean="0"/>
              <a:t>4</a:t>
            </a:fld>
            <a:endParaRPr lang="tr-TR"/>
          </a:p>
        </p:txBody>
      </p:sp>
    </p:spTree>
    <p:extLst>
      <p:ext uri="{BB962C8B-B14F-4D97-AF65-F5344CB8AC3E}">
        <p14:creationId xmlns:p14="http://schemas.microsoft.com/office/powerpoint/2010/main" val="268244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588083-F911-43A4-95CF-84DA11D084B7}" type="slidenum">
              <a:rPr lang="tr-TR" smtClean="0"/>
              <a:t>5</a:t>
            </a:fld>
            <a:endParaRPr lang="tr-TR"/>
          </a:p>
        </p:txBody>
      </p:sp>
    </p:spTree>
    <p:extLst>
      <p:ext uri="{BB962C8B-B14F-4D97-AF65-F5344CB8AC3E}">
        <p14:creationId xmlns:p14="http://schemas.microsoft.com/office/powerpoint/2010/main" val="168360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588083-F911-43A4-95CF-84DA11D084B7}" type="slidenum">
              <a:rPr lang="tr-TR" smtClean="0"/>
              <a:t>7</a:t>
            </a:fld>
            <a:endParaRPr lang="tr-TR"/>
          </a:p>
        </p:txBody>
      </p:sp>
    </p:spTree>
    <p:extLst>
      <p:ext uri="{BB962C8B-B14F-4D97-AF65-F5344CB8AC3E}">
        <p14:creationId xmlns:p14="http://schemas.microsoft.com/office/powerpoint/2010/main" val="303587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588083-F911-43A4-95CF-84DA11D084B7}" type="slidenum">
              <a:rPr lang="tr-TR" smtClean="0"/>
              <a:t>9</a:t>
            </a:fld>
            <a:endParaRPr lang="tr-TR"/>
          </a:p>
        </p:txBody>
      </p:sp>
    </p:spTree>
    <p:extLst>
      <p:ext uri="{BB962C8B-B14F-4D97-AF65-F5344CB8AC3E}">
        <p14:creationId xmlns:p14="http://schemas.microsoft.com/office/powerpoint/2010/main" val="268603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alpin.guneri@deu.edu.tr" TargetMode="External"/><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mailto:serpil.mungan@deu.edu.tr" TargetMode="External"/><Relationship Id="rId5" Type="http://schemas.openxmlformats.org/officeDocument/2006/relationships/hyperlink" Target="mailto:yuksel.olgun@deu.edu.tr" TargetMode="External"/><Relationship Id="rId4" Type="http://schemas.openxmlformats.org/officeDocument/2006/relationships/hyperlink" Target="mailto:gunay.kirkim@deu.edu.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 17">
            <a:extLst>
              <a:ext uri="{FF2B5EF4-FFF2-40B4-BE49-F238E27FC236}">
                <a16:creationId xmlns:a16="http://schemas.microsoft.com/office/drawing/2014/main" id="{876CE68A-6FFC-4667-9DAA-6EEE72480DE1}"/>
              </a:ext>
            </a:extLst>
          </p:cNvPr>
          <p:cNvGrpSpPr/>
          <p:nvPr/>
        </p:nvGrpSpPr>
        <p:grpSpPr>
          <a:xfrm>
            <a:off x="4916" y="2454790"/>
            <a:ext cx="18288000" cy="5196499"/>
            <a:chOff x="0" y="1047565"/>
            <a:chExt cx="18288000" cy="5196499"/>
          </a:xfrm>
          <a:solidFill>
            <a:srgbClr val="0070C0"/>
          </a:solidFill>
        </p:grpSpPr>
        <p:grpSp>
          <p:nvGrpSpPr>
            <p:cNvPr id="3" name="Group 3"/>
            <p:cNvGrpSpPr/>
            <p:nvPr/>
          </p:nvGrpSpPr>
          <p:grpSpPr>
            <a:xfrm>
              <a:off x="0" y="1047565"/>
              <a:ext cx="18288000" cy="5196499"/>
              <a:chOff x="0" y="0"/>
              <a:chExt cx="12293196" cy="3493088"/>
            </a:xfrm>
            <a:grpFill/>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grpFill/>
            </p:spPr>
            <p:txBody>
              <a:bodyPr/>
              <a:lstStyle/>
              <a:p>
                <a:endParaRPr lang="en-TR"/>
              </a:p>
            </p:txBody>
          </p:sp>
          <p:sp>
            <p:nvSpPr>
              <p:cNvPr id="5" name="TextBox 5"/>
              <p:cNvSpPr txBox="1"/>
              <p:nvPr/>
            </p:nvSpPr>
            <p:spPr>
              <a:xfrm>
                <a:off x="0" y="-38100"/>
                <a:ext cx="12293196" cy="3531188"/>
              </a:xfrm>
              <a:prstGeom prst="rect">
                <a:avLst/>
              </a:prstGeom>
              <a:grpFill/>
            </p:spPr>
            <p:txBody>
              <a:bodyPr lIns="50800" tIns="50800" rIns="50800" bIns="50800" rtlCol="0" anchor="ctr"/>
              <a:lstStyle/>
              <a:p>
                <a:pPr algn="ctr">
                  <a:lnSpc>
                    <a:spcPts val="2659"/>
                  </a:lnSpc>
                </a:pPr>
                <a:endParaRPr/>
              </a:p>
            </p:txBody>
          </p:sp>
        </p:grpSp>
        <p:grpSp>
          <p:nvGrpSpPr>
            <p:cNvPr id="17" name="Grup 16">
              <a:extLst>
                <a:ext uri="{FF2B5EF4-FFF2-40B4-BE49-F238E27FC236}">
                  <a16:creationId xmlns:a16="http://schemas.microsoft.com/office/drawing/2014/main" id="{37412846-D13C-47F9-B0C2-505E6C8B3129}"/>
                </a:ext>
              </a:extLst>
            </p:cNvPr>
            <p:cNvGrpSpPr/>
            <p:nvPr/>
          </p:nvGrpSpPr>
          <p:grpSpPr>
            <a:xfrm>
              <a:off x="1439390" y="1422977"/>
              <a:ext cx="13614262" cy="4397033"/>
              <a:chOff x="1439390" y="1422977"/>
              <a:chExt cx="13614262" cy="4397033"/>
            </a:xfrm>
            <a:grpFill/>
          </p:grpSpPr>
          <p:sp>
            <p:nvSpPr>
              <p:cNvPr id="10" name="TextBox 10"/>
              <p:cNvSpPr txBox="1"/>
              <p:nvPr/>
            </p:nvSpPr>
            <p:spPr>
              <a:xfrm>
                <a:off x="1439390" y="2442152"/>
                <a:ext cx="13614262" cy="1203663"/>
              </a:xfrm>
              <a:prstGeom prst="rect">
                <a:avLst/>
              </a:prstGeom>
              <a:grpFill/>
            </p:spPr>
            <p:txBody>
              <a:bodyPr lIns="0" tIns="0" rIns="0" bIns="0" rtlCol="0" anchor="t">
                <a:spAutoFit/>
              </a:bodyPr>
              <a:lstStyle/>
              <a:p>
                <a:pPr>
                  <a:lnSpc>
                    <a:spcPts val="9999"/>
                  </a:lnSpc>
                </a:pPr>
                <a:r>
                  <a:rPr lang="tr-TR" sz="6600" dirty="0">
                    <a:solidFill>
                      <a:srgbClr val="FFFFFF"/>
                    </a:solidFill>
                    <a:latin typeface="DM Sans Bold"/>
                  </a:rPr>
                  <a:t>Kulak Burun Boğaz</a:t>
                </a:r>
                <a:r>
                  <a:rPr lang="en-US" sz="6600" dirty="0">
                    <a:solidFill>
                      <a:srgbClr val="FFFFFF"/>
                    </a:solidFill>
                    <a:latin typeface="DM Sans Bold"/>
                  </a:rPr>
                  <a:t> </a:t>
                </a:r>
                <a:r>
                  <a:rPr lang="en-US" sz="6600" dirty="0" err="1">
                    <a:solidFill>
                      <a:srgbClr val="FFFFFF"/>
                    </a:solidFill>
                    <a:latin typeface="DM Sans Bold"/>
                  </a:rPr>
                  <a:t>Anabilim</a:t>
                </a:r>
                <a:r>
                  <a:rPr lang="en-US" sz="6600" dirty="0">
                    <a:solidFill>
                      <a:srgbClr val="FFFFFF"/>
                    </a:solidFill>
                    <a:latin typeface="DM Sans Bold"/>
                  </a:rPr>
                  <a:t> </a:t>
                </a:r>
                <a:r>
                  <a:rPr lang="en-US" sz="6600" dirty="0" err="1">
                    <a:solidFill>
                      <a:srgbClr val="FFFFFF"/>
                    </a:solidFill>
                    <a:latin typeface="DM Sans Bold"/>
                  </a:rPr>
                  <a:t>Dalı</a:t>
                </a:r>
                <a:endParaRPr lang="en-US" sz="6600" dirty="0">
                  <a:solidFill>
                    <a:srgbClr val="FFFFFF"/>
                  </a:solidFill>
                  <a:latin typeface="DM Sans Bold"/>
                </a:endParaRPr>
              </a:p>
            </p:txBody>
          </p:sp>
          <p:sp>
            <p:nvSpPr>
              <p:cNvPr id="11" name="TextBox 11"/>
              <p:cNvSpPr txBox="1"/>
              <p:nvPr/>
            </p:nvSpPr>
            <p:spPr>
              <a:xfrm>
                <a:off x="1439390" y="4588904"/>
                <a:ext cx="11281094" cy="1231106"/>
              </a:xfrm>
              <a:prstGeom prst="rect">
                <a:avLst/>
              </a:prstGeom>
              <a:grpFill/>
            </p:spPr>
            <p:txBody>
              <a:bodyPr wrap="square" lIns="0" tIns="0" rIns="0" bIns="0" rtlCol="0" anchor="t">
                <a:spAutoFit/>
              </a:bodyPr>
              <a:lstStyle/>
              <a:p>
                <a:pPr>
                  <a:lnSpc>
                    <a:spcPts val="4800"/>
                  </a:lnSpc>
                </a:pPr>
                <a:r>
                  <a:rPr lang="tr-TR" sz="4000" dirty="0">
                    <a:solidFill>
                      <a:srgbClr val="FFFFFF"/>
                    </a:solidFill>
                    <a:latin typeface="DM Sans"/>
                  </a:rPr>
                  <a:t>Odyoloji </a:t>
                </a:r>
                <a:r>
                  <a:rPr lang="en-US" sz="4000" dirty="0" err="1">
                    <a:solidFill>
                      <a:srgbClr val="FFFFFF"/>
                    </a:solidFill>
                    <a:latin typeface="DM Sans"/>
                  </a:rPr>
                  <a:t>Yüksek</a:t>
                </a:r>
                <a:r>
                  <a:rPr lang="en-US" sz="4000" dirty="0">
                    <a:solidFill>
                      <a:srgbClr val="FFFFFF"/>
                    </a:solidFill>
                    <a:latin typeface="DM Sans"/>
                  </a:rPr>
                  <a:t> </a:t>
                </a:r>
                <a:r>
                  <a:rPr lang="en-US" sz="4000" dirty="0" err="1">
                    <a:solidFill>
                      <a:srgbClr val="FFFFFF"/>
                    </a:solidFill>
                    <a:latin typeface="DM Sans"/>
                  </a:rPr>
                  <a:t>Lisans</a:t>
                </a:r>
                <a:r>
                  <a:rPr lang="en-US" sz="4000" dirty="0">
                    <a:solidFill>
                      <a:srgbClr val="FFFFFF"/>
                    </a:solidFill>
                    <a:latin typeface="DM Sans"/>
                  </a:rPr>
                  <a:t> </a:t>
                </a:r>
                <a:r>
                  <a:rPr lang="en-US" sz="4000" dirty="0" err="1">
                    <a:solidFill>
                      <a:srgbClr val="FFFFFF"/>
                    </a:solidFill>
                    <a:latin typeface="DM Sans"/>
                  </a:rPr>
                  <a:t>ve</a:t>
                </a:r>
                <a:r>
                  <a:rPr lang="en-US" sz="4000" dirty="0">
                    <a:solidFill>
                      <a:srgbClr val="FFFFFF"/>
                    </a:solidFill>
                    <a:latin typeface="DM Sans"/>
                  </a:rPr>
                  <a:t> </a:t>
                </a:r>
                <a:r>
                  <a:rPr lang="en-US" sz="4000" dirty="0" err="1">
                    <a:solidFill>
                      <a:srgbClr val="FFFFFF"/>
                    </a:solidFill>
                    <a:latin typeface="DM Sans"/>
                  </a:rPr>
                  <a:t>Doktora</a:t>
                </a:r>
                <a:r>
                  <a:rPr lang="en-US" sz="4000" dirty="0">
                    <a:solidFill>
                      <a:srgbClr val="FFFFFF"/>
                    </a:solidFill>
                    <a:latin typeface="DM Sans"/>
                  </a:rPr>
                  <a:t> </a:t>
                </a:r>
                <a:r>
                  <a:rPr lang="en-US" sz="4000" dirty="0" err="1">
                    <a:solidFill>
                      <a:srgbClr val="FFFFFF"/>
                    </a:solidFill>
                    <a:latin typeface="DM Sans"/>
                  </a:rPr>
                  <a:t>Programları</a:t>
                </a:r>
                <a:endParaRPr lang="en-US" sz="4000" dirty="0">
                  <a:solidFill>
                    <a:srgbClr val="FFFFFF"/>
                  </a:solidFill>
                  <a:latin typeface="DM Sans"/>
                </a:endParaRPr>
              </a:p>
              <a:p>
                <a:pPr>
                  <a:lnSpc>
                    <a:spcPts val="4800"/>
                  </a:lnSpc>
                </a:pPr>
                <a:r>
                  <a:rPr lang="en-US" sz="4000" dirty="0" err="1">
                    <a:solidFill>
                      <a:srgbClr val="FFFFFF"/>
                    </a:solidFill>
                    <a:latin typeface="DM Sans"/>
                  </a:rPr>
                  <a:t>Genel</a:t>
                </a:r>
                <a:r>
                  <a:rPr lang="en-US" sz="4000" dirty="0">
                    <a:solidFill>
                      <a:srgbClr val="FFFFFF"/>
                    </a:solidFill>
                    <a:latin typeface="DM Sans"/>
                  </a:rPr>
                  <a:t> </a:t>
                </a:r>
                <a:r>
                  <a:rPr lang="en-US" sz="4000" dirty="0" err="1">
                    <a:solidFill>
                      <a:srgbClr val="FFFFFF"/>
                    </a:solidFill>
                    <a:latin typeface="DM Sans"/>
                  </a:rPr>
                  <a:t>Yapısı</a:t>
                </a:r>
                <a:r>
                  <a:rPr lang="en-US" sz="4000" dirty="0">
                    <a:solidFill>
                      <a:srgbClr val="FFFFFF"/>
                    </a:solidFill>
                    <a:latin typeface="DM Sans"/>
                  </a:rPr>
                  <a:t> </a:t>
                </a:r>
                <a:r>
                  <a:rPr lang="en-US" sz="4000" dirty="0" err="1">
                    <a:solidFill>
                      <a:srgbClr val="FFFFFF"/>
                    </a:solidFill>
                    <a:latin typeface="DM Sans"/>
                  </a:rPr>
                  <a:t>ve</a:t>
                </a:r>
                <a:r>
                  <a:rPr lang="en-US" sz="4000" dirty="0">
                    <a:solidFill>
                      <a:srgbClr val="FFFFFF"/>
                    </a:solidFill>
                    <a:latin typeface="DM Sans"/>
                  </a:rPr>
                  <a:t> </a:t>
                </a:r>
                <a:r>
                  <a:rPr lang="en-US" sz="4000" dirty="0" err="1">
                    <a:solidFill>
                      <a:srgbClr val="FFFFFF"/>
                    </a:solidFill>
                    <a:latin typeface="DM Sans"/>
                  </a:rPr>
                  <a:t>Dersler</a:t>
                </a:r>
                <a:endParaRPr lang="en-US" sz="4000" dirty="0">
                  <a:solidFill>
                    <a:srgbClr val="FFFFFF"/>
                  </a:solidFill>
                  <a:latin typeface="DM Sans"/>
                </a:endParaRPr>
              </a:p>
            </p:txBody>
          </p:sp>
          <p:sp>
            <p:nvSpPr>
              <p:cNvPr id="12" name="TextBox 12"/>
              <p:cNvSpPr txBox="1"/>
              <p:nvPr/>
            </p:nvSpPr>
            <p:spPr>
              <a:xfrm>
                <a:off x="1439390" y="1422977"/>
                <a:ext cx="10065811" cy="495300"/>
              </a:xfrm>
              <a:prstGeom prst="rect">
                <a:avLst/>
              </a:prstGeom>
              <a:grpFill/>
            </p:spPr>
            <p:txBody>
              <a:bodyPr lIns="0" tIns="0" rIns="0" bIns="0" rtlCol="0" anchor="t">
                <a:spAutoFit/>
              </a:bodyPr>
              <a:lstStyle/>
              <a:p>
                <a:pPr>
                  <a:lnSpc>
                    <a:spcPts val="3840"/>
                  </a:lnSpc>
                </a:pPr>
                <a:r>
                  <a:rPr lang="en-US" sz="3200">
                    <a:solidFill>
                      <a:srgbClr val="FFFFFF"/>
                    </a:solidFill>
                    <a:latin typeface="DM Sans"/>
                  </a:rPr>
                  <a:t>Dokuz Eylül Üniversitesi Sağlık Bilimleri Enstitüsü</a:t>
                </a:r>
              </a:p>
            </p:txBody>
          </p:sp>
        </p:grpSp>
      </p:grpSp>
      <p:sp>
        <p:nvSpPr>
          <p:cNvPr id="13" name="TextBox 13"/>
          <p:cNvSpPr txBox="1"/>
          <p:nvPr/>
        </p:nvSpPr>
        <p:spPr>
          <a:xfrm>
            <a:off x="11125200" y="9145649"/>
            <a:ext cx="7319497" cy="1110625"/>
          </a:xfrm>
          <a:prstGeom prst="rect">
            <a:avLst/>
          </a:prstGeom>
        </p:spPr>
        <p:txBody>
          <a:bodyPr wrap="square" lIns="0" tIns="0" rIns="0" bIns="0" rtlCol="0" anchor="t">
            <a:spAutoFit/>
          </a:bodyPr>
          <a:lstStyle/>
          <a:p>
            <a:pPr>
              <a:lnSpc>
                <a:spcPts val="2879"/>
              </a:lnSpc>
            </a:pPr>
            <a:r>
              <a:rPr lang="en-US" sz="2400" dirty="0">
                <a:solidFill>
                  <a:srgbClr val="030303"/>
                </a:solidFill>
                <a:latin typeface="DM Sans"/>
              </a:rPr>
              <a:t>Dokuz </a:t>
            </a:r>
            <a:r>
              <a:rPr lang="en-US" sz="2400" dirty="0" err="1">
                <a:solidFill>
                  <a:srgbClr val="030303"/>
                </a:solidFill>
                <a:latin typeface="DM Sans"/>
              </a:rPr>
              <a:t>Eylül</a:t>
            </a:r>
            <a:r>
              <a:rPr lang="en-US" sz="2400" dirty="0">
                <a:solidFill>
                  <a:srgbClr val="030303"/>
                </a:solidFill>
                <a:latin typeface="DM Sans"/>
              </a:rPr>
              <a:t> </a:t>
            </a:r>
            <a:r>
              <a:rPr lang="en-US" sz="2400" dirty="0" err="1">
                <a:solidFill>
                  <a:srgbClr val="030303"/>
                </a:solidFill>
                <a:latin typeface="DM Sans"/>
              </a:rPr>
              <a:t>Üniversitesi</a:t>
            </a:r>
            <a:r>
              <a:rPr lang="en-US" sz="2400" dirty="0">
                <a:solidFill>
                  <a:srgbClr val="030303"/>
                </a:solidFill>
                <a:latin typeface="DM Sans"/>
              </a:rPr>
              <a:t> </a:t>
            </a:r>
            <a:r>
              <a:rPr lang="tr-TR" sz="2400" dirty="0">
                <a:solidFill>
                  <a:srgbClr val="030303"/>
                </a:solidFill>
                <a:latin typeface="DM Sans"/>
              </a:rPr>
              <a:t>15 Temmuz Sağlık ve Sanat </a:t>
            </a:r>
            <a:r>
              <a:rPr lang="en-US" sz="2400" dirty="0" err="1">
                <a:solidFill>
                  <a:srgbClr val="030303"/>
                </a:solidFill>
                <a:latin typeface="DM Sans"/>
              </a:rPr>
              <a:t>Yerleşkesi</a:t>
            </a:r>
            <a:r>
              <a:rPr lang="en-US" sz="2400" dirty="0">
                <a:solidFill>
                  <a:srgbClr val="030303"/>
                </a:solidFill>
                <a:latin typeface="DM Sans"/>
              </a:rPr>
              <a:t>, </a:t>
            </a:r>
            <a:r>
              <a:rPr lang="tr-TR" sz="2400" dirty="0">
                <a:solidFill>
                  <a:srgbClr val="030303"/>
                </a:solidFill>
                <a:latin typeface="DM Sans"/>
              </a:rPr>
              <a:t>KBB AD- Odyoloji </a:t>
            </a:r>
            <a:r>
              <a:rPr lang="en-US" sz="2400" dirty="0">
                <a:solidFill>
                  <a:srgbClr val="030303"/>
                </a:solidFill>
                <a:latin typeface="DM Sans"/>
              </a:rPr>
              <a:t>35340 </a:t>
            </a:r>
            <a:r>
              <a:rPr lang="en-US" sz="2400" dirty="0" err="1">
                <a:solidFill>
                  <a:srgbClr val="030303"/>
                </a:solidFill>
                <a:latin typeface="DM Sans"/>
              </a:rPr>
              <a:t>Balçova</a:t>
            </a:r>
            <a:r>
              <a:rPr lang="en-US" sz="2400" dirty="0">
                <a:solidFill>
                  <a:srgbClr val="030303"/>
                </a:solidFill>
                <a:latin typeface="DM Sans"/>
              </a:rPr>
              <a:t>/İzmir</a:t>
            </a:r>
            <a:endParaRPr lang="tr-TR" sz="2400" dirty="0">
              <a:solidFill>
                <a:srgbClr val="030303"/>
              </a:solidFill>
              <a:latin typeface="DM Sans"/>
            </a:endParaRPr>
          </a:p>
          <a:p>
            <a:pPr>
              <a:lnSpc>
                <a:spcPts val="2879"/>
              </a:lnSpc>
            </a:pPr>
            <a:r>
              <a:rPr lang="tr-TR" sz="2400" dirty="0">
                <a:solidFill>
                  <a:srgbClr val="030303"/>
                </a:solidFill>
                <a:latin typeface="DM Sans Italics"/>
              </a:rPr>
              <a:t>Telefon: </a:t>
            </a:r>
            <a:r>
              <a:rPr lang="en-US" sz="2400" dirty="0">
                <a:solidFill>
                  <a:srgbClr val="030303"/>
                </a:solidFill>
                <a:latin typeface="DM Sans Italics"/>
              </a:rPr>
              <a:t>0 232 412 </a:t>
            </a:r>
            <a:r>
              <a:rPr lang="tr-TR" sz="2400" dirty="0">
                <a:solidFill>
                  <a:srgbClr val="030303"/>
                </a:solidFill>
                <a:latin typeface="DM Sans Italics"/>
              </a:rPr>
              <a:t>32 90</a:t>
            </a:r>
            <a:endParaRPr lang="en-US" sz="2400" dirty="0">
              <a:solidFill>
                <a:srgbClr val="030303"/>
              </a:solidFill>
              <a:latin typeface="DM Sans Italics"/>
            </a:endParaRPr>
          </a:p>
        </p:txBody>
      </p:sp>
      <p:grpSp>
        <p:nvGrpSpPr>
          <p:cNvPr id="15" name="Group 15"/>
          <p:cNvGrpSpPr/>
          <p:nvPr/>
        </p:nvGrpSpPr>
        <p:grpSpPr>
          <a:xfrm>
            <a:off x="0" y="48813"/>
            <a:ext cx="2082339" cy="19015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9230" t="-9841" r="-14745"/>
              </a:stretch>
            </a:blipFill>
          </p:spPr>
          <p:txBody>
            <a:bodyPr/>
            <a:lstStyle/>
            <a:p>
              <a:endParaRPr lang="en-TR"/>
            </a:p>
          </p:txBody>
        </p:sp>
      </p:grpSp>
      <p:pic>
        <p:nvPicPr>
          <p:cNvPr id="1028" name="Picture 4" descr="adres-logo – ER&amp;SOY Elektronik – Phone Cases, Covers, Protectors,  Accessories">
            <a:extLst>
              <a:ext uri="{FF2B5EF4-FFF2-40B4-BE49-F238E27FC236}">
                <a16:creationId xmlns:a16="http://schemas.microsoft.com/office/drawing/2014/main" id="{21946E5E-B78C-4CFD-B2B2-586099A697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8900" y="9209931"/>
            <a:ext cx="876300" cy="982060"/>
          </a:xfrm>
          <a:prstGeom prst="rect">
            <a:avLst/>
          </a:prstGeom>
          <a:noFill/>
          <a:extLst>
            <a:ext uri="{909E8E84-426E-40DD-AFC4-6F175D3DCCD1}">
              <a14:hiddenFill xmlns:a14="http://schemas.microsoft.com/office/drawing/2010/main">
                <a:solidFill>
                  <a:srgbClr val="FFFFFF"/>
                </a:solidFill>
              </a14:hiddenFill>
            </a:ext>
          </a:extLst>
        </p:spPr>
      </p:pic>
      <p:pic>
        <p:nvPicPr>
          <p:cNvPr id="20" name="Resim 19">
            <a:extLst>
              <a:ext uri="{FF2B5EF4-FFF2-40B4-BE49-F238E27FC236}">
                <a16:creationId xmlns:a16="http://schemas.microsoft.com/office/drawing/2014/main" id="{B4484080-B6F9-4632-9B5A-4AE111C7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5662" y="0"/>
            <a:ext cx="2082338" cy="20823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070C0"/>
            </a:solidFill>
          </p:spPr>
          <p:txBody>
            <a:bodyPr/>
            <a:lstStyle/>
            <a:p>
              <a:endParaRPr lang="en-TR"/>
            </a:p>
          </p:txBody>
        </p:sp>
        <p:sp>
          <p:nvSpPr>
            <p:cNvPr id="5" name="TextBox 5"/>
            <p:cNvSpPr txBox="1"/>
            <p:nvPr/>
          </p:nvSpPr>
          <p:spPr>
            <a:xfrm>
              <a:off x="0" y="-38100"/>
              <a:ext cx="12293196" cy="557003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04800" y="1577956"/>
            <a:ext cx="9606720" cy="6469400"/>
          </a:xfrm>
          <a:prstGeom prst="rect">
            <a:avLst/>
          </a:prstGeom>
        </p:spPr>
        <p:txBody>
          <a:bodyPr lIns="0" tIns="0" rIns="0" bIns="0" rtlCol="0" anchor="t">
            <a:spAutoFit/>
          </a:bodyPr>
          <a:lstStyle/>
          <a:p>
            <a:pPr>
              <a:lnSpc>
                <a:spcPts val="3919"/>
              </a:lnSpc>
            </a:pPr>
            <a:r>
              <a:rPr lang="tr-TR" sz="2800" b="1" dirty="0">
                <a:solidFill>
                  <a:srgbClr val="FFFFFF"/>
                </a:solidFill>
                <a:latin typeface="Times New Roman" panose="02020603050405020304" pitchFamily="18" charset="0"/>
                <a:cs typeface="Times New Roman" panose="02020603050405020304" pitchFamily="18" charset="0"/>
              </a:rPr>
              <a:t>Kulak Burun Boğaz</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Anabilim</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Dalı</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Başkanı</a:t>
            </a:r>
            <a:endParaRPr lang="en-US" sz="2800" b="1" dirty="0">
              <a:solidFill>
                <a:srgbClr val="FFFFFF"/>
              </a:solidFill>
              <a:latin typeface="Times New Roman" panose="02020603050405020304" pitchFamily="18" charset="0"/>
              <a:cs typeface="Times New Roman" panose="02020603050405020304" pitchFamily="18" charset="0"/>
            </a:endParaRPr>
          </a:p>
          <a:p>
            <a:pPr>
              <a:lnSpc>
                <a:spcPts val="3919"/>
              </a:lnSpc>
            </a:pPr>
            <a:r>
              <a:rPr lang="tr-TR" sz="2800" b="1" dirty="0">
                <a:solidFill>
                  <a:srgbClr val="FFFFFF"/>
                </a:solidFill>
                <a:latin typeface="Times New Roman" panose="02020603050405020304" pitchFamily="18" charset="0"/>
                <a:cs typeface="Times New Roman" panose="02020603050405020304" pitchFamily="18" charset="0"/>
              </a:rPr>
              <a:t>Prof. Dr. Enis Alpin Güneri</a:t>
            </a:r>
          </a:p>
          <a:p>
            <a:pPr>
              <a:lnSpc>
                <a:spcPts val="3919"/>
              </a:lnSpc>
            </a:pPr>
            <a:r>
              <a:rPr lang="tr-TR" sz="3200" b="1" i="0" u="sng"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alpin.guneri</a:t>
            </a:r>
            <a:r>
              <a:rPr lang="tr-TR" sz="3200" b="1" u="sng"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tr-TR" sz="3200" b="1" i="0" u="sng"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deu.edu.tr</a:t>
            </a:r>
            <a:endParaRPr lang="tr-TR" sz="3200" b="1" i="0" u="sng" dirty="0">
              <a:solidFill>
                <a:schemeClr val="bg1"/>
              </a:solidFill>
              <a:effectLst/>
              <a:latin typeface="Times New Roman" panose="02020603050405020304" pitchFamily="18" charset="0"/>
              <a:cs typeface="Times New Roman" panose="02020603050405020304" pitchFamily="18" charset="0"/>
            </a:endParaRPr>
          </a:p>
          <a:p>
            <a:pPr>
              <a:lnSpc>
                <a:spcPts val="3919"/>
              </a:lnSpc>
            </a:pPr>
            <a:endParaRPr lang="tr-TR" sz="2800" b="1" dirty="0">
              <a:solidFill>
                <a:srgbClr val="FFFFFF"/>
              </a:solidFill>
              <a:latin typeface="Times New Roman" panose="02020603050405020304" pitchFamily="18" charset="0"/>
              <a:cs typeface="Times New Roman" panose="02020603050405020304" pitchFamily="18" charset="0"/>
            </a:endParaRPr>
          </a:p>
          <a:p>
            <a:pPr>
              <a:lnSpc>
                <a:spcPts val="3919"/>
              </a:lnSpc>
            </a:pPr>
            <a:r>
              <a:rPr lang="tr-TR" sz="2800" b="1" dirty="0">
                <a:solidFill>
                  <a:srgbClr val="FFFFFF"/>
                </a:solidFill>
                <a:latin typeface="Times New Roman" panose="02020603050405020304" pitchFamily="18" charset="0"/>
                <a:cs typeface="Times New Roman" panose="02020603050405020304" pitchFamily="18" charset="0"/>
              </a:rPr>
              <a:t>İşitme Konuşma Denge Ünitesi Sorumlu Öğretim Üyesi</a:t>
            </a:r>
          </a:p>
          <a:p>
            <a:pPr>
              <a:lnSpc>
                <a:spcPts val="3919"/>
              </a:lnSpc>
            </a:pPr>
            <a:r>
              <a:rPr lang="tr-TR" sz="2800" b="1" dirty="0">
                <a:solidFill>
                  <a:srgbClr val="FFFFFF"/>
                </a:solidFill>
                <a:latin typeface="Times New Roman" panose="02020603050405020304" pitchFamily="18" charset="0"/>
                <a:cs typeface="Times New Roman" panose="02020603050405020304" pitchFamily="18" charset="0"/>
              </a:rPr>
              <a:t>Prof. Dr. Günay Kırkım</a:t>
            </a:r>
          </a:p>
          <a:p>
            <a:pPr>
              <a:lnSpc>
                <a:spcPts val="3919"/>
              </a:lnSpc>
            </a:pPr>
            <a:r>
              <a:rPr lang="tr-TR" sz="3200" b="1" i="0"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gunay.kirkim</a:t>
            </a:r>
            <a:r>
              <a:rPr lang="tr-TR" sz="3200" b="1"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tr-TR" sz="3200" b="1" i="0"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deu.edu.tr</a:t>
            </a:r>
            <a:endParaRPr lang="tr-TR" sz="3200" b="1" i="0" dirty="0">
              <a:solidFill>
                <a:schemeClr val="bg1"/>
              </a:solidFill>
              <a:effectLst/>
              <a:latin typeface="Times New Roman" panose="02020603050405020304" pitchFamily="18" charset="0"/>
              <a:cs typeface="Times New Roman" panose="02020603050405020304" pitchFamily="18" charset="0"/>
            </a:endParaRPr>
          </a:p>
          <a:p>
            <a:pPr>
              <a:lnSpc>
                <a:spcPts val="3919"/>
              </a:lnSpc>
            </a:pPr>
            <a:r>
              <a:rPr lang="tr-TR" sz="3200" b="1" dirty="0">
                <a:solidFill>
                  <a:schemeClr val="bg1"/>
                </a:solidFill>
                <a:latin typeface="Times New Roman" panose="02020603050405020304" pitchFamily="18" charset="0"/>
                <a:cs typeface="Times New Roman" panose="02020603050405020304" pitchFamily="18" charset="0"/>
              </a:rPr>
              <a:t>Doç. Dr. Yüksel Olgun</a:t>
            </a:r>
          </a:p>
          <a:p>
            <a:pPr>
              <a:lnSpc>
                <a:spcPts val="3919"/>
              </a:lnSpc>
            </a:pPr>
            <a:r>
              <a:rPr lang="tr-TR" sz="3200" b="1" dirty="0">
                <a:solidFill>
                  <a:schemeClr val="bg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yuksel.olgun@deu.edu.tr</a:t>
            </a:r>
            <a:endParaRPr lang="tr-TR" sz="3200" b="1" dirty="0">
              <a:solidFill>
                <a:schemeClr val="bg1"/>
              </a:solidFill>
              <a:latin typeface="Times New Roman" panose="02020603050405020304" pitchFamily="18" charset="0"/>
              <a:cs typeface="Times New Roman" panose="02020603050405020304" pitchFamily="18" charset="0"/>
            </a:endParaRPr>
          </a:p>
          <a:p>
            <a:pPr>
              <a:lnSpc>
                <a:spcPts val="3919"/>
              </a:lnSpc>
            </a:pPr>
            <a:endParaRPr lang="tr-TR" sz="3200" b="1" dirty="0">
              <a:solidFill>
                <a:schemeClr val="bg1"/>
              </a:solidFill>
              <a:latin typeface="Times New Roman" panose="02020603050405020304" pitchFamily="18" charset="0"/>
              <a:cs typeface="Times New Roman" panose="02020603050405020304" pitchFamily="18" charset="0"/>
            </a:endParaRPr>
          </a:p>
          <a:p>
            <a:pPr>
              <a:lnSpc>
                <a:spcPts val="3919"/>
              </a:lnSpc>
            </a:pPr>
            <a:r>
              <a:rPr lang="tr-TR" sz="3200" b="1" dirty="0">
                <a:solidFill>
                  <a:schemeClr val="bg1"/>
                </a:solidFill>
                <a:latin typeface="Times New Roman" panose="02020603050405020304" pitchFamily="18" charset="0"/>
                <a:cs typeface="Times New Roman" panose="02020603050405020304" pitchFamily="18" charset="0"/>
              </a:rPr>
              <a:t>Doç. Dr. Serpil Mungan Durankaya</a:t>
            </a:r>
          </a:p>
          <a:p>
            <a:pPr>
              <a:lnSpc>
                <a:spcPts val="3919"/>
              </a:lnSpc>
            </a:pPr>
            <a:r>
              <a:rPr lang="tr-TR" sz="2799" b="1" dirty="0">
                <a:solidFill>
                  <a:schemeClr val="bg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serpil.mungan@deu.edu.tr</a:t>
            </a:r>
            <a:endParaRPr lang="tr-TR" sz="2799" b="1" dirty="0">
              <a:solidFill>
                <a:schemeClr val="bg1"/>
              </a:solidFill>
              <a:latin typeface="Times New Roman" panose="02020603050405020304" pitchFamily="18" charset="0"/>
              <a:cs typeface="Times New Roman" panose="02020603050405020304" pitchFamily="18" charset="0"/>
            </a:endParaRPr>
          </a:p>
          <a:p>
            <a:pPr>
              <a:lnSpc>
                <a:spcPts val="3919"/>
              </a:lnSpc>
            </a:pPr>
            <a:endParaRPr lang="en-US" sz="2799" dirty="0">
              <a:solidFill>
                <a:schemeClr val="bg1"/>
              </a:solidFill>
              <a:latin typeface="Canva Sans 2 Bold"/>
            </a:endParaRPr>
          </a:p>
        </p:txBody>
      </p:sp>
      <p:sp>
        <p:nvSpPr>
          <p:cNvPr id="8" name="Freeform 8"/>
          <p:cNvSpPr/>
          <p:nvPr/>
        </p:nvSpPr>
        <p:spPr>
          <a:xfrm>
            <a:off x="10853353" y="1860520"/>
            <a:ext cx="6693231" cy="4249986"/>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7"/>
            <a:stretch>
              <a:fillRect/>
            </a:stretch>
          </a:blipFill>
        </p:spPr>
        <p:txBody>
          <a:bodyPr/>
          <a:lstStyle/>
          <a:p>
            <a:endParaRPr lang="en-TR"/>
          </a:p>
        </p:txBody>
      </p:sp>
      <p:sp>
        <p:nvSpPr>
          <p:cNvPr id="13" name="TextBox 13"/>
          <p:cNvSpPr txBox="1"/>
          <p:nvPr/>
        </p:nvSpPr>
        <p:spPr>
          <a:xfrm>
            <a:off x="12268200" y="7146826"/>
            <a:ext cx="5484919" cy="1110625"/>
          </a:xfrm>
          <a:prstGeom prst="rect">
            <a:avLst/>
          </a:prstGeom>
        </p:spPr>
        <p:txBody>
          <a:bodyPr lIns="0" tIns="0" rIns="0" bIns="0" rtlCol="0" anchor="t">
            <a:spAutoFit/>
          </a:bodyPr>
          <a:lstStyle/>
          <a:p>
            <a:pPr algn="just">
              <a:lnSpc>
                <a:spcPts val="2879"/>
              </a:lnSpc>
            </a:pPr>
            <a:r>
              <a:rPr lang="en-US" sz="2400" dirty="0">
                <a:solidFill>
                  <a:srgbClr val="FFFFFF"/>
                </a:solidFill>
                <a:latin typeface="DM Sans"/>
              </a:rPr>
              <a:t>Dokuz </a:t>
            </a:r>
            <a:r>
              <a:rPr lang="en-US" sz="2400" dirty="0" err="1">
                <a:solidFill>
                  <a:srgbClr val="FFFFFF"/>
                </a:solidFill>
                <a:latin typeface="DM Sans"/>
              </a:rPr>
              <a:t>Eylül</a:t>
            </a:r>
            <a:r>
              <a:rPr lang="en-US" sz="2400" dirty="0">
                <a:solidFill>
                  <a:srgbClr val="FFFFFF"/>
                </a:solidFill>
                <a:latin typeface="DM Sans"/>
              </a:rPr>
              <a:t> </a:t>
            </a:r>
            <a:r>
              <a:rPr lang="en-US" sz="2400" dirty="0" err="1">
                <a:solidFill>
                  <a:srgbClr val="FFFFFF"/>
                </a:solidFill>
                <a:latin typeface="DM Sans"/>
              </a:rPr>
              <a:t>Üniversitesi</a:t>
            </a:r>
            <a:r>
              <a:rPr lang="en-US" sz="2400" dirty="0">
                <a:solidFill>
                  <a:srgbClr val="FFFFFF"/>
                </a:solidFill>
                <a:latin typeface="DM Sans"/>
              </a:rPr>
              <a:t> 15 </a:t>
            </a:r>
            <a:r>
              <a:rPr lang="en-US" sz="2400" dirty="0" err="1">
                <a:solidFill>
                  <a:srgbClr val="FFFFFF"/>
                </a:solidFill>
                <a:latin typeface="DM Sans"/>
              </a:rPr>
              <a:t>Temmuz</a:t>
            </a:r>
            <a:r>
              <a:rPr lang="en-US" sz="2400" dirty="0">
                <a:solidFill>
                  <a:srgbClr val="FFFFFF"/>
                </a:solidFill>
                <a:latin typeface="DM Sans"/>
              </a:rPr>
              <a:t> </a:t>
            </a:r>
            <a:r>
              <a:rPr lang="en-US" sz="2400" dirty="0" err="1">
                <a:solidFill>
                  <a:srgbClr val="FFFFFF"/>
                </a:solidFill>
                <a:latin typeface="DM Sans"/>
              </a:rPr>
              <a:t>Sağlık</a:t>
            </a:r>
            <a:r>
              <a:rPr lang="en-US" sz="2400" dirty="0">
                <a:solidFill>
                  <a:srgbClr val="FFFFFF"/>
                </a:solidFill>
                <a:latin typeface="DM Sans"/>
              </a:rPr>
              <a:t> </a:t>
            </a:r>
            <a:r>
              <a:rPr lang="en-US" sz="2400" dirty="0" err="1">
                <a:solidFill>
                  <a:srgbClr val="FFFFFF"/>
                </a:solidFill>
                <a:latin typeface="DM Sans"/>
              </a:rPr>
              <a:t>ve</a:t>
            </a:r>
            <a:r>
              <a:rPr lang="en-US" sz="2400" dirty="0">
                <a:solidFill>
                  <a:srgbClr val="FFFFFF"/>
                </a:solidFill>
                <a:latin typeface="DM Sans"/>
              </a:rPr>
              <a:t> </a:t>
            </a:r>
            <a:r>
              <a:rPr lang="en-US" sz="2400" dirty="0" err="1">
                <a:solidFill>
                  <a:srgbClr val="FFFFFF"/>
                </a:solidFill>
                <a:latin typeface="DM Sans"/>
              </a:rPr>
              <a:t>Sanat</a:t>
            </a:r>
            <a:r>
              <a:rPr lang="en-US" sz="2400" dirty="0">
                <a:solidFill>
                  <a:srgbClr val="FFFFFF"/>
                </a:solidFill>
                <a:latin typeface="DM Sans"/>
              </a:rPr>
              <a:t> </a:t>
            </a:r>
            <a:r>
              <a:rPr lang="en-US" sz="2400" dirty="0" err="1">
                <a:solidFill>
                  <a:srgbClr val="FFFFFF"/>
                </a:solidFill>
                <a:latin typeface="DM Sans"/>
              </a:rPr>
              <a:t>Yerleşkesi</a:t>
            </a:r>
            <a:r>
              <a:rPr lang="en-US" sz="2400" dirty="0">
                <a:solidFill>
                  <a:srgbClr val="FFFFFF"/>
                </a:solidFill>
                <a:latin typeface="DM Sans"/>
              </a:rPr>
              <a:t>, </a:t>
            </a:r>
            <a:r>
              <a:rPr lang="tr-TR" sz="2400" dirty="0">
                <a:solidFill>
                  <a:srgbClr val="FFFFFF"/>
                </a:solidFill>
                <a:latin typeface="DM Sans"/>
              </a:rPr>
              <a:t>KBB AD- Odyoloji </a:t>
            </a:r>
            <a:r>
              <a:rPr lang="en-US" sz="2400" dirty="0">
                <a:solidFill>
                  <a:srgbClr val="FFFFFF"/>
                </a:solidFill>
                <a:latin typeface="DM Sans"/>
              </a:rPr>
              <a:t>35340 </a:t>
            </a:r>
            <a:r>
              <a:rPr lang="en-US" sz="2400" dirty="0" err="1">
                <a:solidFill>
                  <a:srgbClr val="FFFFFF"/>
                </a:solidFill>
                <a:latin typeface="DM Sans"/>
              </a:rPr>
              <a:t>Balçova</a:t>
            </a:r>
            <a:r>
              <a:rPr lang="en-US" sz="2400" dirty="0">
                <a:solidFill>
                  <a:srgbClr val="FFFFFF"/>
                </a:solidFill>
                <a:latin typeface="DM Sans"/>
              </a:rPr>
              <a:t>/İzmir</a:t>
            </a:r>
          </a:p>
        </p:txBody>
      </p:sp>
      <p:sp>
        <p:nvSpPr>
          <p:cNvPr id="14" name="TextBox 14"/>
          <p:cNvSpPr txBox="1"/>
          <p:nvPr/>
        </p:nvSpPr>
        <p:spPr>
          <a:xfrm>
            <a:off x="12268200" y="8414805"/>
            <a:ext cx="2742460" cy="366832"/>
          </a:xfrm>
          <a:prstGeom prst="rect">
            <a:avLst/>
          </a:prstGeom>
        </p:spPr>
        <p:txBody>
          <a:bodyPr lIns="0" tIns="0" rIns="0" bIns="0" rtlCol="0" anchor="t">
            <a:spAutoFit/>
          </a:bodyPr>
          <a:lstStyle/>
          <a:p>
            <a:pPr>
              <a:lnSpc>
                <a:spcPts val="2879"/>
              </a:lnSpc>
            </a:pPr>
            <a:r>
              <a:rPr lang="en-US" sz="2400" dirty="0">
                <a:solidFill>
                  <a:srgbClr val="FFFFFF"/>
                </a:solidFill>
                <a:latin typeface="DM Sans"/>
              </a:rPr>
              <a:t>0 232 412</a:t>
            </a:r>
            <a:r>
              <a:rPr lang="tr-TR" sz="2400" dirty="0">
                <a:solidFill>
                  <a:srgbClr val="FFFFFF"/>
                </a:solidFill>
                <a:latin typeface="DM Sans"/>
              </a:rPr>
              <a:t> 32</a:t>
            </a:r>
            <a:r>
              <a:rPr lang="en-US" sz="2400" dirty="0">
                <a:solidFill>
                  <a:srgbClr val="FFFFFF"/>
                </a:solidFill>
                <a:latin typeface="DM Sans"/>
              </a:rPr>
              <a:t> </a:t>
            </a:r>
            <a:r>
              <a:rPr lang="tr-TR" sz="2400" dirty="0">
                <a:solidFill>
                  <a:srgbClr val="FFFFFF"/>
                </a:solidFill>
                <a:latin typeface="DM Sans"/>
              </a:rPr>
              <a:t>90</a:t>
            </a:r>
            <a:endParaRPr lang="en-US" sz="2400" dirty="0">
              <a:solidFill>
                <a:srgbClr val="FFFFFF"/>
              </a:solidFill>
              <a:latin typeface="DM Sans"/>
            </a:endParaRPr>
          </a:p>
        </p:txBody>
      </p:sp>
      <p:pic>
        <p:nvPicPr>
          <p:cNvPr id="15" name="Picture 4" descr="adres-logo – ER&amp;SOY Elektronik – Phone Cases, Covers, Protectors,  Accessories">
            <a:extLst>
              <a:ext uri="{FF2B5EF4-FFF2-40B4-BE49-F238E27FC236}">
                <a16:creationId xmlns:a16="http://schemas.microsoft.com/office/drawing/2014/main" id="{4239CE76-BFFB-4D98-9328-809B2998661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95169" y="7444420"/>
            <a:ext cx="876300" cy="982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oup 3"/>
          <p:cNvGrpSpPr/>
          <p:nvPr/>
        </p:nvGrpSpPr>
        <p:grpSpPr>
          <a:xfrm>
            <a:off x="148907" y="270090"/>
            <a:ext cx="8995093"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tr-TR" sz="4000" dirty="0">
                <a:solidFill>
                  <a:srgbClr val="030303"/>
                </a:solidFill>
                <a:latin typeface="DM Sans"/>
              </a:rPr>
              <a:t>Odyoloji</a:t>
            </a:r>
            <a:r>
              <a:rPr lang="en-US" sz="4000" dirty="0">
                <a:solidFill>
                  <a:srgbClr val="030303"/>
                </a:solidFill>
                <a:latin typeface="DM Sans"/>
              </a:rPr>
              <a:t> </a:t>
            </a:r>
            <a:r>
              <a:rPr lang="en-US" sz="4000" dirty="0" err="1">
                <a:solidFill>
                  <a:srgbClr val="030303"/>
                </a:solidFill>
                <a:latin typeface="DM Sans"/>
              </a:rPr>
              <a:t>Lisansüstü</a:t>
            </a:r>
            <a:r>
              <a:rPr lang="en-US" sz="4000" dirty="0">
                <a:solidFill>
                  <a:srgbClr val="030303"/>
                </a:solidFill>
                <a:latin typeface="DM Sans"/>
              </a:rPr>
              <a:t> </a:t>
            </a:r>
          </a:p>
          <a:p>
            <a:pPr>
              <a:lnSpc>
                <a:spcPts val="4800"/>
              </a:lnSpc>
            </a:pPr>
            <a:r>
              <a:rPr lang="en-US" sz="4000" dirty="0" err="1">
                <a:solidFill>
                  <a:srgbClr val="030303"/>
                </a:solidFill>
                <a:latin typeface="DM Sans Bold"/>
              </a:rPr>
              <a:t>Programların</a:t>
            </a:r>
            <a:r>
              <a:rPr lang="en-US" sz="4000" dirty="0">
                <a:solidFill>
                  <a:srgbClr val="030303"/>
                </a:solidFill>
                <a:latin typeface="DM Sans Bold"/>
              </a:rPr>
              <a:t> </a:t>
            </a:r>
            <a:r>
              <a:rPr lang="en-US" sz="4000" dirty="0" err="1">
                <a:solidFill>
                  <a:srgbClr val="030303"/>
                </a:solidFill>
                <a:latin typeface="DM Sans Bold"/>
              </a:rPr>
              <a:t>Genel</a:t>
            </a:r>
            <a:r>
              <a:rPr lang="en-US" sz="4000" dirty="0">
                <a:solidFill>
                  <a:srgbClr val="030303"/>
                </a:solidFill>
                <a:latin typeface="DM Sans Bold"/>
              </a:rPr>
              <a:t> </a:t>
            </a:r>
            <a:r>
              <a:rPr lang="en-US" sz="4000" dirty="0" err="1">
                <a:solidFill>
                  <a:srgbClr val="030303"/>
                </a:solidFill>
                <a:latin typeface="DM Sans Bold"/>
              </a:rPr>
              <a:t>Yapısı</a:t>
            </a:r>
            <a:endParaRPr lang="en-US" sz="4000" dirty="0">
              <a:solidFill>
                <a:srgbClr val="030303"/>
              </a:solidFill>
              <a:latin typeface="DM Sans Bold"/>
            </a:endParaRPr>
          </a:p>
        </p:txBody>
      </p:sp>
      <p:grpSp>
        <p:nvGrpSpPr>
          <p:cNvPr id="7" name="Group 7"/>
          <p:cNvGrpSpPr/>
          <p:nvPr/>
        </p:nvGrpSpPr>
        <p:grpSpPr>
          <a:xfrm>
            <a:off x="465462" y="3046054"/>
            <a:ext cx="8678538" cy="6581964"/>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9" name="TextBox 9"/>
            <p:cNvSpPr txBox="1"/>
            <p:nvPr/>
          </p:nvSpPr>
          <p:spPr>
            <a:xfrm>
              <a:off x="0" y="-38100"/>
              <a:ext cx="5801747" cy="434414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07001" y="3304801"/>
            <a:ext cx="7397399" cy="5871287"/>
          </a:xfrm>
          <a:prstGeom prst="rect">
            <a:avLst/>
          </a:prstGeom>
        </p:spPr>
        <p:txBody>
          <a:bodyPr lIns="0" tIns="0" rIns="0" bIns="0" rtlCol="0" anchor="t">
            <a:spAutoFit/>
          </a:bodyPr>
          <a:lstStyle/>
          <a:p>
            <a:pPr algn="just">
              <a:lnSpc>
                <a:spcPts val="4200"/>
              </a:lnSpc>
            </a:pPr>
            <a:r>
              <a:rPr lang="tr-TR" sz="2400" b="0" i="0" dirty="0">
                <a:solidFill>
                  <a:srgbClr val="212529"/>
                </a:solidFill>
                <a:effectLst/>
              </a:rPr>
              <a:t>Odyoloji, işitme ve denge bozukluklarının önlenmesi, tanılanması ve rehabilitasyonu ile ilgilenen bilim dalıdır.  Odyoloji biliminin en temel hedefi işitme ve denge kayıplarının en erken dönemde tespit edilerek uygun </a:t>
            </a:r>
            <a:r>
              <a:rPr lang="tr-TR" sz="2400" b="0" i="0" dirty="0" err="1">
                <a:solidFill>
                  <a:srgbClr val="212529"/>
                </a:solidFill>
                <a:effectLst/>
              </a:rPr>
              <a:t>rehabilitatif</a:t>
            </a:r>
            <a:r>
              <a:rPr lang="tr-TR" sz="2400" b="0" i="0" dirty="0">
                <a:solidFill>
                  <a:srgbClr val="212529"/>
                </a:solidFill>
                <a:effectLst/>
              </a:rPr>
              <a:t> yaklaşımın gerçekleşmesini sağlamaktır.</a:t>
            </a:r>
            <a:r>
              <a:rPr lang="en-US" sz="2400" dirty="0">
                <a:solidFill>
                  <a:srgbClr val="030303"/>
                </a:solidFill>
              </a:rPr>
              <a:t> </a:t>
            </a:r>
            <a:r>
              <a:rPr lang="tr-TR" sz="2400" dirty="0">
                <a:solidFill>
                  <a:srgbClr val="030303"/>
                </a:solidFill>
              </a:rPr>
              <a:t> İşitme ve denge bozukluklarının birey ve çevresi üzerindeki etkilerini değerlendirerek hastaya özgü değişiklikler ve düzenlemelerle rehabilitasyonda güncellemeler oluşturabilmektedir. Ayrıca işitme, denge bilimi bir çok alt alanlara sahip olmakla birlikte bu alt alanlar da </a:t>
            </a:r>
            <a:r>
              <a:rPr lang="tr-TR" sz="2400" dirty="0" err="1">
                <a:solidFill>
                  <a:srgbClr val="030303"/>
                </a:solidFill>
              </a:rPr>
              <a:t>odyolojide</a:t>
            </a:r>
            <a:r>
              <a:rPr lang="tr-TR" sz="2400" dirty="0">
                <a:solidFill>
                  <a:srgbClr val="030303"/>
                </a:solidFill>
              </a:rPr>
              <a:t> geniş araştırma yelpazesine sahiptir. </a:t>
            </a:r>
            <a:endParaRPr lang="en-US" sz="2400" dirty="0">
              <a:solidFill>
                <a:srgbClr val="030303"/>
              </a:solidFill>
            </a:endParaRPr>
          </a:p>
        </p:txBody>
      </p:sp>
      <p:grpSp>
        <p:nvGrpSpPr>
          <p:cNvPr id="11" name="Group 11"/>
          <p:cNvGrpSpPr/>
          <p:nvPr/>
        </p:nvGrpSpPr>
        <p:grpSpPr>
          <a:xfrm>
            <a:off x="7159252" y="336927"/>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3" name="Group 13"/>
          <p:cNvGrpSpPr/>
          <p:nvPr/>
        </p:nvGrpSpPr>
        <p:grpSpPr>
          <a:xfrm>
            <a:off x="9302277" y="1887708"/>
            <a:ext cx="8836815" cy="8185882"/>
            <a:chOff x="0" y="0"/>
            <a:chExt cx="5801747" cy="4306046"/>
          </a:xfrm>
        </p:grpSpPr>
        <p:sp>
          <p:nvSpPr>
            <p:cNvPr id="14" name="Freeform 14"/>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15" name="TextBox 15"/>
            <p:cNvSpPr txBox="1"/>
            <p:nvPr/>
          </p:nvSpPr>
          <p:spPr>
            <a:xfrm>
              <a:off x="0" y="-38100"/>
              <a:ext cx="5801747" cy="434414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883600" y="1887707"/>
            <a:ext cx="7397399" cy="8025723"/>
          </a:xfrm>
          <a:prstGeom prst="rect">
            <a:avLst/>
          </a:prstGeom>
        </p:spPr>
        <p:txBody>
          <a:bodyPr lIns="0" tIns="0" rIns="0" bIns="0" rtlCol="0" anchor="t">
            <a:spAutoFit/>
          </a:bodyPr>
          <a:lstStyle/>
          <a:p>
            <a:pPr algn="just">
              <a:lnSpc>
                <a:spcPts val="4200"/>
              </a:lnSpc>
            </a:pPr>
            <a:r>
              <a:rPr lang="en-US" sz="2400" dirty="0"/>
              <a:t>Dokuz </a:t>
            </a:r>
            <a:r>
              <a:rPr lang="en-US" sz="2400" dirty="0" err="1"/>
              <a:t>Eylül</a:t>
            </a:r>
            <a:r>
              <a:rPr lang="en-US" sz="2400" dirty="0"/>
              <a:t> Üniversitesi </a:t>
            </a:r>
            <a:r>
              <a:rPr lang="tr-TR" sz="2400" dirty="0"/>
              <a:t>Sağlık Bilimleri Enstitüsü Kulak Burun Boğaz</a:t>
            </a:r>
            <a:r>
              <a:rPr lang="en-US" sz="2400" dirty="0"/>
              <a:t> </a:t>
            </a:r>
            <a:r>
              <a:rPr lang="en-US" sz="2400" dirty="0" err="1"/>
              <a:t>Anabilim</a:t>
            </a:r>
            <a:r>
              <a:rPr lang="en-US" sz="2400" dirty="0"/>
              <a:t> </a:t>
            </a:r>
            <a:r>
              <a:rPr lang="en-US" sz="2400" dirty="0" err="1"/>
              <a:t>Dalı</a:t>
            </a:r>
            <a:r>
              <a:rPr lang="en-US" sz="2400" dirty="0"/>
              <a:t> </a:t>
            </a:r>
            <a:r>
              <a:rPr lang="tr-TR" sz="2400" dirty="0"/>
              <a:t>Odyoloji lisansüstü programları, </a:t>
            </a:r>
            <a:r>
              <a:rPr lang="tr-TR" sz="2400" b="0" i="0" dirty="0">
                <a:effectLst/>
              </a:rPr>
              <a:t>her yaştan insana tanısal testleri uygulayarak işitme ve denge bozukluklarını belirlemek; işitme ve denge probleminin rehabilitasyon programını oluşturmak ve uygulamak; işitme rehabilitasyonu için kullanılacak cihazları belirlemek ve programlanmasını yapmak; işitme ve denge sağlığının korunması ve kaybının önlenmesine yönelik çalışmalar yapmak; kulağa </a:t>
            </a:r>
            <a:r>
              <a:rPr lang="tr-TR" sz="2400" b="0" i="0" dirty="0" err="1">
                <a:effectLst/>
              </a:rPr>
              <a:t>implante</a:t>
            </a:r>
            <a:r>
              <a:rPr lang="tr-TR" sz="2400" b="0" i="0" dirty="0">
                <a:effectLst/>
              </a:rPr>
              <a:t> edilen cihazlarda ameliyat sırasında ve sonrasında cihaz ayarlamalarını yapmak üzere gerekli mesleki bilgi,  beceri ve yeterliliğe sahip alanında ulusal ve uluslararası çalışmalar yürütebilen bilim uzmanları yetiştirmeyi amaçlayan</a:t>
            </a:r>
            <a:r>
              <a:rPr lang="en-US" sz="2400" dirty="0"/>
              <a:t> </a:t>
            </a:r>
            <a:r>
              <a:rPr lang="en-US" sz="2400" dirty="0" err="1"/>
              <a:t>uygulamalı</a:t>
            </a:r>
            <a:r>
              <a:rPr lang="en-US" sz="2400" dirty="0"/>
              <a:t> </a:t>
            </a:r>
            <a:r>
              <a:rPr lang="en-US" sz="2400" dirty="0" err="1"/>
              <a:t>olarak</a:t>
            </a:r>
            <a:r>
              <a:rPr lang="en-US" sz="2400" dirty="0"/>
              <a:t> </a:t>
            </a:r>
            <a:r>
              <a:rPr lang="en-US" sz="2400" dirty="0" err="1"/>
              <a:t>işleyen</a:t>
            </a:r>
            <a:r>
              <a:rPr lang="en-US" sz="2400" dirty="0"/>
              <a:t> </a:t>
            </a:r>
            <a:r>
              <a:rPr lang="en-US" sz="2400" dirty="0" err="1"/>
              <a:t>bir</a:t>
            </a:r>
            <a:r>
              <a:rPr lang="en-US" sz="2400" dirty="0"/>
              <a:t> </a:t>
            </a:r>
            <a:r>
              <a:rPr lang="en-US" sz="2400" dirty="0" err="1"/>
              <a:t>öğrenim</a:t>
            </a:r>
            <a:r>
              <a:rPr lang="en-US" sz="2400" dirty="0"/>
              <a:t> ve </a:t>
            </a:r>
            <a:r>
              <a:rPr lang="en-US" sz="2400" dirty="0" err="1"/>
              <a:t>bilimsel</a:t>
            </a:r>
            <a:r>
              <a:rPr lang="en-US" sz="2400" dirty="0"/>
              <a:t> </a:t>
            </a:r>
            <a:r>
              <a:rPr lang="en-US" sz="2400" dirty="0" err="1"/>
              <a:t>araştırma</a:t>
            </a:r>
            <a:r>
              <a:rPr lang="en-US" sz="2400" dirty="0"/>
              <a:t> </a:t>
            </a:r>
            <a:r>
              <a:rPr lang="en-US" sz="2400" dirty="0" err="1"/>
              <a:t>yöntem</a:t>
            </a:r>
            <a:r>
              <a:rPr lang="tr-TR" sz="2400" dirty="0" err="1"/>
              <a:t>leri</a:t>
            </a:r>
            <a:r>
              <a:rPr lang="en-US" sz="2400" dirty="0"/>
              <a:t> </a:t>
            </a:r>
            <a:r>
              <a:rPr lang="en-US" sz="2400" dirty="0" err="1"/>
              <a:t>izlemektedir</a:t>
            </a:r>
            <a:r>
              <a:rPr lang="en-US" sz="24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oup 3"/>
          <p:cNvGrpSpPr/>
          <p:nvPr/>
        </p:nvGrpSpPr>
        <p:grpSpPr>
          <a:xfrm>
            <a:off x="0" y="270090"/>
            <a:ext cx="11364593"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54016" y="489650"/>
            <a:ext cx="9897738" cy="1846659"/>
          </a:xfrm>
          <a:prstGeom prst="rect">
            <a:avLst/>
          </a:prstGeom>
        </p:spPr>
        <p:txBody>
          <a:bodyPr wrap="square" lIns="0" tIns="0" rIns="0" bIns="0" rtlCol="0" anchor="t">
            <a:spAutoFit/>
          </a:bodyPr>
          <a:lstStyle/>
          <a:p>
            <a:r>
              <a:rPr lang="tr-TR" sz="4000" dirty="0">
                <a:solidFill>
                  <a:srgbClr val="030303"/>
                </a:solidFill>
                <a:latin typeface="DM Sans"/>
              </a:rPr>
              <a:t>Kulak Burun Boğaz</a:t>
            </a:r>
            <a:r>
              <a:rPr lang="en-US" sz="4000" dirty="0">
                <a:solidFill>
                  <a:srgbClr val="030303"/>
                </a:solidFill>
                <a:latin typeface="DM Sans"/>
              </a:rPr>
              <a:t> </a:t>
            </a:r>
            <a:r>
              <a:rPr lang="en-US" sz="4000" dirty="0" err="1">
                <a:solidFill>
                  <a:srgbClr val="030303"/>
                </a:solidFill>
                <a:latin typeface="DM Sans"/>
              </a:rPr>
              <a:t>Anabilim</a:t>
            </a:r>
            <a:r>
              <a:rPr lang="en-US" sz="4000" dirty="0">
                <a:solidFill>
                  <a:srgbClr val="030303"/>
                </a:solidFill>
                <a:latin typeface="DM Sans"/>
              </a:rPr>
              <a:t> </a:t>
            </a:r>
            <a:r>
              <a:rPr lang="en-US" sz="4000" dirty="0" err="1">
                <a:solidFill>
                  <a:srgbClr val="030303"/>
                </a:solidFill>
                <a:latin typeface="DM Sans"/>
              </a:rPr>
              <a:t>Dalı</a:t>
            </a:r>
            <a:endParaRPr lang="tr-TR" sz="4000" dirty="0">
              <a:solidFill>
                <a:srgbClr val="030303"/>
              </a:solidFill>
              <a:latin typeface="DM Sans"/>
            </a:endParaRPr>
          </a:p>
          <a:p>
            <a:r>
              <a:rPr lang="tr-TR" sz="4000" dirty="0">
                <a:solidFill>
                  <a:srgbClr val="030303"/>
                </a:solidFill>
                <a:latin typeface="DM Sans"/>
              </a:rPr>
              <a:t>Odyoloji Lisansüstü Programları</a:t>
            </a:r>
            <a:r>
              <a:rPr lang="en-US" sz="4000" dirty="0">
                <a:solidFill>
                  <a:srgbClr val="030303"/>
                </a:solidFill>
                <a:latin typeface="DM Sans"/>
              </a:rPr>
              <a:t> </a:t>
            </a:r>
          </a:p>
          <a:p>
            <a:r>
              <a:rPr lang="en-US" sz="4000" dirty="0" err="1">
                <a:solidFill>
                  <a:srgbClr val="030303"/>
                </a:solidFill>
                <a:latin typeface="DM Sans Bold"/>
              </a:rPr>
              <a:t>Akademik</a:t>
            </a:r>
            <a:r>
              <a:rPr lang="en-US" sz="4000" dirty="0">
                <a:solidFill>
                  <a:srgbClr val="030303"/>
                </a:solidFill>
                <a:latin typeface="DM Sans Bold"/>
              </a:rPr>
              <a:t> </a:t>
            </a:r>
            <a:r>
              <a:rPr lang="en-US" sz="4000" dirty="0" err="1">
                <a:solidFill>
                  <a:srgbClr val="030303"/>
                </a:solidFill>
                <a:latin typeface="DM Sans Bold"/>
              </a:rPr>
              <a:t>Çalışma</a:t>
            </a:r>
            <a:r>
              <a:rPr lang="en-US" sz="4000" dirty="0">
                <a:solidFill>
                  <a:srgbClr val="030303"/>
                </a:solidFill>
                <a:latin typeface="DM Sans Bold"/>
              </a:rPr>
              <a:t> </a:t>
            </a:r>
            <a:r>
              <a:rPr lang="en-US" sz="4000" dirty="0" err="1">
                <a:solidFill>
                  <a:srgbClr val="030303"/>
                </a:solidFill>
                <a:latin typeface="DM Sans Bold"/>
              </a:rPr>
              <a:t>Alanları</a:t>
            </a:r>
            <a:endParaRPr lang="en-US" sz="4000" dirty="0">
              <a:solidFill>
                <a:srgbClr val="030303"/>
              </a:solidFill>
              <a:latin typeface="DM Sans Bold"/>
            </a:endParaRPr>
          </a:p>
        </p:txBody>
      </p:sp>
      <p:grpSp>
        <p:nvGrpSpPr>
          <p:cNvPr id="7" name="Group 7"/>
          <p:cNvGrpSpPr/>
          <p:nvPr/>
        </p:nvGrpSpPr>
        <p:grpSpPr>
          <a:xfrm>
            <a:off x="9538916" y="330454"/>
            <a:ext cx="1825677" cy="182567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en-TR"/>
            </a:p>
          </p:txBody>
        </p:sp>
      </p:grpSp>
      <p:grpSp>
        <p:nvGrpSpPr>
          <p:cNvPr id="9" name="Group 9"/>
          <p:cNvGrpSpPr/>
          <p:nvPr/>
        </p:nvGrpSpPr>
        <p:grpSpPr>
          <a:xfrm>
            <a:off x="164346" y="3007878"/>
            <a:ext cx="2906707" cy="1449666"/>
            <a:chOff x="0" y="-38100"/>
            <a:chExt cx="1953890" cy="974466"/>
          </a:xfrm>
        </p:grpSpPr>
        <p:sp>
          <p:nvSpPr>
            <p:cNvPr id="10" name="Freeform 10"/>
            <p:cNvSpPr/>
            <p:nvPr/>
          </p:nvSpPr>
          <p:spPr>
            <a:xfrm>
              <a:off x="59419" y="5516"/>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pPr algn="ctr"/>
              <a:endParaRPr lang="tr-TR" dirty="0"/>
            </a:p>
            <a:p>
              <a:pPr algn="ctr">
                <a:lnSpc>
                  <a:spcPct val="150000"/>
                </a:lnSpc>
              </a:pPr>
              <a:r>
                <a:rPr lang="tr-TR" sz="3200" b="1" dirty="0"/>
                <a:t>Klinik Odyoloji</a:t>
              </a:r>
              <a:endParaRPr lang="en-TR" sz="3200" b="1" dirty="0"/>
            </a:p>
          </p:txBody>
        </p:sp>
        <p:sp>
          <p:nvSpPr>
            <p:cNvPr id="11" name="TextBox 11"/>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253621" y="3064558"/>
            <a:ext cx="2818313" cy="1384781"/>
            <a:chOff x="0" y="0"/>
            <a:chExt cx="1894471" cy="930850"/>
          </a:xfrm>
        </p:grpSpPr>
        <p:sp>
          <p:nvSpPr>
            <p:cNvPr id="13" name="Freeform 13"/>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4" name="TextBox 14"/>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254502" y="3064558"/>
            <a:ext cx="2818313" cy="1384781"/>
            <a:chOff x="0" y="0"/>
            <a:chExt cx="1894471" cy="930850"/>
          </a:xfrm>
        </p:grpSpPr>
        <p:sp>
          <p:nvSpPr>
            <p:cNvPr id="16" name="Freeform 1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7" name="TextBox 17"/>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15690" y="3064558"/>
            <a:ext cx="2818313" cy="1384781"/>
            <a:chOff x="0" y="0"/>
            <a:chExt cx="1894471" cy="930850"/>
          </a:xfrm>
        </p:grpSpPr>
        <p:sp>
          <p:nvSpPr>
            <p:cNvPr id="19" name="Freeform 19"/>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0" name="TextBox 20"/>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2176879" y="3064558"/>
            <a:ext cx="2818313" cy="1384781"/>
            <a:chOff x="0" y="0"/>
            <a:chExt cx="1894471" cy="930850"/>
          </a:xfrm>
        </p:grpSpPr>
        <p:sp>
          <p:nvSpPr>
            <p:cNvPr id="22" name="Freeform 22"/>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3" name="TextBox 23"/>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3538574" y="3302682"/>
            <a:ext cx="2263603" cy="977768"/>
          </a:xfrm>
          <a:prstGeom prst="rect">
            <a:avLst/>
          </a:prstGeom>
        </p:spPr>
        <p:txBody>
          <a:bodyPr lIns="0" tIns="0" rIns="0" bIns="0" rtlCol="0" anchor="t">
            <a:spAutoFit/>
          </a:bodyPr>
          <a:lstStyle/>
          <a:p>
            <a:pPr algn="ctr">
              <a:lnSpc>
                <a:spcPts val="3919"/>
              </a:lnSpc>
            </a:pPr>
            <a:r>
              <a:rPr lang="tr-TR" sz="3200" b="1" dirty="0">
                <a:solidFill>
                  <a:srgbClr val="030303"/>
                </a:solidFill>
              </a:rPr>
              <a:t>Pediatrik Odyoloji</a:t>
            </a:r>
            <a:endParaRPr lang="en-US" sz="3200" b="1" dirty="0">
              <a:solidFill>
                <a:srgbClr val="030303"/>
              </a:solidFill>
            </a:endParaRPr>
          </a:p>
        </p:txBody>
      </p:sp>
      <p:sp>
        <p:nvSpPr>
          <p:cNvPr id="26" name="TextBox 26"/>
          <p:cNvSpPr txBox="1"/>
          <p:nvPr/>
        </p:nvSpPr>
        <p:spPr>
          <a:xfrm>
            <a:off x="6492164" y="3302682"/>
            <a:ext cx="2263603" cy="977768"/>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 </a:t>
            </a:r>
            <a:r>
              <a:rPr lang="tr-TR" sz="3200" b="1" dirty="0">
                <a:solidFill>
                  <a:srgbClr val="030303"/>
                </a:solidFill>
              </a:rPr>
              <a:t>Geriatrik Odyoloji</a:t>
            </a:r>
            <a:endParaRPr lang="en-US" sz="3200" b="1" dirty="0">
              <a:solidFill>
                <a:srgbClr val="030303"/>
              </a:solidFill>
            </a:endParaRPr>
          </a:p>
        </p:txBody>
      </p:sp>
      <p:sp>
        <p:nvSpPr>
          <p:cNvPr id="27" name="TextBox 27"/>
          <p:cNvSpPr txBox="1"/>
          <p:nvPr/>
        </p:nvSpPr>
        <p:spPr>
          <a:xfrm>
            <a:off x="9408301" y="3399700"/>
            <a:ext cx="2365660" cy="730906"/>
          </a:xfrm>
          <a:prstGeom prst="rect">
            <a:avLst/>
          </a:prstGeom>
        </p:spPr>
        <p:txBody>
          <a:bodyPr lIns="0" tIns="0" rIns="0" bIns="0" rtlCol="0" anchor="t">
            <a:spAutoFit/>
          </a:bodyPr>
          <a:lstStyle/>
          <a:p>
            <a:pPr algn="ctr">
              <a:lnSpc>
                <a:spcPts val="2799"/>
              </a:lnSpc>
            </a:pPr>
            <a:r>
              <a:rPr lang="tr-TR" sz="3200" b="1" dirty="0">
                <a:solidFill>
                  <a:srgbClr val="030303"/>
                </a:solidFill>
              </a:rPr>
              <a:t>Deneysel Odyoloji</a:t>
            </a:r>
            <a:endParaRPr lang="en-US" sz="3200" b="1" dirty="0">
              <a:solidFill>
                <a:srgbClr val="030303"/>
              </a:solidFill>
            </a:endParaRPr>
          </a:p>
        </p:txBody>
      </p:sp>
      <p:sp>
        <p:nvSpPr>
          <p:cNvPr id="28" name="TextBox 28"/>
          <p:cNvSpPr txBox="1"/>
          <p:nvPr/>
        </p:nvSpPr>
        <p:spPr>
          <a:xfrm>
            <a:off x="12243554" y="3426113"/>
            <a:ext cx="2684963" cy="730906"/>
          </a:xfrm>
          <a:prstGeom prst="rect">
            <a:avLst/>
          </a:prstGeom>
        </p:spPr>
        <p:txBody>
          <a:bodyPr lIns="0" tIns="0" rIns="0" bIns="0" rtlCol="0" anchor="t">
            <a:spAutoFit/>
          </a:bodyPr>
          <a:lstStyle/>
          <a:p>
            <a:pPr algn="ctr">
              <a:lnSpc>
                <a:spcPts val="2799"/>
              </a:lnSpc>
            </a:pPr>
            <a:r>
              <a:rPr lang="tr-TR" sz="3200" b="1" dirty="0">
                <a:solidFill>
                  <a:srgbClr val="030303"/>
                </a:solidFill>
              </a:rPr>
              <a:t>Endüstriyel Odyoloji</a:t>
            </a:r>
            <a:endParaRPr lang="en-US" sz="3200" b="1" dirty="0">
              <a:solidFill>
                <a:srgbClr val="030303"/>
              </a:solidFill>
            </a:endParaRPr>
          </a:p>
        </p:txBody>
      </p:sp>
      <p:grpSp>
        <p:nvGrpSpPr>
          <p:cNvPr id="29" name="Group 29"/>
          <p:cNvGrpSpPr/>
          <p:nvPr/>
        </p:nvGrpSpPr>
        <p:grpSpPr>
          <a:xfrm>
            <a:off x="331620" y="4942530"/>
            <a:ext cx="4311338" cy="2769562"/>
            <a:chOff x="0" y="0"/>
            <a:chExt cx="2898082" cy="1861700"/>
          </a:xfrm>
        </p:grpSpPr>
        <p:sp>
          <p:nvSpPr>
            <p:cNvPr id="30" name="Freeform 30"/>
            <p:cNvSpPr/>
            <p:nvPr/>
          </p:nvSpPr>
          <p:spPr>
            <a:xfrm>
              <a:off x="0" y="0"/>
              <a:ext cx="2898082" cy="1861700"/>
            </a:xfrm>
            <a:custGeom>
              <a:avLst/>
              <a:gdLst/>
              <a:ahLst/>
              <a:cxnLst/>
              <a:rect l="l" t="t" r="r" b="b"/>
              <a:pathLst>
                <a:path w="2898082" h="1861700">
                  <a:moveTo>
                    <a:pt x="0" y="0"/>
                  </a:moveTo>
                  <a:lnTo>
                    <a:pt x="2898082" y="0"/>
                  </a:lnTo>
                  <a:lnTo>
                    <a:pt x="2898082" y="1861700"/>
                  </a:lnTo>
                  <a:lnTo>
                    <a:pt x="0" y="1861700"/>
                  </a:lnTo>
                  <a:close/>
                </a:path>
              </a:pathLst>
            </a:custGeom>
            <a:solidFill>
              <a:srgbClr val="FFFFFF">
                <a:alpha val="84706"/>
              </a:srgbClr>
            </a:solidFill>
          </p:spPr>
          <p:txBody>
            <a:bodyPr/>
            <a:lstStyle/>
            <a:p>
              <a:endParaRPr lang="en-TR"/>
            </a:p>
          </p:txBody>
        </p:sp>
        <p:sp>
          <p:nvSpPr>
            <p:cNvPr id="31" name="TextBox 31"/>
            <p:cNvSpPr txBox="1"/>
            <p:nvPr/>
          </p:nvSpPr>
          <p:spPr>
            <a:xfrm>
              <a:off x="0" y="-38100"/>
              <a:ext cx="2898082" cy="18998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805108" y="4942530"/>
            <a:ext cx="4267707" cy="2769562"/>
            <a:chOff x="0" y="0"/>
            <a:chExt cx="2868753" cy="1861700"/>
          </a:xfrm>
        </p:grpSpPr>
        <p:sp>
          <p:nvSpPr>
            <p:cNvPr id="33" name="Freeform 33"/>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4" name="TextBox 34"/>
            <p:cNvSpPr txBox="1"/>
            <p:nvPr/>
          </p:nvSpPr>
          <p:spPr>
            <a:xfrm>
              <a:off x="0" y="-38100"/>
              <a:ext cx="2868753" cy="18998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9215690" y="4942530"/>
            <a:ext cx="4267707" cy="2769562"/>
            <a:chOff x="0" y="0"/>
            <a:chExt cx="2868753" cy="1861700"/>
          </a:xfrm>
        </p:grpSpPr>
        <p:sp>
          <p:nvSpPr>
            <p:cNvPr id="36" name="Freeform 36"/>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7" name="TextBox 37"/>
            <p:cNvSpPr txBox="1"/>
            <p:nvPr/>
          </p:nvSpPr>
          <p:spPr>
            <a:xfrm>
              <a:off x="0" y="-38100"/>
              <a:ext cx="2868753" cy="18998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3688673" y="4942530"/>
            <a:ext cx="4267707" cy="2769562"/>
            <a:chOff x="0" y="0"/>
            <a:chExt cx="2868753" cy="3274798"/>
          </a:xfrm>
        </p:grpSpPr>
        <p:sp>
          <p:nvSpPr>
            <p:cNvPr id="39" name="Freeform 39"/>
            <p:cNvSpPr/>
            <p:nvPr/>
          </p:nvSpPr>
          <p:spPr>
            <a:xfrm>
              <a:off x="0" y="0"/>
              <a:ext cx="2868753" cy="3274798"/>
            </a:xfrm>
            <a:custGeom>
              <a:avLst/>
              <a:gdLst/>
              <a:ahLst/>
              <a:cxnLst/>
              <a:rect l="l" t="t" r="r" b="b"/>
              <a:pathLst>
                <a:path w="2868753" h="3274798">
                  <a:moveTo>
                    <a:pt x="0" y="0"/>
                  </a:moveTo>
                  <a:lnTo>
                    <a:pt x="2868753" y="0"/>
                  </a:lnTo>
                  <a:lnTo>
                    <a:pt x="2868753" y="3274798"/>
                  </a:lnTo>
                  <a:lnTo>
                    <a:pt x="0" y="3274798"/>
                  </a:lnTo>
                  <a:close/>
                </a:path>
              </a:pathLst>
            </a:custGeom>
            <a:solidFill>
              <a:srgbClr val="FFFFFF">
                <a:alpha val="84706"/>
              </a:srgbClr>
            </a:solidFill>
          </p:spPr>
          <p:txBody>
            <a:bodyPr/>
            <a:lstStyle/>
            <a:p>
              <a:endParaRPr lang="en-TR"/>
            </a:p>
          </p:txBody>
        </p:sp>
        <p:sp>
          <p:nvSpPr>
            <p:cNvPr id="40" name="TextBox 40"/>
            <p:cNvSpPr txBox="1"/>
            <p:nvPr/>
          </p:nvSpPr>
          <p:spPr>
            <a:xfrm>
              <a:off x="0" y="-38100"/>
              <a:ext cx="2868753" cy="3312898"/>
            </a:xfrm>
            <a:prstGeom prst="rect">
              <a:avLst/>
            </a:prstGeom>
          </p:spPr>
          <p:txBody>
            <a:bodyPr lIns="50800" tIns="50800" rIns="50800" bIns="50800" rtlCol="0" anchor="ctr"/>
            <a:lstStyle/>
            <a:p>
              <a:pPr algn="ctr">
                <a:lnSpc>
                  <a:spcPts val="2659"/>
                </a:lnSpc>
              </a:pPr>
              <a:endParaRPr/>
            </a:p>
          </p:txBody>
        </p:sp>
      </p:grpSp>
      <p:sp>
        <p:nvSpPr>
          <p:cNvPr id="41" name="TextBox 41"/>
          <p:cNvSpPr txBox="1"/>
          <p:nvPr/>
        </p:nvSpPr>
        <p:spPr>
          <a:xfrm>
            <a:off x="513931" y="5766749"/>
            <a:ext cx="3914091" cy="983603"/>
          </a:xfrm>
          <a:prstGeom prst="rect">
            <a:avLst/>
          </a:prstGeom>
        </p:spPr>
        <p:txBody>
          <a:bodyPr wrap="square" lIns="0" tIns="0" rIns="0" bIns="0" rtlCol="0" anchor="t">
            <a:spAutoFit/>
          </a:bodyPr>
          <a:lstStyle/>
          <a:p>
            <a:pPr algn="ctr">
              <a:lnSpc>
                <a:spcPts val="3919"/>
              </a:lnSpc>
            </a:pPr>
            <a:r>
              <a:rPr lang="tr-TR" sz="3200" b="1" dirty="0">
                <a:solidFill>
                  <a:srgbClr val="030303"/>
                </a:solidFill>
              </a:rPr>
              <a:t>İşitme cihazları, koklear implantlar</a:t>
            </a:r>
            <a:endParaRPr lang="en-US" sz="3200" b="1" dirty="0">
              <a:solidFill>
                <a:srgbClr val="030303"/>
              </a:solidFill>
            </a:endParaRPr>
          </a:p>
        </p:txBody>
      </p:sp>
      <p:sp>
        <p:nvSpPr>
          <p:cNvPr id="42" name="TextBox 42"/>
          <p:cNvSpPr txBox="1"/>
          <p:nvPr/>
        </p:nvSpPr>
        <p:spPr>
          <a:xfrm>
            <a:off x="5318534" y="5088221"/>
            <a:ext cx="3240853" cy="2484013"/>
          </a:xfrm>
          <a:prstGeom prst="rect">
            <a:avLst/>
          </a:prstGeom>
        </p:spPr>
        <p:txBody>
          <a:bodyPr lIns="0" tIns="0" rIns="0" bIns="0" rtlCol="0" anchor="t">
            <a:spAutoFit/>
          </a:bodyPr>
          <a:lstStyle/>
          <a:p>
            <a:pPr algn="ctr">
              <a:lnSpc>
                <a:spcPts val="3919"/>
              </a:lnSpc>
            </a:pPr>
            <a:r>
              <a:rPr lang="tr-TR" sz="3200" b="1" dirty="0">
                <a:solidFill>
                  <a:srgbClr val="030303"/>
                </a:solidFill>
              </a:rPr>
              <a:t>İşitsel Uyarılmış Potansiyeller </a:t>
            </a:r>
            <a:r>
              <a:rPr lang="tr-TR" sz="3200" dirty="0">
                <a:solidFill>
                  <a:srgbClr val="030303"/>
                </a:solidFill>
              </a:rPr>
              <a:t>(erken </a:t>
            </a:r>
            <a:r>
              <a:rPr lang="tr-TR" sz="3200" dirty="0" err="1">
                <a:solidFill>
                  <a:srgbClr val="030303"/>
                </a:solidFill>
              </a:rPr>
              <a:t>latans</a:t>
            </a:r>
            <a:r>
              <a:rPr lang="tr-TR" sz="3200" dirty="0">
                <a:solidFill>
                  <a:srgbClr val="030303"/>
                </a:solidFill>
              </a:rPr>
              <a:t>, orta </a:t>
            </a:r>
            <a:r>
              <a:rPr lang="tr-TR" sz="3200" dirty="0" err="1">
                <a:solidFill>
                  <a:srgbClr val="030303"/>
                </a:solidFill>
              </a:rPr>
              <a:t>latans</a:t>
            </a:r>
            <a:r>
              <a:rPr lang="tr-TR" sz="3200" dirty="0">
                <a:solidFill>
                  <a:srgbClr val="030303"/>
                </a:solidFill>
              </a:rPr>
              <a:t>, geç </a:t>
            </a:r>
            <a:r>
              <a:rPr lang="tr-TR" sz="3200" dirty="0" err="1">
                <a:solidFill>
                  <a:srgbClr val="030303"/>
                </a:solidFill>
              </a:rPr>
              <a:t>latans</a:t>
            </a:r>
            <a:r>
              <a:rPr lang="tr-TR" sz="3200" dirty="0">
                <a:solidFill>
                  <a:srgbClr val="030303"/>
                </a:solidFill>
              </a:rPr>
              <a:t> yanıtlar</a:t>
            </a:r>
            <a:r>
              <a:rPr lang="en-US" sz="3200" dirty="0">
                <a:solidFill>
                  <a:srgbClr val="030303"/>
                </a:solidFill>
              </a:rPr>
              <a:t>)</a:t>
            </a:r>
          </a:p>
        </p:txBody>
      </p:sp>
      <p:sp>
        <p:nvSpPr>
          <p:cNvPr id="43" name="TextBox 43"/>
          <p:cNvSpPr txBox="1"/>
          <p:nvPr/>
        </p:nvSpPr>
        <p:spPr>
          <a:xfrm>
            <a:off x="9297980" y="5772584"/>
            <a:ext cx="3990352" cy="977768"/>
          </a:xfrm>
          <a:prstGeom prst="rect">
            <a:avLst/>
          </a:prstGeom>
        </p:spPr>
        <p:txBody>
          <a:bodyPr lIns="0" tIns="0" rIns="0" bIns="0" rtlCol="0" anchor="t">
            <a:spAutoFit/>
          </a:bodyPr>
          <a:lstStyle/>
          <a:p>
            <a:pPr algn="ctr">
              <a:lnSpc>
                <a:spcPts val="3919"/>
              </a:lnSpc>
            </a:pPr>
            <a:r>
              <a:rPr lang="tr-TR" sz="3200" b="1" dirty="0" err="1">
                <a:solidFill>
                  <a:srgbClr val="030303"/>
                </a:solidFill>
              </a:rPr>
              <a:t>Tinnitus</a:t>
            </a:r>
            <a:r>
              <a:rPr lang="tr-TR" sz="3200" b="1" dirty="0">
                <a:solidFill>
                  <a:srgbClr val="030303"/>
                </a:solidFill>
              </a:rPr>
              <a:t> terapi ve danışmanlık</a:t>
            </a:r>
            <a:endParaRPr lang="en-US" sz="3200" b="1" dirty="0">
              <a:solidFill>
                <a:srgbClr val="030303"/>
              </a:solidFill>
            </a:endParaRPr>
          </a:p>
        </p:txBody>
      </p:sp>
      <p:sp>
        <p:nvSpPr>
          <p:cNvPr id="44" name="TextBox 44"/>
          <p:cNvSpPr txBox="1"/>
          <p:nvPr/>
        </p:nvSpPr>
        <p:spPr>
          <a:xfrm>
            <a:off x="13750097" y="5086350"/>
            <a:ext cx="4144018" cy="2484013"/>
          </a:xfrm>
          <a:prstGeom prst="rect">
            <a:avLst/>
          </a:prstGeom>
        </p:spPr>
        <p:txBody>
          <a:bodyPr lIns="0" tIns="0" rIns="0" bIns="0" rtlCol="0" anchor="t">
            <a:spAutoFit/>
          </a:bodyPr>
          <a:lstStyle/>
          <a:p>
            <a:pPr algn="ctr">
              <a:lnSpc>
                <a:spcPts val="3919"/>
              </a:lnSpc>
            </a:pPr>
            <a:r>
              <a:rPr lang="tr-TR" sz="3200" b="1" dirty="0">
                <a:solidFill>
                  <a:srgbClr val="030303"/>
                </a:solidFill>
              </a:rPr>
              <a:t>Denge değerlendirmeleri, vestibüler tanı testleri ve vestibüler rehabilitasyon</a:t>
            </a:r>
            <a:endParaRPr lang="en-US" sz="3200" b="1" dirty="0">
              <a:solidFill>
                <a:srgbClr val="030303"/>
              </a:solidFill>
            </a:endParaRPr>
          </a:p>
        </p:txBody>
      </p:sp>
      <p:grpSp>
        <p:nvGrpSpPr>
          <p:cNvPr id="45" name="Group 45"/>
          <p:cNvGrpSpPr/>
          <p:nvPr/>
        </p:nvGrpSpPr>
        <p:grpSpPr>
          <a:xfrm>
            <a:off x="15138067" y="3064558"/>
            <a:ext cx="2818313" cy="1384781"/>
            <a:chOff x="0" y="0"/>
            <a:chExt cx="1894471" cy="930850"/>
          </a:xfrm>
        </p:grpSpPr>
        <p:sp>
          <p:nvSpPr>
            <p:cNvPr id="46" name="Freeform 4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47" name="TextBox 47"/>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48" name="TextBox 48"/>
          <p:cNvSpPr txBox="1"/>
          <p:nvPr/>
        </p:nvSpPr>
        <p:spPr>
          <a:xfrm>
            <a:off x="15363263" y="3257838"/>
            <a:ext cx="2365660" cy="977768"/>
          </a:xfrm>
          <a:prstGeom prst="rect">
            <a:avLst/>
          </a:prstGeom>
        </p:spPr>
        <p:txBody>
          <a:bodyPr lIns="0" tIns="0" rIns="0" bIns="0" rtlCol="0" anchor="t">
            <a:spAutoFit/>
          </a:bodyPr>
          <a:lstStyle/>
          <a:p>
            <a:pPr algn="ctr">
              <a:lnSpc>
                <a:spcPts val="3919"/>
              </a:lnSpc>
            </a:pPr>
            <a:r>
              <a:rPr lang="tr-TR" sz="3200" b="1" dirty="0" err="1">
                <a:solidFill>
                  <a:srgbClr val="030303"/>
                </a:solidFill>
              </a:rPr>
              <a:t>Rehabilitatif</a:t>
            </a:r>
            <a:r>
              <a:rPr lang="tr-TR" sz="3200" b="1" dirty="0">
                <a:solidFill>
                  <a:srgbClr val="030303"/>
                </a:solidFill>
              </a:rPr>
              <a:t> Odyoloji</a:t>
            </a:r>
            <a:endParaRPr lang="en-US" sz="3200" b="1" dirty="0">
              <a:solidFill>
                <a:srgbClr val="03030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dirty="0" err="1">
                <a:solidFill>
                  <a:srgbClr val="030303"/>
                </a:solidFill>
                <a:latin typeface="DM Sans"/>
              </a:rPr>
              <a:t>Laboratuvarımızda</a:t>
            </a:r>
            <a:r>
              <a:rPr lang="en-US" sz="4000" dirty="0">
                <a:solidFill>
                  <a:srgbClr val="030303"/>
                </a:solidFill>
                <a:latin typeface="DM Sans"/>
              </a:rPr>
              <a:t> </a:t>
            </a:r>
            <a:r>
              <a:rPr lang="en-US" sz="4000" dirty="0" err="1">
                <a:solidFill>
                  <a:srgbClr val="030303"/>
                </a:solidFill>
                <a:latin typeface="DM Sans"/>
              </a:rPr>
              <a:t>çalışılmış</a:t>
            </a:r>
            <a:endParaRPr lang="en-US" sz="4000" dirty="0">
              <a:solidFill>
                <a:srgbClr val="030303"/>
              </a:solidFill>
              <a:latin typeface="DM Sans"/>
            </a:endParaRPr>
          </a:p>
          <a:p>
            <a:pPr>
              <a:lnSpc>
                <a:spcPts val="4800"/>
              </a:lnSpc>
            </a:pPr>
            <a:r>
              <a:rPr lang="en-US" sz="4000" dirty="0" err="1">
                <a:solidFill>
                  <a:srgbClr val="030303"/>
                </a:solidFill>
                <a:latin typeface="DM Sans Bold"/>
              </a:rPr>
              <a:t>Proje</a:t>
            </a:r>
            <a:r>
              <a:rPr lang="en-US" sz="4000" dirty="0">
                <a:solidFill>
                  <a:srgbClr val="030303"/>
                </a:solidFill>
                <a:latin typeface="DM Sans Bold"/>
              </a:rPr>
              <a:t> </a:t>
            </a:r>
            <a:r>
              <a:rPr lang="en-US" sz="4000" dirty="0" err="1">
                <a:solidFill>
                  <a:srgbClr val="030303"/>
                </a:solidFill>
                <a:latin typeface="DM Sans Bold"/>
              </a:rPr>
              <a:t>Konuları</a:t>
            </a:r>
            <a:endParaRPr lang="en-US" sz="4000" dirty="0">
              <a:solidFill>
                <a:srgbClr val="030303"/>
              </a:solidFill>
              <a:latin typeface="DM Sans Bold"/>
            </a:endParaRPr>
          </a:p>
        </p:txBody>
      </p:sp>
      <p:grpSp>
        <p:nvGrpSpPr>
          <p:cNvPr id="7" name="Group 7"/>
          <p:cNvGrpSpPr/>
          <p:nvPr/>
        </p:nvGrpSpPr>
        <p:grpSpPr>
          <a:xfrm>
            <a:off x="1812214" y="3174492"/>
            <a:ext cx="2818313" cy="2769562"/>
            <a:chOff x="0" y="0"/>
            <a:chExt cx="1894471" cy="1861700"/>
          </a:xfrm>
        </p:grpSpPr>
        <p:sp>
          <p:nvSpPr>
            <p:cNvPr id="8" name="Freeform 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9" name="TextBox 9"/>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513260" y="365268"/>
            <a:ext cx="1825677" cy="18256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2" name="Group 12"/>
          <p:cNvGrpSpPr/>
          <p:nvPr/>
        </p:nvGrpSpPr>
        <p:grpSpPr>
          <a:xfrm>
            <a:off x="4773908" y="3174492"/>
            <a:ext cx="2818313" cy="2769562"/>
            <a:chOff x="0" y="0"/>
            <a:chExt cx="1894471" cy="1861700"/>
          </a:xfrm>
        </p:grpSpPr>
        <p:sp>
          <p:nvSpPr>
            <p:cNvPr id="13" name="Freeform 13"/>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4" name="TextBox 14"/>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735096" y="3174492"/>
            <a:ext cx="2818313" cy="2769562"/>
            <a:chOff x="0" y="0"/>
            <a:chExt cx="1894471" cy="1861700"/>
          </a:xfrm>
        </p:grpSpPr>
        <p:sp>
          <p:nvSpPr>
            <p:cNvPr id="16" name="Freeform 16"/>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7" name="TextBox 17"/>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691015" y="3166872"/>
            <a:ext cx="2818313" cy="2769562"/>
            <a:chOff x="0" y="0"/>
            <a:chExt cx="1894471" cy="1861700"/>
          </a:xfrm>
        </p:grpSpPr>
        <p:sp>
          <p:nvSpPr>
            <p:cNvPr id="19" name="Freeform 19"/>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0" name="TextBox 20"/>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657473" y="3174492"/>
            <a:ext cx="2818313" cy="2769562"/>
            <a:chOff x="0" y="0"/>
            <a:chExt cx="1894471" cy="1861700"/>
          </a:xfrm>
        </p:grpSpPr>
        <p:sp>
          <p:nvSpPr>
            <p:cNvPr id="22" name="Freeform 22"/>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3" name="TextBox 23"/>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778810" y="6100706"/>
            <a:ext cx="2818313" cy="2769562"/>
            <a:chOff x="0" y="0"/>
            <a:chExt cx="1894471" cy="1861700"/>
          </a:xfrm>
        </p:grpSpPr>
        <p:sp>
          <p:nvSpPr>
            <p:cNvPr id="25" name="Freeform 25"/>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6" name="TextBox 26"/>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7747386" y="6157386"/>
            <a:ext cx="2818313" cy="2769562"/>
            <a:chOff x="0" y="0"/>
            <a:chExt cx="1894471" cy="1861700"/>
          </a:xfrm>
        </p:grpSpPr>
        <p:sp>
          <p:nvSpPr>
            <p:cNvPr id="28" name="Freeform 2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9" name="TextBox 29"/>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687850" y="6129046"/>
            <a:ext cx="2818313" cy="2769562"/>
            <a:chOff x="0" y="0"/>
            <a:chExt cx="1894471" cy="1861700"/>
          </a:xfrm>
        </p:grpSpPr>
        <p:sp>
          <p:nvSpPr>
            <p:cNvPr id="31" name="Freeform 31"/>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2" name="TextBox 32"/>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3690877" y="6111245"/>
            <a:ext cx="2818313" cy="2769562"/>
            <a:chOff x="0" y="0"/>
            <a:chExt cx="1894471" cy="1861700"/>
          </a:xfrm>
        </p:grpSpPr>
        <p:sp>
          <p:nvSpPr>
            <p:cNvPr id="34" name="Freeform 34"/>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5" name="TextBox 35"/>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960670" y="3506117"/>
            <a:ext cx="2355322" cy="1978042"/>
          </a:xfrm>
          <a:prstGeom prst="rect">
            <a:avLst/>
          </a:prstGeom>
        </p:spPr>
        <p:txBody>
          <a:bodyPr wrap="square" lIns="0" tIns="0" rIns="0" bIns="0" rtlCol="0" anchor="t">
            <a:spAutoFit/>
          </a:bodyPr>
          <a:lstStyle/>
          <a:p>
            <a:pPr algn="ctr">
              <a:lnSpc>
                <a:spcPts val="3919"/>
              </a:lnSpc>
            </a:pPr>
            <a:r>
              <a:rPr lang="tr-TR" sz="2799" dirty="0">
                <a:solidFill>
                  <a:srgbClr val="030303"/>
                </a:solidFill>
                <a:latin typeface="DM Sans Bold"/>
              </a:rPr>
              <a:t>İşitsel uyarılmış kortikal potansiyeller</a:t>
            </a:r>
            <a:endParaRPr lang="en-US" sz="2799" dirty="0">
              <a:solidFill>
                <a:srgbClr val="030303"/>
              </a:solidFill>
              <a:latin typeface="DM Sans Bold"/>
            </a:endParaRPr>
          </a:p>
        </p:txBody>
      </p:sp>
      <p:sp>
        <p:nvSpPr>
          <p:cNvPr id="37" name="TextBox 37"/>
          <p:cNvSpPr txBox="1"/>
          <p:nvPr/>
        </p:nvSpPr>
        <p:spPr>
          <a:xfrm>
            <a:off x="5051263" y="4042383"/>
            <a:ext cx="2263603" cy="977768"/>
          </a:xfrm>
          <a:prstGeom prst="rect">
            <a:avLst/>
          </a:prstGeom>
        </p:spPr>
        <p:txBody>
          <a:bodyPr lIns="0" tIns="0" rIns="0" bIns="0" rtlCol="0" anchor="t">
            <a:spAutoFit/>
          </a:bodyPr>
          <a:lstStyle/>
          <a:p>
            <a:pPr algn="ctr">
              <a:lnSpc>
                <a:spcPts val="3919"/>
              </a:lnSpc>
            </a:pPr>
            <a:r>
              <a:rPr lang="tr-TR" sz="2799" dirty="0">
                <a:solidFill>
                  <a:srgbClr val="030303"/>
                </a:solidFill>
                <a:latin typeface="DM Sans Bold"/>
              </a:rPr>
              <a:t>Temporal çözünürlük</a:t>
            </a:r>
            <a:endParaRPr lang="en-US" sz="2799" dirty="0">
              <a:solidFill>
                <a:srgbClr val="030303"/>
              </a:solidFill>
              <a:latin typeface="DM Sans Bold"/>
            </a:endParaRPr>
          </a:p>
        </p:txBody>
      </p:sp>
      <p:sp>
        <p:nvSpPr>
          <p:cNvPr id="38" name="TextBox 38"/>
          <p:cNvSpPr txBox="1"/>
          <p:nvPr/>
        </p:nvSpPr>
        <p:spPr>
          <a:xfrm>
            <a:off x="7978595" y="3745501"/>
            <a:ext cx="2263603" cy="1477905"/>
          </a:xfrm>
          <a:prstGeom prst="rect">
            <a:avLst/>
          </a:prstGeom>
        </p:spPr>
        <p:txBody>
          <a:bodyPr lIns="0" tIns="0" rIns="0" bIns="0" rtlCol="0" anchor="t">
            <a:spAutoFit/>
          </a:bodyPr>
          <a:lstStyle/>
          <a:p>
            <a:pPr algn="ctr">
              <a:lnSpc>
                <a:spcPts val="3919"/>
              </a:lnSpc>
            </a:pPr>
            <a:r>
              <a:rPr lang="tr-TR" sz="2799" dirty="0">
                <a:solidFill>
                  <a:srgbClr val="030303"/>
                </a:solidFill>
                <a:latin typeface="DM Sans Bold"/>
              </a:rPr>
              <a:t>Gürültüde konuşmayı anlama</a:t>
            </a:r>
            <a:endParaRPr lang="en-US" sz="2799" dirty="0">
              <a:solidFill>
                <a:srgbClr val="030303"/>
              </a:solidFill>
              <a:latin typeface="DM Sans Bold"/>
            </a:endParaRPr>
          </a:p>
        </p:txBody>
      </p:sp>
      <p:sp>
        <p:nvSpPr>
          <p:cNvPr id="39" name="TextBox 39"/>
          <p:cNvSpPr txBox="1"/>
          <p:nvPr/>
        </p:nvSpPr>
        <p:spPr>
          <a:xfrm>
            <a:off x="10914177" y="4261684"/>
            <a:ext cx="2365660" cy="477631"/>
          </a:xfrm>
          <a:prstGeom prst="rect">
            <a:avLst/>
          </a:prstGeom>
        </p:spPr>
        <p:txBody>
          <a:bodyPr lIns="0" tIns="0" rIns="0" bIns="0" rtlCol="0" anchor="t">
            <a:spAutoFit/>
          </a:bodyPr>
          <a:lstStyle/>
          <a:p>
            <a:pPr algn="ctr">
              <a:lnSpc>
                <a:spcPts val="3919"/>
              </a:lnSpc>
            </a:pPr>
            <a:r>
              <a:rPr lang="tr-TR" sz="2799" dirty="0" err="1">
                <a:solidFill>
                  <a:srgbClr val="030303"/>
                </a:solidFill>
                <a:latin typeface="DM Sans Bold"/>
              </a:rPr>
              <a:t>Presbiakuzi</a:t>
            </a:r>
            <a:endParaRPr lang="en-US" sz="2799" dirty="0">
              <a:solidFill>
                <a:srgbClr val="030303"/>
              </a:solidFill>
              <a:latin typeface="DM Sans Bold"/>
            </a:endParaRPr>
          </a:p>
        </p:txBody>
      </p:sp>
      <p:sp>
        <p:nvSpPr>
          <p:cNvPr id="40" name="TextBox 40"/>
          <p:cNvSpPr txBox="1"/>
          <p:nvPr/>
        </p:nvSpPr>
        <p:spPr>
          <a:xfrm>
            <a:off x="13765106" y="4118968"/>
            <a:ext cx="2669857" cy="730969"/>
          </a:xfrm>
          <a:prstGeom prst="rect">
            <a:avLst/>
          </a:prstGeom>
        </p:spPr>
        <p:txBody>
          <a:bodyPr wrap="square" lIns="0" tIns="0" rIns="0" bIns="0" rtlCol="0" anchor="t">
            <a:spAutoFit/>
          </a:bodyPr>
          <a:lstStyle/>
          <a:p>
            <a:pPr algn="ctr">
              <a:lnSpc>
                <a:spcPts val="2799"/>
              </a:lnSpc>
            </a:pPr>
            <a:r>
              <a:rPr lang="tr-TR" sz="2800" dirty="0">
                <a:solidFill>
                  <a:srgbClr val="030303"/>
                </a:solidFill>
                <a:latin typeface="DM Sans Bold"/>
              </a:rPr>
              <a:t>Vestibüler değerlendirme</a:t>
            </a:r>
            <a:endParaRPr lang="en-US" sz="2800" dirty="0">
              <a:solidFill>
                <a:srgbClr val="030303"/>
              </a:solidFill>
              <a:latin typeface="DM Sans Bold"/>
            </a:endParaRPr>
          </a:p>
        </p:txBody>
      </p:sp>
      <p:sp>
        <p:nvSpPr>
          <p:cNvPr id="41" name="TextBox 41"/>
          <p:cNvSpPr txBox="1"/>
          <p:nvPr/>
        </p:nvSpPr>
        <p:spPr>
          <a:xfrm>
            <a:off x="1885282" y="6728733"/>
            <a:ext cx="2540958" cy="1477905"/>
          </a:xfrm>
          <a:prstGeom prst="rect">
            <a:avLst/>
          </a:prstGeom>
        </p:spPr>
        <p:txBody>
          <a:bodyPr lIns="0" tIns="0" rIns="0" bIns="0" rtlCol="0" anchor="t">
            <a:spAutoFit/>
          </a:bodyPr>
          <a:lstStyle/>
          <a:p>
            <a:pPr algn="ctr">
              <a:lnSpc>
                <a:spcPts val="3919"/>
              </a:lnSpc>
            </a:pPr>
            <a:r>
              <a:rPr lang="tr-TR" sz="2799" dirty="0">
                <a:solidFill>
                  <a:srgbClr val="030303"/>
                </a:solidFill>
                <a:latin typeface="DM Sans Bold"/>
              </a:rPr>
              <a:t>Yenidoğan işitme taraması</a:t>
            </a:r>
            <a:endParaRPr lang="en-US" sz="2799" dirty="0">
              <a:solidFill>
                <a:srgbClr val="030303"/>
              </a:solidFill>
              <a:latin typeface="DM Sans Bold"/>
            </a:endParaRPr>
          </a:p>
        </p:txBody>
      </p:sp>
      <p:sp>
        <p:nvSpPr>
          <p:cNvPr id="42" name="TextBox 42"/>
          <p:cNvSpPr txBox="1"/>
          <p:nvPr/>
        </p:nvSpPr>
        <p:spPr>
          <a:xfrm>
            <a:off x="7937435" y="6637621"/>
            <a:ext cx="2263603" cy="1477905"/>
          </a:xfrm>
          <a:prstGeom prst="rect">
            <a:avLst/>
          </a:prstGeom>
        </p:spPr>
        <p:txBody>
          <a:bodyPr lIns="0" tIns="0" rIns="0" bIns="0" rtlCol="0" anchor="t">
            <a:spAutoFit/>
          </a:bodyPr>
          <a:lstStyle/>
          <a:p>
            <a:pPr algn="ctr">
              <a:lnSpc>
                <a:spcPts val="3919"/>
              </a:lnSpc>
            </a:pPr>
            <a:r>
              <a:rPr lang="tr-TR" sz="2799" dirty="0">
                <a:solidFill>
                  <a:srgbClr val="030303"/>
                </a:solidFill>
                <a:latin typeface="DM Sans Bold"/>
              </a:rPr>
              <a:t>Frekans modülasyon sistemleri</a:t>
            </a:r>
            <a:endParaRPr lang="en-US" sz="2799" dirty="0">
              <a:solidFill>
                <a:srgbClr val="030303"/>
              </a:solidFill>
              <a:latin typeface="DM Sans Bold"/>
            </a:endParaRPr>
          </a:p>
        </p:txBody>
      </p:sp>
      <p:sp>
        <p:nvSpPr>
          <p:cNvPr id="43" name="TextBox 43"/>
          <p:cNvSpPr txBox="1"/>
          <p:nvPr/>
        </p:nvSpPr>
        <p:spPr>
          <a:xfrm>
            <a:off x="10935353" y="6955941"/>
            <a:ext cx="2263603" cy="977768"/>
          </a:xfrm>
          <a:prstGeom prst="rect">
            <a:avLst/>
          </a:prstGeom>
        </p:spPr>
        <p:txBody>
          <a:bodyPr lIns="0" tIns="0" rIns="0" bIns="0" rtlCol="0" anchor="t">
            <a:spAutoFit/>
          </a:bodyPr>
          <a:lstStyle/>
          <a:p>
            <a:pPr algn="ctr">
              <a:lnSpc>
                <a:spcPts val="3919"/>
              </a:lnSpc>
            </a:pPr>
            <a:r>
              <a:rPr lang="tr-TR" sz="2799" dirty="0">
                <a:solidFill>
                  <a:srgbClr val="030303"/>
                </a:solidFill>
                <a:latin typeface="DM Sans Bold"/>
              </a:rPr>
              <a:t>Koklear implant</a:t>
            </a:r>
            <a:endParaRPr lang="en-US" sz="2799" dirty="0">
              <a:solidFill>
                <a:srgbClr val="030303"/>
              </a:solidFill>
              <a:latin typeface="DM Sans Bold"/>
            </a:endParaRPr>
          </a:p>
        </p:txBody>
      </p:sp>
      <p:sp>
        <p:nvSpPr>
          <p:cNvPr id="44" name="TextBox 44"/>
          <p:cNvSpPr txBox="1"/>
          <p:nvPr/>
        </p:nvSpPr>
        <p:spPr>
          <a:xfrm>
            <a:off x="13934827" y="6955941"/>
            <a:ext cx="2263603" cy="977768"/>
          </a:xfrm>
          <a:prstGeom prst="rect">
            <a:avLst/>
          </a:prstGeom>
        </p:spPr>
        <p:txBody>
          <a:bodyPr lIns="0" tIns="0" rIns="0" bIns="0" rtlCol="0" anchor="t">
            <a:spAutoFit/>
          </a:bodyPr>
          <a:lstStyle/>
          <a:p>
            <a:pPr algn="ctr">
              <a:lnSpc>
                <a:spcPts val="3919"/>
              </a:lnSpc>
            </a:pPr>
            <a:r>
              <a:rPr lang="tr-TR" sz="2799" dirty="0">
                <a:solidFill>
                  <a:srgbClr val="030303"/>
                </a:solidFill>
                <a:latin typeface="DM Sans Bold"/>
              </a:rPr>
              <a:t>İşitme cihazları</a:t>
            </a:r>
            <a:endParaRPr lang="en-US" sz="2799" dirty="0">
              <a:solidFill>
                <a:srgbClr val="030303"/>
              </a:solidFill>
              <a:latin typeface="DM Sans Bold"/>
            </a:endParaRPr>
          </a:p>
        </p:txBody>
      </p:sp>
      <p:grpSp>
        <p:nvGrpSpPr>
          <p:cNvPr id="45" name="Group 24">
            <a:extLst>
              <a:ext uri="{FF2B5EF4-FFF2-40B4-BE49-F238E27FC236}">
                <a16:creationId xmlns:a16="http://schemas.microsoft.com/office/drawing/2014/main" id="{05FECE62-45D5-5130-48FC-EA672F9F55FE}"/>
              </a:ext>
            </a:extLst>
          </p:cNvPr>
          <p:cNvGrpSpPr/>
          <p:nvPr/>
        </p:nvGrpSpPr>
        <p:grpSpPr>
          <a:xfrm>
            <a:off x="4790901" y="6129046"/>
            <a:ext cx="2818313" cy="2769562"/>
            <a:chOff x="0" y="0"/>
            <a:chExt cx="1894471" cy="1861700"/>
          </a:xfrm>
        </p:grpSpPr>
        <p:sp>
          <p:nvSpPr>
            <p:cNvPr id="46" name="Freeform 25">
              <a:extLst>
                <a:ext uri="{FF2B5EF4-FFF2-40B4-BE49-F238E27FC236}">
                  <a16:creationId xmlns:a16="http://schemas.microsoft.com/office/drawing/2014/main" id="{F50D013A-2DC5-6CC5-1BBB-25100F5250C7}"/>
                </a:ext>
              </a:extLst>
            </p:cNvPr>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47" name="TextBox 26">
              <a:extLst>
                <a:ext uri="{FF2B5EF4-FFF2-40B4-BE49-F238E27FC236}">
                  <a16:creationId xmlns:a16="http://schemas.microsoft.com/office/drawing/2014/main" id="{91891A39-182D-1940-63E7-D68B91C36CD9}"/>
                </a:ext>
              </a:extLst>
            </p:cNvPr>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sp>
        <p:nvSpPr>
          <p:cNvPr id="48" name="TextBox 41">
            <a:extLst>
              <a:ext uri="{FF2B5EF4-FFF2-40B4-BE49-F238E27FC236}">
                <a16:creationId xmlns:a16="http://schemas.microsoft.com/office/drawing/2014/main" id="{11E0AF05-1AD9-2E52-D62E-4142102DB64A}"/>
              </a:ext>
            </a:extLst>
          </p:cNvPr>
          <p:cNvSpPr txBox="1"/>
          <p:nvPr/>
        </p:nvSpPr>
        <p:spPr>
          <a:xfrm>
            <a:off x="4912585" y="6718194"/>
            <a:ext cx="2540958" cy="1477905"/>
          </a:xfrm>
          <a:prstGeom prst="rect">
            <a:avLst/>
          </a:prstGeom>
        </p:spPr>
        <p:txBody>
          <a:bodyPr lIns="0" tIns="0" rIns="0" bIns="0" rtlCol="0" anchor="t">
            <a:spAutoFit/>
          </a:bodyPr>
          <a:lstStyle/>
          <a:p>
            <a:pPr algn="ctr">
              <a:lnSpc>
                <a:spcPts val="3919"/>
              </a:lnSpc>
            </a:pPr>
            <a:r>
              <a:rPr lang="tr-TR" sz="2799" dirty="0">
                <a:solidFill>
                  <a:srgbClr val="030303"/>
                </a:solidFill>
                <a:latin typeface="DM Sans Bold"/>
              </a:rPr>
              <a:t>Gürültüye bağlı işitme kayıpları</a:t>
            </a:r>
            <a:endParaRPr lang="en-US" sz="2799" dirty="0">
              <a:solidFill>
                <a:srgbClr val="030303"/>
              </a:solidFill>
              <a:latin typeface="DM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oup 3"/>
          <p:cNvGrpSpPr/>
          <p:nvPr/>
        </p:nvGrpSpPr>
        <p:grpSpPr>
          <a:xfrm>
            <a:off x="0" y="241748"/>
            <a:ext cx="9767739" cy="2016033"/>
            <a:chOff x="0" y="0"/>
            <a:chExt cx="6565875" cy="1355178"/>
          </a:xfrm>
          <a:solidFill>
            <a:srgbClr val="0070C0"/>
          </a:solidFill>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grpFill/>
          </p:spPr>
          <p:txBody>
            <a:bodyPr/>
            <a:lstStyle/>
            <a:p>
              <a:endParaRPr lang="en-TR"/>
            </a:p>
          </p:txBody>
        </p:sp>
        <p:sp>
          <p:nvSpPr>
            <p:cNvPr id="5" name="TextBox 5"/>
            <p:cNvSpPr txBox="1"/>
            <p:nvPr/>
          </p:nvSpPr>
          <p:spPr>
            <a:xfrm>
              <a:off x="0" y="-38100"/>
              <a:ext cx="6565875" cy="1393278"/>
            </a:xfrm>
            <a:prstGeom prst="rect">
              <a:avLst/>
            </a:prstGeom>
            <a:grpFill/>
          </p:spPr>
          <p:txBody>
            <a:bodyPr lIns="50800" tIns="50800" rIns="50800" bIns="50800" rtlCol="0" anchor="ctr"/>
            <a:lstStyle/>
            <a:p>
              <a:pPr algn="ctr">
                <a:lnSpc>
                  <a:spcPts val="2659"/>
                </a:lnSpc>
              </a:pPr>
              <a:endParaRPr/>
            </a:p>
          </p:txBody>
        </p:sp>
      </p:grpSp>
      <p:sp>
        <p:nvSpPr>
          <p:cNvPr id="6" name="TextBox 6"/>
          <p:cNvSpPr txBox="1"/>
          <p:nvPr/>
        </p:nvSpPr>
        <p:spPr>
          <a:xfrm>
            <a:off x="0" y="635403"/>
            <a:ext cx="8836815" cy="1228725"/>
          </a:xfrm>
          <a:prstGeom prst="rect">
            <a:avLst/>
          </a:prstGeom>
        </p:spPr>
        <p:txBody>
          <a:bodyPr lIns="0" tIns="0" rIns="0" bIns="0" rtlCol="0" anchor="t">
            <a:spAutoFit/>
          </a:bodyPr>
          <a:lstStyle/>
          <a:p>
            <a:pPr>
              <a:lnSpc>
                <a:spcPts val="4800"/>
              </a:lnSpc>
            </a:pPr>
            <a:r>
              <a:rPr lang="tr-TR" sz="3600" dirty="0">
                <a:solidFill>
                  <a:srgbClr val="030303"/>
                </a:solidFill>
                <a:latin typeface="DM Sans"/>
              </a:rPr>
              <a:t>Kulak Burun Boğaz </a:t>
            </a:r>
            <a:r>
              <a:rPr lang="en-US" sz="3600" dirty="0" err="1">
                <a:solidFill>
                  <a:srgbClr val="030303"/>
                </a:solidFill>
                <a:latin typeface="DM Sans"/>
              </a:rPr>
              <a:t>Anabilim</a:t>
            </a:r>
            <a:r>
              <a:rPr lang="en-US" sz="3600" dirty="0">
                <a:solidFill>
                  <a:srgbClr val="030303"/>
                </a:solidFill>
                <a:latin typeface="DM Sans"/>
              </a:rPr>
              <a:t> </a:t>
            </a:r>
            <a:r>
              <a:rPr lang="en-US" sz="3600" dirty="0" err="1">
                <a:solidFill>
                  <a:srgbClr val="030303"/>
                </a:solidFill>
                <a:latin typeface="DM Sans"/>
              </a:rPr>
              <a:t>Dalı</a:t>
            </a:r>
            <a:r>
              <a:rPr lang="en-US" sz="3600" dirty="0">
                <a:solidFill>
                  <a:srgbClr val="030303"/>
                </a:solidFill>
                <a:latin typeface="DM Sans"/>
              </a:rPr>
              <a:t> </a:t>
            </a:r>
          </a:p>
          <a:p>
            <a:pPr>
              <a:lnSpc>
                <a:spcPts val="4800"/>
              </a:lnSpc>
            </a:pPr>
            <a:r>
              <a:rPr lang="tr-TR" sz="3600" dirty="0">
                <a:solidFill>
                  <a:srgbClr val="030303"/>
                </a:solidFill>
                <a:latin typeface="DM Sans Bold"/>
              </a:rPr>
              <a:t>Odyoloji Lisansüstü</a:t>
            </a:r>
            <a:r>
              <a:rPr lang="en-US" sz="3600" dirty="0">
                <a:solidFill>
                  <a:srgbClr val="030303"/>
                </a:solidFill>
                <a:latin typeface="DM Sans Bold"/>
              </a:rPr>
              <a:t> </a:t>
            </a:r>
            <a:r>
              <a:rPr lang="en-US" sz="3600" dirty="0" err="1">
                <a:solidFill>
                  <a:srgbClr val="030303"/>
                </a:solidFill>
                <a:latin typeface="DM Sans Bold"/>
              </a:rPr>
              <a:t>Programları</a:t>
            </a:r>
            <a:endParaRPr lang="en-US" sz="3600" dirty="0">
              <a:solidFill>
                <a:srgbClr val="030303"/>
              </a:solidFill>
              <a:latin typeface="DM Sans Bold"/>
            </a:endParaRPr>
          </a:p>
        </p:txBody>
      </p:sp>
      <p:grpSp>
        <p:nvGrpSpPr>
          <p:cNvPr id="7" name="Group 7"/>
          <p:cNvGrpSpPr/>
          <p:nvPr/>
        </p:nvGrpSpPr>
        <p:grpSpPr>
          <a:xfrm>
            <a:off x="33336" y="2257781"/>
            <a:ext cx="9263064" cy="7914920"/>
            <a:chOff x="0" y="0"/>
            <a:chExt cx="5455106" cy="4306046"/>
          </a:xfrm>
        </p:grpSpPr>
        <p:sp>
          <p:nvSpPr>
            <p:cNvPr id="8" name="Freeform 8"/>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9" name="TextBox 9"/>
            <p:cNvSpPr txBox="1"/>
            <p:nvPr/>
          </p:nvSpPr>
          <p:spPr>
            <a:xfrm>
              <a:off x="0" y="-38100"/>
              <a:ext cx="5455106" cy="434414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471418" y="2275198"/>
            <a:ext cx="8816581" cy="7897503"/>
            <a:chOff x="0" y="0"/>
            <a:chExt cx="5455106" cy="4306046"/>
          </a:xfrm>
        </p:grpSpPr>
        <p:sp>
          <p:nvSpPr>
            <p:cNvPr id="11" name="Freeform 11"/>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12" name="TextBox 12"/>
            <p:cNvSpPr txBox="1"/>
            <p:nvPr/>
          </p:nvSpPr>
          <p:spPr>
            <a:xfrm>
              <a:off x="0" y="-38100"/>
              <a:ext cx="5455106" cy="434414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588717" y="2966729"/>
            <a:ext cx="8554682" cy="6941772"/>
          </a:xfrm>
          <a:prstGeom prst="rect">
            <a:avLst/>
          </a:prstGeom>
        </p:spPr>
        <p:txBody>
          <a:bodyPr wrap="square" lIns="0" tIns="0" rIns="0" bIns="0" rtlCol="0" anchor="t">
            <a:spAutoFit/>
          </a:bodyPr>
          <a:lstStyle/>
          <a:p>
            <a:pPr algn="just">
              <a:lnSpc>
                <a:spcPts val="4200"/>
              </a:lnSpc>
            </a:pPr>
            <a:r>
              <a:rPr lang="tr-TR" sz="2200" dirty="0"/>
              <a:t>Dokuz Eylül Üniversitesi Odyoloji doktora eğitimi Ege Bölgesi’nde ilk ve tek doktora eğitimi veren programdır. Doktora eğitiminin de yüksek lisans eğitimi gibi pek çok üniversiteden farkı, üniversitemizin sağlık kampüsünde, üniversite hastanesinde öğrencilerimizin akademik araştırmalar, projeler üretebilmesinin yanı sıra yoğun klinik uygulama yapabilmesidir. Mezunlarımız </a:t>
            </a:r>
            <a:r>
              <a:rPr lang="en-US" sz="2200" dirty="0" err="1"/>
              <a:t>Programı</a:t>
            </a:r>
            <a:r>
              <a:rPr lang="en-US" sz="2200" dirty="0"/>
              <a:t> </a:t>
            </a:r>
            <a:r>
              <a:rPr lang="en-US" sz="2200" dirty="0" err="1"/>
              <a:t>tamamlayan</a:t>
            </a:r>
            <a:r>
              <a:rPr lang="en-US" sz="2200" dirty="0"/>
              <a:t> </a:t>
            </a:r>
            <a:r>
              <a:rPr lang="en-US" sz="2200" dirty="0" err="1"/>
              <a:t>doktora</a:t>
            </a:r>
            <a:r>
              <a:rPr lang="en-US" sz="2200" dirty="0"/>
              <a:t> </a:t>
            </a:r>
            <a:r>
              <a:rPr lang="en-US" sz="2200" dirty="0" err="1"/>
              <a:t>mezunları</a:t>
            </a:r>
            <a:r>
              <a:rPr lang="tr-TR" sz="2200" dirty="0"/>
              <a:t>, </a:t>
            </a:r>
            <a:r>
              <a:rPr lang="tr-TR" sz="2200" b="0" i="0" dirty="0">
                <a:effectLst/>
              </a:rPr>
              <a:t>Odyoloji alanında uygulama ve araştırma konularında belli bir deneyime ulaşırlar. Odyoloji alanındaki eğitim programlarını ve araştırmalarını planlayıp gerçekleştirebilirler ve elde ettikleri verileri bilimin ve insanlığın yararına sunabilirler. Odyoloji araştırmaları için gerekli bilgi ve becerileriyle, araştırma planlayabilir, deneysel veri toplayıp sonuçlarını istatistiksel </a:t>
            </a:r>
            <a:r>
              <a:rPr lang="tr-TR" sz="2200" b="0" i="0" dirty="0" err="1">
                <a:effectLst/>
              </a:rPr>
              <a:t>metodlarla</a:t>
            </a:r>
            <a:r>
              <a:rPr lang="tr-TR" sz="2200" b="0" i="0" dirty="0">
                <a:effectLst/>
              </a:rPr>
              <a:t> analiz ederek rapor edebilirler. Bilimsel dergilerde makale yayınlayabilir ve ulusal/ uluslararası toplantılarda görüş bildirebilirler.</a:t>
            </a:r>
            <a:endParaRPr lang="en-US" sz="2200" dirty="0"/>
          </a:p>
        </p:txBody>
      </p:sp>
      <p:sp>
        <p:nvSpPr>
          <p:cNvPr id="14" name="TextBox 14"/>
          <p:cNvSpPr txBox="1"/>
          <p:nvPr/>
        </p:nvSpPr>
        <p:spPr>
          <a:xfrm>
            <a:off x="144601" y="3505339"/>
            <a:ext cx="8990039" cy="6403163"/>
          </a:xfrm>
          <a:prstGeom prst="rect">
            <a:avLst/>
          </a:prstGeom>
        </p:spPr>
        <p:txBody>
          <a:bodyPr wrap="square" lIns="0" tIns="0" rIns="0" bIns="0" rtlCol="0" anchor="t">
            <a:spAutoFit/>
          </a:bodyPr>
          <a:lstStyle/>
          <a:p>
            <a:pPr algn="just">
              <a:lnSpc>
                <a:spcPts val="4200"/>
              </a:lnSpc>
            </a:pPr>
            <a:r>
              <a:rPr lang="tr-TR" sz="2200" dirty="0"/>
              <a:t>Dokuz Eylül Üniversitesi Odyoloji yüksek lisans eğitimi Ege Bölgesi’nde ilk açılan programdır. Yüksek lisans eğitiminin pek çok üniversiteden farkı, üniversitemizin sağlık kampüsünde, üniversite hastanesinde öğrencilerimiz yoğun klinik uygulama yapabilme şansına sahip olmaktadırlar. Mezunlarımız tek başına işitme ve denge kaybının tanısı ile rehabilitasyonunda uygun değerlendirmeleri yapabilme becerilerine sahip olarak mezun olmaktadırlar. </a:t>
            </a:r>
            <a:r>
              <a:rPr lang="en-US" sz="2200" dirty="0" err="1"/>
              <a:t>Programı</a:t>
            </a:r>
            <a:r>
              <a:rPr lang="en-US" sz="2200" dirty="0"/>
              <a:t> </a:t>
            </a:r>
            <a:r>
              <a:rPr lang="en-US" sz="2200" dirty="0" err="1"/>
              <a:t>tamamlayan</a:t>
            </a:r>
            <a:r>
              <a:rPr lang="en-US" sz="2200" dirty="0"/>
              <a:t> </a:t>
            </a:r>
            <a:r>
              <a:rPr lang="en-US" sz="2200" dirty="0" err="1"/>
              <a:t>yüksek</a:t>
            </a:r>
            <a:r>
              <a:rPr lang="en-US" sz="2200" dirty="0"/>
              <a:t> </a:t>
            </a:r>
            <a:r>
              <a:rPr lang="en-US" sz="2200" dirty="0" err="1"/>
              <a:t>lisans</a:t>
            </a:r>
            <a:r>
              <a:rPr lang="en-US" sz="2200" dirty="0"/>
              <a:t> </a:t>
            </a:r>
            <a:r>
              <a:rPr lang="en-US" sz="2200" dirty="0" err="1"/>
              <a:t>dereceli</a:t>
            </a:r>
            <a:r>
              <a:rPr lang="en-US" sz="2200" dirty="0"/>
              <a:t> </a:t>
            </a:r>
            <a:r>
              <a:rPr lang="en-US" sz="2200" dirty="0" err="1"/>
              <a:t>mezunlar</a:t>
            </a:r>
            <a:r>
              <a:rPr lang="tr-TR" sz="2200" dirty="0"/>
              <a:t>,</a:t>
            </a:r>
            <a:r>
              <a:rPr lang="en-US" sz="2200" dirty="0"/>
              <a:t> </a:t>
            </a:r>
            <a:r>
              <a:rPr lang="tr-TR" sz="2200" b="0" i="0" dirty="0">
                <a:effectLst/>
              </a:rPr>
              <a:t>Odyoloji alanında uygulama ve araştırma konularında belli bir deneyime ulaşırlar. Odyoloji araştırma alanları ile ilgili seminer ve eğitim verebilirler, ders anlatabilirler, bağımsız araştırma planlayabilir, çalıştıkları alanda uygulamaları yapabilirler. Bilimsel dergilerde makale yayınlayabilir, ulusal bilimsel toplantılarda görüş bildirebilirler. </a:t>
            </a:r>
            <a:endParaRPr lang="en-US" sz="2200" dirty="0"/>
          </a:p>
        </p:txBody>
      </p:sp>
      <p:sp>
        <p:nvSpPr>
          <p:cNvPr id="15" name="TextBox 15"/>
          <p:cNvSpPr txBox="1"/>
          <p:nvPr/>
        </p:nvSpPr>
        <p:spPr>
          <a:xfrm>
            <a:off x="144601" y="2275198"/>
            <a:ext cx="7647179" cy="752475"/>
          </a:xfrm>
          <a:prstGeom prst="rect">
            <a:avLst/>
          </a:prstGeom>
        </p:spPr>
        <p:txBody>
          <a:bodyPr lIns="0" tIns="0" rIns="0" bIns="0" rtlCol="0" anchor="t">
            <a:spAutoFit/>
          </a:bodyPr>
          <a:lstStyle/>
          <a:p>
            <a:pPr>
              <a:lnSpc>
                <a:spcPts val="5999"/>
              </a:lnSpc>
            </a:pPr>
            <a:r>
              <a:rPr lang="en-US" sz="4999" dirty="0" err="1">
                <a:solidFill>
                  <a:srgbClr val="030303"/>
                </a:solidFill>
                <a:latin typeface="DM Sans Bold"/>
              </a:rPr>
              <a:t>Yüksek</a:t>
            </a:r>
            <a:r>
              <a:rPr lang="en-US" sz="4999" dirty="0">
                <a:solidFill>
                  <a:srgbClr val="030303"/>
                </a:solidFill>
                <a:latin typeface="DM Sans Bold"/>
              </a:rPr>
              <a:t> </a:t>
            </a:r>
            <a:r>
              <a:rPr lang="en-US" sz="4999" dirty="0" err="1">
                <a:solidFill>
                  <a:srgbClr val="030303"/>
                </a:solidFill>
                <a:latin typeface="DM Sans Bold"/>
              </a:rPr>
              <a:t>Lisans</a:t>
            </a:r>
            <a:r>
              <a:rPr lang="en-US" sz="4999" dirty="0">
                <a:solidFill>
                  <a:srgbClr val="030303"/>
                </a:solidFill>
                <a:latin typeface="DM Sans Bold"/>
              </a:rPr>
              <a:t> </a:t>
            </a:r>
            <a:r>
              <a:rPr lang="en-US" sz="4999" dirty="0" err="1">
                <a:solidFill>
                  <a:srgbClr val="030303"/>
                </a:solidFill>
                <a:latin typeface="DM Sans Bold"/>
              </a:rPr>
              <a:t>Programı</a:t>
            </a:r>
            <a:endParaRPr lang="en-US" sz="4999" dirty="0">
              <a:solidFill>
                <a:srgbClr val="030303"/>
              </a:solidFill>
              <a:latin typeface="DM Sans Bold"/>
            </a:endParaRPr>
          </a:p>
        </p:txBody>
      </p:sp>
      <p:sp>
        <p:nvSpPr>
          <p:cNvPr id="16" name="TextBox 16"/>
          <p:cNvSpPr txBox="1"/>
          <p:nvPr/>
        </p:nvSpPr>
        <p:spPr>
          <a:xfrm>
            <a:off x="10983084" y="2257781"/>
            <a:ext cx="5648649" cy="752475"/>
          </a:xfrm>
          <a:prstGeom prst="rect">
            <a:avLst/>
          </a:prstGeom>
        </p:spPr>
        <p:txBody>
          <a:bodyPr lIns="0" tIns="0" rIns="0" bIns="0" rtlCol="0" anchor="t">
            <a:spAutoFit/>
          </a:bodyPr>
          <a:lstStyle/>
          <a:p>
            <a:pPr>
              <a:lnSpc>
                <a:spcPts val="5999"/>
              </a:lnSpc>
            </a:pPr>
            <a:r>
              <a:rPr lang="en-US" sz="4999" dirty="0" err="1">
                <a:solidFill>
                  <a:srgbClr val="030303"/>
                </a:solidFill>
                <a:latin typeface="DM Sans Bold"/>
              </a:rPr>
              <a:t>Doktora</a:t>
            </a:r>
            <a:r>
              <a:rPr lang="en-US" sz="4999" dirty="0">
                <a:solidFill>
                  <a:srgbClr val="030303"/>
                </a:solidFill>
                <a:latin typeface="DM Sans Bold"/>
              </a:rPr>
              <a:t> </a:t>
            </a:r>
            <a:r>
              <a:rPr lang="en-US" sz="4999" dirty="0" err="1">
                <a:solidFill>
                  <a:srgbClr val="030303"/>
                </a:solidFill>
                <a:latin typeface="DM Sans Bold"/>
              </a:rPr>
              <a:t>Programı</a:t>
            </a:r>
            <a:endParaRPr lang="en-US" sz="4999" dirty="0">
              <a:solidFill>
                <a:srgbClr val="030303"/>
              </a:solidFill>
              <a:latin typeface="DM Sans Bold"/>
            </a:endParaRPr>
          </a:p>
        </p:txBody>
      </p:sp>
      <p:grpSp>
        <p:nvGrpSpPr>
          <p:cNvPr id="17" name="Group 17"/>
          <p:cNvGrpSpPr/>
          <p:nvPr/>
        </p:nvGrpSpPr>
        <p:grpSpPr>
          <a:xfrm>
            <a:off x="7763040" y="365267"/>
            <a:ext cx="1825677" cy="1825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050" y="-19841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4" name="Group 4"/>
          <p:cNvGrpSpPr/>
          <p:nvPr/>
        </p:nvGrpSpPr>
        <p:grpSpPr>
          <a:xfrm>
            <a:off x="0" y="228684"/>
            <a:ext cx="11734800" cy="2016033"/>
            <a:chOff x="0" y="0"/>
            <a:chExt cx="12293196" cy="2537281"/>
          </a:xfrm>
          <a:solidFill>
            <a:srgbClr val="0070C0"/>
          </a:solidFill>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grpFill/>
          </p:spPr>
          <p:txBody>
            <a:bodyPr/>
            <a:lstStyle/>
            <a:p>
              <a:endParaRPr lang="en-TR"/>
            </a:p>
          </p:txBody>
        </p:sp>
        <p:sp>
          <p:nvSpPr>
            <p:cNvPr id="6" name="TextBox 6"/>
            <p:cNvSpPr txBox="1"/>
            <p:nvPr/>
          </p:nvSpPr>
          <p:spPr>
            <a:xfrm>
              <a:off x="0" y="-38100"/>
              <a:ext cx="12293196" cy="2575381"/>
            </a:xfrm>
            <a:prstGeom prst="rect">
              <a:avLst/>
            </a:prstGeom>
            <a:grpFill/>
          </p:spPr>
          <p:txBody>
            <a:bodyPr lIns="50800" tIns="50800" rIns="50800" bIns="50800" rtlCol="0" anchor="ctr"/>
            <a:lstStyle/>
            <a:p>
              <a:pPr algn="ctr">
                <a:lnSpc>
                  <a:spcPts val="2659"/>
                </a:lnSpc>
              </a:pPr>
              <a:endParaRPr/>
            </a:p>
          </p:txBody>
        </p:sp>
      </p:grpSp>
      <p:sp>
        <p:nvSpPr>
          <p:cNvPr id="8" name="TextBox 8"/>
          <p:cNvSpPr txBox="1"/>
          <p:nvPr/>
        </p:nvSpPr>
        <p:spPr>
          <a:xfrm>
            <a:off x="465462" y="658982"/>
            <a:ext cx="11116938" cy="1231106"/>
          </a:xfrm>
          <a:prstGeom prst="rect">
            <a:avLst/>
          </a:prstGeom>
        </p:spPr>
        <p:txBody>
          <a:bodyPr wrap="square" lIns="0" tIns="0" rIns="0" bIns="0" rtlCol="0" anchor="t">
            <a:spAutoFit/>
          </a:bodyPr>
          <a:lstStyle/>
          <a:p>
            <a:pPr>
              <a:lnSpc>
                <a:spcPts val="4800"/>
              </a:lnSpc>
            </a:pPr>
            <a:r>
              <a:rPr lang="tr-TR" sz="4000" dirty="0">
                <a:solidFill>
                  <a:srgbClr val="FFFFFF"/>
                </a:solidFill>
                <a:latin typeface="DM Sans"/>
              </a:rPr>
              <a:t>Kulak Burun Boğaz</a:t>
            </a:r>
            <a:r>
              <a:rPr lang="en-US" sz="4000" dirty="0">
                <a:solidFill>
                  <a:srgbClr val="FFFFFF"/>
                </a:solidFill>
                <a:latin typeface="DM Sans"/>
              </a:rPr>
              <a:t> </a:t>
            </a:r>
            <a:r>
              <a:rPr lang="en-US" sz="4000" dirty="0" err="1">
                <a:solidFill>
                  <a:srgbClr val="FFFFFF"/>
                </a:solidFill>
                <a:latin typeface="DM Sans"/>
              </a:rPr>
              <a:t>Anabilim</a:t>
            </a:r>
            <a:r>
              <a:rPr lang="en-US" sz="4000" dirty="0">
                <a:solidFill>
                  <a:srgbClr val="FFFFFF"/>
                </a:solidFill>
                <a:latin typeface="DM Sans"/>
              </a:rPr>
              <a:t> </a:t>
            </a:r>
            <a:r>
              <a:rPr lang="en-US" sz="4000" dirty="0" err="1">
                <a:solidFill>
                  <a:srgbClr val="FFFFFF"/>
                </a:solidFill>
                <a:latin typeface="DM Sans"/>
              </a:rPr>
              <a:t>Dalı</a:t>
            </a:r>
            <a:r>
              <a:rPr lang="en-US" sz="4000" dirty="0">
                <a:solidFill>
                  <a:srgbClr val="FFFFFF"/>
                </a:solidFill>
                <a:latin typeface="DM Sans"/>
              </a:rPr>
              <a:t> </a:t>
            </a:r>
          </a:p>
          <a:p>
            <a:pPr>
              <a:lnSpc>
                <a:spcPts val="4800"/>
              </a:lnSpc>
            </a:pPr>
            <a:r>
              <a:rPr lang="tr-TR" sz="4000" dirty="0">
                <a:solidFill>
                  <a:srgbClr val="FFFFFF"/>
                </a:solidFill>
                <a:latin typeface="DM Sans Bold"/>
              </a:rPr>
              <a:t>Odyoloji Lisans Üstü Eğitim </a:t>
            </a:r>
            <a:r>
              <a:rPr lang="en-US" sz="4000" dirty="0" err="1">
                <a:solidFill>
                  <a:srgbClr val="FFFFFF"/>
                </a:solidFill>
                <a:latin typeface="DM Sans Bold"/>
              </a:rPr>
              <a:t>Kazanımları</a:t>
            </a:r>
            <a:endParaRPr lang="en-US" sz="4000" dirty="0">
              <a:solidFill>
                <a:srgbClr val="FFFFFF"/>
              </a:solidFill>
              <a:latin typeface="DM Sans Bold"/>
            </a:endParaRPr>
          </a:p>
        </p:txBody>
      </p:sp>
      <p:sp>
        <p:nvSpPr>
          <p:cNvPr id="9" name="TextBox 9"/>
          <p:cNvSpPr txBox="1"/>
          <p:nvPr/>
        </p:nvSpPr>
        <p:spPr>
          <a:xfrm>
            <a:off x="439723" y="2685390"/>
            <a:ext cx="8170878" cy="8014502"/>
          </a:xfrm>
          <a:prstGeom prst="rect">
            <a:avLst/>
          </a:prstGeom>
        </p:spPr>
        <p:txBody>
          <a:bodyPr wrap="square" lIns="0" tIns="0" rIns="0" bIns="0" rtlCol="0" anchor="t">
            <a:spAutoFit/>
          </a:bodyPr>
          <a:lstStyle/>
          <a:p>
            <a:pPr marL="453390" lvl="1" indent="-226695" algn="just">
              <a:lnSpc>
                <a:spcPts val="4200"/>
              </a:lnSpc>
              <a:buFont typeface="Arial"/>
              <a:buChar char="•"/>
            </a:pPr>
            <a:r>
              <a:rPr lang="tr-TR" sz="2400" b="0" i="0" dirty="0">
                <a:effectLst/>
              </a:rPr>
              <a:t>Akustik, anatomik, fizyolojik, gelişimsel ve sosyal yönüyle normal ve bozulmuş işitme hakkında temel anlayışı edinme.</a:t>
            </a:r>
          </a:p>
          <a:p>
            <a:pPr marL="453390" lvl="1" indent="-226695" algn="just">
              <a:lnSpc>
                <a:spcPts val="4200"/>
              </a:lnSpc>
              <a:buFont typeface="Arial"/>
              <a:buChar char="•"/>
            </a:pPr>
            <a:r>
              <a:rPr lang="tr-TR" sz="2400" b="0" i="0" dirty="0">
                <a:effectLst/>
              </a:rPr>
              <a:t>Anatomik, fizyolojik, psikolojik ve fonksiyonel yönüyle normal ve bozulmuş denge hakkında temel anlayışı edinme.</a:t>
            </a:r>
            <a:endParaRPr lang="tr-TR" sz="2400" dirty="0"/>
          </a:p>
          <a:p>
            <a:pPr marL="453390" lvl="1" indent="-226695" algn="just">
              <a:lnSpc>
                <a:spcPts val="4200"/>
              </a:lnSpc>
              <a:buFont typeface="Arial"/>
              <a:buChar char="•"/>
            </a:pPr>
            <a:r>
              <a:rPr lang="tr-TR" sz="2400" b="0" i="0" dirty="0">
                <a:effectLst/>
              </a:rPr>
              <a:t>Otoskop kullanarak </a:t>
            </a:r>
            <a:r>
              <a:rPr lang="tr-TR" sz="2400" b="0" i="0" dirty="0" err="1">
                <a:effectLst/>
              </a:rPr>
              <a:t>otoskopik</a:t>
            </a:r>
            <a:r>
              <a:rPr lang="tr-TR" sz="2400" b="0" i="0" dirty="0">
                <a:effectLst/>
              </a:rPr>
              <a:t> muayeneyi uygulayabilme.</a:t>
            </a:r>
          </a:p>
          <a:p>
            <a:pPr marL="453390" lvl="1" indent="-226695" algn="just">
              <a:lnSpc>
                <a:spcPts val="4200"/>
              </a:lnSpc>
              <a:buFont typeface="Arial"/>
              <a:buChar char="•"/>
            </a:pPr>
            <a:r>
              <a:rPr lang="tr-TR" sz="2400" u="none" strike="noStrike" dirty="0">
                <a:effectLst/>
              </a:rPr>
              <a:t>Koklear implant ve işitme cihazı seçim ve ayarlama üzerine temel bilgi edinme.</a:t>
            </a:r>
          </a:p>
          <a:p>
            <a:pPr marL="453390" lvl="1" indent="-226695" algn="just">
              <a:lnSpc>
                <a:spcPts val="4200"/>
              </a:lnSpc>
              <a:buFont typeface="Arial"/>
              <a:buChar char="•"/>
            </a:pPr>
            <a:r>
              <a:rPr lang="tr-TR" sz="2400" b="0" i="0" dirty="0">
                <a:effectLst/>
              </a:rPr>
              <a:t>Temel objektif (otoakustik emisyon, işitsel beyin sapı yanıtları, akustik </a:t>
            </a:r>
            <a:r>
              <a:rPr lang="tr-TR" sz="2400" b="0" i="0" dirty="0" err="1">
                <a:effectLst/>
              </a:rPr>
              <a:t>immitansmetri</a:t>
            </a:r>
            <a:r>
              <a:rPr lang="tr-TR" sz="2400" b="0" i="0" dirty="0">
                <a:effectLst/>
              </a:rPr>
              <a:t> testleri) ve subjektif (saf ses ve konuşma odyometri, serbest alan testi) odyolojik test tekniklerini uygulayabilir olma.</a:t>
            </a:r>
          </a:p>
          <a:p>
            <a:pPr marL="453390" lvl="1" indent="-226695" algn="just">
              <a:lnSpc>
                <a:spcPts val="4200"/>
              </a:lnSpc>
              <a:buFont typeface="Arial"/>
              <a:buChar char="•"/>
            </a:pPr>
            <a:r>
              <a:rPr lang="tr-TR" sz="2400" b="0" i="0" dirty="0">
                <a:effectLst/>
              </a:rPr>
              <a:t>Maskeleme kriterlerini tanımlayabilme ve hasta üzerinde maskeleme prosedürlerini uygulayabilme</a:t>
            </a:r>
          </a:p>
          <a:p>
            <a:pPr marL="453390" lvl="1" indent="-226695" algn="just">
              <a:lnSpc>
                <a:spcPts val="4200"/>
              </a:lnSpc>
              <a:buFont typeface="Arial"/>
              <a:buChar char="•"/>
            </a:pPr>
            <a:endParaRPr lang="tr-TR" sz="2400" dirty="0">
              <a:solidFill>
                <a:srgbClr val="666666"/>
              </a:solidFill>
              <a:latin typeface="Arial" panose="020B0604020202020204" pitchFamily="34" charset="0"/>
            </a:endParaRPr>
          </a:p>
          <a:p>
            <a:pPr marL="453390" lvl="1" indent="-226695" algn="just">
              <a:lnSpc>
                <a:spcPts val="4200"/>
              </a:lnSpc>
              <a:buFont typeface="Arial"/>
              <a:buChar char="•"/>
            </a:pPr>
            <a:endParaRPr lang="tr-TR" sz="2400" b="0" i="0" dirty="0">
              <a:solidFill>
                <a:srgbClr val="666666"/>
              </a:solidFill>
              <a:effectLst/>
              <a:latin typeface="Arial" panose="020B0604020202020204" pitchFamily="34" charset="0"/>
            </a:endParaRPr>
          </a:p>
        </p:txBody>
      </p:sp>
      <p:sp>
        <p:nvSpPr>
          <p:cNvPr id="10" name="TextBox 10"/>
          <p:cNvSpPr txBox="1"/>
          <p:nvPr/>
        </p:nvSpPr>
        <p:spPr>
          <a:xfrm>
            <a:off x="9499883" y="2290400"/>
            <a:ext cx="7898834" cy="9091720"/>
          </a:xfrm>
          <a:prstGeom prst="rect">
            <a:avLst/>
          </a:prstGeom>
        </p:spPr>
        <p:txBody>
          <a:bodyPr lIns="0" tIns="0" rIns="0" bIns="0" rtlCol="0" anchor="t">
            <a:spAutoFit/>
          </a:bodyPr>
          <a:lstStyle/>
          <a:p>
            <a:pPr marL="226695" lvl="1" algn="just">
              <a:lnSpc>
                <a:spcPts val="4200"/>
              </a:lnSpc>
            </a:pPr>
            <a:endParaRPr lang="tr-TR" sz="2400" b="0" i="0" dirty="0">
              <a:solidFill>
                <a:srgbClr val="666666"/>
              </a:solidFill>
              <a:effectLst/>
              <a:latin typeface="Arial" panose="020B0604020202020204" pitchFamily="34" charset="0"/>
            </a:endParaRPr>
          </a:p>
          <a:p>
            <a:pPr marL="453390" lvl="1" indent="-226695" algn="just">
              <a:lnSpc>
                <a:spcPts val="4200"/>
              </a:lnSpc>
              <a:buFont typeface="Arial"/>
              <a:buChar char="•"/>
            </a:pPr>
            <a:r>
              <a:rPr lang="tr-TR" sz="2400" b="0" i="0" dirty="0">
                <a:effectLst/>
              </a:rPr>
              <a:t>Genel işitsel hastalıkların ayırıcı tanısını koymada odyometrik sonuçların nasıl yardım sağlayabileceğini anlama.</a:t>
            </a:r>
          </a:p>
          <a:p>
            <a:pPr marL="453390" lvl="1" indent="-226695" algn="just">
              <a:lnSpc>
                <a:spcPts val="4200"/>
              </a:lnSpc>
              <a:buFont typeface="Arial"/>
              <a:buChar char="•"/>
            </a:pPr>
            <a:r>
              <a:rPr lang="tr-TR" sz="2400" dirty="0"/>
              <a:t>Deneysel araştırmalar planlama, yürütebilme ve değerlendirme.</a:t>
            </a:r>
            <a:endParaRPr lang="tr-TR" sz="2400" b="0" i="0" dirty="0">
              <a:effectLst/>
            </a:endParaRPr>
          </a:p>
          <a:p>
            <a:pPr marL="453390" lvl="1" indent="-226695" algn="just">
              <a:lnSpc>
                <a:spcPts val="4200"/>
              </a:lnSpc>
              <a:buFont typeface="Arial"/>
              <a:buChar char="•"/>
            </a:pPr>
            <a:r>
              <a:rPr lang="tr-TR" sz="2400" u="none" strike="noStrike" dirty="0">
                <a:effectLst/>
              </a:rPr>
              <a:t>Dış, orta ve iç kulak, sekizinci sinirle ilişkili hastalıkları ve bu hastalıkların işitme, konuşma ve denge fonksiyonunu nasıl etkilediğini tanımlayabilme.</a:t>
            </a:r>
          </a:p>
          <a:p>
            <a:pPr marL="453390" lvl="1" indent="-226695" algn="just">
              <a:lnSpc>
                <a:spcPts val="4200"/>
              </a:lnSpc>
              <a:buFont typeface="Arial"/>
              <a:buChar char="•"/>
            </a:pPr>
            <a:r>
              <a:rPr lang="tr-TR" sz="2400" b="0" i="0" dirty="0">
                <a:effectLst/>
              </a:rPr>
              <a:t>Odyoloji alanında sözel ve yazılı sunum hazırlayabilme ve sunabilme.</a:t>
            </a:r>
            <a:endParaRPr lang="tr-TR" sz="2400" u="none" strike="noStrike" dirty="0">
              <a:effectLst/>
            </a:endParaRPr>
          </a:p>
          <a:p>
            <a:pPr marL="453390" lvl="1" indent="-226695" algn="just">
              <a:lnSpc>
                <a:spcPts val="4200"/>
              </a:lnSpc>
              <a:buFont typeface="Arial"/>
              <a:buChar char="•"/>
            </a:pPr>
            <a:r>
              <a:rPr lang="tr-TR" sz="2400" b="0" i="0" dirty="0">
                <a:effectLst/>
              </a:rPr>
              <a:t>Bir tezi hazırlama, sunma ve bilimsel formatta yayınlama yeteneğini kazanma</a:t>
            </a:r>
          </a:p>
          <a:p>
            <a:pPr marL="453390" lvl="1" indent="-226695" algn="just">
              <a:lnSpc>
                <a:spcPts val="4200"/>
              </a:lnSpc>
              <a:buFont typeface="Arial"/>
              <a:buChar char="•"/>
            </a:pPr>
            <a:r>
              <a:rPr lang="tr-TR" sz="2400" u="none" strike="noStrike" dirty="0">
                <a:effectLst/>
              </a:rPr>
              <a:t>Literatür izlemek için yeterli düzeyde yabancı dil bilgisini edinme</a:t>
            </a:r>
          </a:p>
          <a:p>
            <a:pPr marL="226695" lvl="1" algn="just">
              <a:lnSpc>
                <a:spcPts val="4200"/>
              </a:lnSpc>
            </a:pPr>
            <a:endParaRPr lang="tr-TR" sz="2400" b="0" i="0" dirty="0">
              <a:solidFill>
                <a:srgbClr val="666666"/>
              </a:solidFill>
              <a:latin typeface="Arial" panose="020B0604020202020204" pitchFamily="34" charset="0"/>
            </a:endParaRPr>
          </a:p>
          <a:p>
            <a:pPr marL="453390" lvl="1" indent="-226695" algn="just">
              <a:lnSpc>
                <a:spcPts val="4200"/>
              </a:lnSpc>
              <a:buFont typeface="Arial"/>
              <a:buChar char="•"/>
            </a:pPr>
            <a:endParaRPr lang="tr-TR" sz="2400" dirty="0">
              <a:solidFill>
                <a:srgbClr val="666666"/>
              </a:solidFill>
              <a:latin typeface="Arial" panose="020B0604020202020204" pitchFamily="34" charset="0"/>
            </a:endParaRPr>
          </a:p>
        </p:txBody>
      </p:sp>
      <p:grpSp>
        <p:nvGrpSpPr>
          <p:cNvPr id="11" name="Group 11"/>
          <p:cNvGrpSpPr/>
          <p:nvPr/>
        </p:nvGrpSpPr>
        <p:grpSpPr>
          <a:xfrm>
            <a:off x="16002441" y="483306"/>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a:stretch>
          </a:blipFill>
        </p:spPr>
        <p:txBody>
          <a:bodyPr/>
          <a:lstStyle/>
          <a:p>
            <a:endParaRPr lang="tr-TR" b="0" i="0" dirty="0">
              <a:solidFill>
                <a:srgbClr val="666666"/>
              </a:solidFill>
              <a:effectLst/>
              <a:latin typeface="Arial" panose="020B0604020202020204" pitchFamily="34" charset="0"/>
            </a:endParaRPr>
          </a:p>
          <a:p>
            <a:endParaRPr lang="tr-TR" dirty="0">
              <a:solidFill>
                <a:srgbClr val="666666"/>
              </a:solidFill>
              <a:latin typeface="Arial" panose="020B0604020202020204" pitchFamily="34" charset="0"/>
            </a:endParaRPr>
          </a:p>
          <a:p>
            <a:endParaRPr lang="tr-TR" b="0" i="0" dirty="0">
              <a:solidFill>
                <a:srgbClr val="666666"/>
              </a:solidFill>
              <a:effectLst/>
              <a:latin typeface="Arial" panose="020B0604020202020204" pitchFamily="34" charset="0"/>
            </a:endParaRPr>
          </a:p>
          <a:p>
            <a:endParaRPr lang="tr-TR" dirty="0">
              <a:solidFill>
                <a:srgbClr val="666666"/>
              </a:solidFill>
              <a:latin typeface="Arial" panose="020B0604020202020204" pitchFamily="34" charset="0"/>
            </a:endParaRPr>
          </a:p>
          <a:p>
            <a:endParaRPr lang="tr-TR" b="0" i="0" dirty="0">
              <a:solidFill>
                <a:srgbClr val="666666"/>
              </a:solidFill>
              <a:effectLst/>
              <a:latin typeface="Arial" panose="020B0604020202020204" pitchFamily="34" charset="0"/>
            </a:endParaRPr>
          </a:p>
          <a:p>
            <a:endParaRPr lang="tr-TR" dirty="0">
              <a:solidFill>
                <a:srgbClr val="666666"/>
              </a:solidFill>
              <a:latin typeface="Arial" panose="020B0604020202020204" pitchFamily="34" charset="0"/>
            </a:endParaRPr>
          </a:p>
          <a:p>
            <a:endParaRPr lang="tr-TR" b="0" i="0" dirty="0">
              <a:solidFill>
                <a:srgbClr val="666666"/>
              </a:solidFill>
              <a:effectLst/>
              <a:latin typeface="Arial" panose="020B0604020202020204" pitchFamily="34" charset="0"/>
            </a:endParaRPr>
          </a:p>
          <a:p>
            <a:endParaRPr lang="tr-TR" dirty="0">
              <a:solidFill>
                <a:srgbClr val="666666"/>
              </a:solidFill>
              <a:latin typeface="Arial" panose="020B0604020202020204" pitchFamily="34" charset="0"/>
            </a:endParaRPr>
          </a:p>
          <a:p>
            <a:endParaRPr lang="tr-TR" b="0" i="0" dirty="0">
              <a:solidFill>
                <a:srgbClr val="666666"/>
              </a:solidFill>
              <a:effectLst/>
              <a:latin typeface="Arial" panose="020B0604020202020204" pitchFamily="34" charset="0"/>
            </a:endParaRPr>
          </a:p>
          <a:p>
            <a:r>
              <a:rPr lang="tr-TR" b="0" i="0" dirty="0">
                <a:solidFill>
                  <a:srgbClr val="666666"/>
                </a:solidFill>
                <a:effectLst/>
                <a:latin typeface="Arial" panose="020B0604020202020204" pitchFamily="34" charset="0"/>
              </a:rPr>
              <a:t>Programda her dönem kendi bölümümüzün 5 dersi ve İngilizce dersi zorunlu, diğer dersler ve SBE ortak dersleri seçmelidir. Tam zamanlı klinik staj zorunluluğu vardır.</a:t>
            </a:r>
            <a:endParaRPr lang="en-TR" dirty="0"/>
          </a:p>
        </p:txBody>
      </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3" name="TextBox 13"/>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dirty="0" err="1">
                <a:solidFill>
                  <a:srgbClr val="FFFFFF"/>
                </a:solidFill>
                <a:latin typeface="DM Sans"/>
              </a:rPr>
              <a:t>Biyofizik</a:t>
            </a:r>
            <a:r>
              <a:rPr lang="en-US" sz="4000" dirty="0">
                <a:solidFill>
                  <a:srgbClr val="FFFFFF"/>
                </a:solidFill>
                <a:latin typeface="DM Sans"/>
              </a:rPr>
              <a:t> </a:t>
            </a:r>
            <a:r>
              <a:rPr lang="en-US" sz="4000" dirty="0" err="1">
                <a:solidFill>
                  <a:srgbClr val="FFFFFF"/>
                </a:solidFill>
                <a:latin typeface="DM Sans"/>
              </a:rPr>
              <a:t>Anabilim</a:t>
            </a:r>
            <a:r>
              <a:rPr lang="en-US" sz="4000" dirty="0">
                <a:solidFill>
                  <a:srgbClr val="FFFFFF"/>
                </a:solidFill>
                <a:latin typeface="DM Sans"/>
              </a:rPr>
              <a:t> </a:t>
            </a:r>
            <a:r>
              <a:rPr lang="en-US" sz="4000" dirty="0" err="1">
                <a:solidFill>
                  <a:srgbClr val="FFFFFF"/>
                </a:solidFill>
                <a:latin typeface="DM Sans"/>
              </a:rPr>
              <a:t>Dalı</a:t>
            </a:r>
            <a:r>
              <a:rPr lang="en-US" sz="4000" dirty="0">
                <a:solidFill>
                  <a:srgbClr val="FFFFFF"/>
                </a:solidFill>
                <a:latin typeface="DM Sans"/>
              </a:rPr>
              <a:t> </a:t>
            </a:r>
          </a:p>
          <a:p>
            <a:pPr>
              <a:lnSpc>
                <a:spcPts val="4800"/>
              </a:lnSpc>
            </a:pPr>
            <a:r>
              <a:rPr lang="en-US" sz="4000" dirty="0" err="1">
                <a:solidFill>
                  <a:srgbClr val="FFFFFF"/>
                </a:solidFill>
                <a:latin typeface="DM Sans Bold"/>
              </a:rPr>
              <a:t>Yüksek</a:t>
            </a:r>
            <a:r>
              <a:rPr lang="en-US" sz="4000" dirty="0">
                <a:solidFill>
                  <a:srgbClr val="FFFFFF"/>
                </a:solidFill>
                <a:latin typeface="DM Sans Bold"/>
              </a:rPr>
              <a:t> </a:t>
            </a:r>
            <a:r>
              <a:rPr lang="en-US" sz="4000" dirty="0" err="1">
                <a:solidFill>
                  <a:srgbClr val="FFFFFF"/>
                </a:solidFill>
                <a:latin typeface="DM Sans Bold"/>
              </a:rPr>
              <a:t>Lisans</a:t>
            </a:r>
            <a:r>
              <a:rPr lang="en-US" sz="4000" dirty="0">
                <a:solidFill>
                  <a:srgbClr val="FFFFFF"/>
                </a:solidFill>
                <a:latin typeface="DM Sans Bold"/>
              </a:rPr>
              <a:t> </a:t>
            </a:r>
            <a:r>
              <a:rPr lang="en-US" sz="4000" dirty="0" err="1">
                <a:solidFill>
                  <a:srgbClr val="FFFFFF"/>
                </a:solidFill>
                <a:latin typeface="DM Sans Bold"/>
              </a:rPr>
              <a:t>Programı</a:t>
            </a:r>
            <a:r>
              <a:rPr lang="en-US" sz="4000" dirty="0">
                <a:solidFill>
                  <a:srgbClr val="FFFFFF"/>
                </a:solidFill>
                <a:latin typeface="DM Sans Bold"/>
              </a:rPr>
              <a:t> </a:t>
            </a:r>
            <a:r>
              <a:rPr lang="en-US" sz="4000" dirty="0" err="1">
                <a:solidFill>
                  <a:srgbClr val="FFFFFF"/>
                </a:solidFill>
                <a:latin typeface="DM Sans Bold"/>
              </a:rPr>
              <a:t>Dersleri</a:t>
            </a:r>
            <a:endParaRPr lang="en-US" sz="4000" dirty="0">
              <a:solidFill>
                <a:srgbClr val="FFFFFF"/>
              </a:solidFill>
              <a:latin typeface="DM Sans Bold"/>
            </a:endParaRPr>
          </a:p>
        </p:txBody>
      </p:sp>
      <p:grpSp>
        <p:nvGrpSpPr>
          <p:cNvPr id="15" name="Group 4">
            <a:extLst>
              <a:ext uri="{FF2B5EF4-FFF2-40B4-BE49-F238E27FC236}">
                <a16:creationId xmlns:a16="http://schemas.microsoft.com/office/drawing/2014/main" id="{A7876846-5BF4-79BB-41F3-92F78815CB17}"/>
              </a:ext>
            </a:extLst>
          </p:cNvPr>
          <p:cNvGrpSpPr/>
          <p:nvPr/>
        </p:nvGrpSpPr>
        <p:grpSpPr>
          <a:xfrm>
            <a:off x="0" y="270090"/>
            <a:ext cx="11734800" cy="2016033"/>
            <a:chOff x="0" y="0"/>
            <a:chExt cx="12293196" cy="2537281"/>
          </a:xfrm>
          <a:solidFill>
            <a:srgbClr val="0070C0"/>
          </a:solidFill>
        </p:grpSpPr>
        <p:sp>
          <p:nvSpPr>
            <p:cNvPr id="16" name="Freeform 5">
              <a:extLst>
                <a:ext uri="{FF2B5EF4-FFF2-40B4-BE49-F238E27FC236}">
                  <a16:creationId xmlns:a16="http://schemas.microsoft.com/office/drawing/2014/main" id="{C6909450-6DA9-7DC9-F5BA-8175A53270CC}"/>
                </a:ext>
              </a:extLst>
            </p:cNvPr>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grpFill/>
          </p:spPr>
          <p:txBody>
            <a:bodyPr/>
            <a:lstStyle/>
            <a:p>
              <a:endParaRPr lang="en-TR" dirty="0"/>
            </a:p>
          </p:txBody>
        </p:sp>
        <p:sp>
          <p:nvSpPr>
            <p:cNvPr id="17" name="TextBox 6">
              <a:extLst>
                <a:ext uri="{FF2B5EF4-FFF2-40B4-BE49-F238E27FC236}">
                  <a16:creationId xmlns:a16="http://schemas.microsoft.com/office/drawing/2014/main" id="{6FC3457B-3473-88DA-FA3C-C859FA920B49}"/>
                </a:ext>
              </a:extLst>
            </p:cNvPr>
            <p:cNvSpPr txBox="1"/>
            <p:nvPr/>
          </p:nvSpPr>
          <p:spPr>
            <a:xfrm>
              <a:off x="0" y="-38100"/>
              <a:ext cx="12293196" cy="2575381"/>
            </a:xfrm>
            <a:prstGeom prst="rect">
              <a:avLst/>
            </a:prstGeom>
            <a:grpFill/>
          </p:spPr>
          <p:txBody>
            <a:bodyPr lIns="50800" tIns="50800" rIns="50800" bIns="50800" rtlCol="0" anchor="ctr"/>
            <a:lstStyle/>
            <a:p>
              <a:pPr algn="ctr">
                <a:lnSpc>
                  <a:spcPts val="2659"/>
                </a:lnSpc>
              </a:pPr>
              <a:endParaRPr/>
            </a:p>
          </p:txBody>
        </p:sp>
      </p:grpSp>
      <p:sp>
        <p:nvSpPr>
          <p:cNvPr id="20" name="TextBox 8">
            <a:extLst>
              <a:ext uri="{FF2B5EF4-FFF2-40B4-BE49-F238E27FC236}">
                <a16:creationId xmlns:a16="http://schemas.microsoft.com/office/drawing/2014/main" id="{972D3A32-12C8-B7E8-844D-4D80649F72D3}"/>
              </a:ext>
            </a:extLst>
          </p:cNvPr>
          <p:cNvSpPr txBox="1"/>
          <p:nvPr/>
        </p:nvSpPr>
        <p:spPr>
          <a:xfrm>
            <a:off x="465462" y="658982"/>
            <a:ext cx="11116938" cy="1231106"/>
          </a:xfrm>
          <a:prstGeom prst="rect">
            <a:avLst/>
          </a:prstGeom>
        </p:spPr>
        <p:txBody>
          <a:bodyPr wrap="square" lIns="0" tIns="0" rIns="0" bIns="0" rtlCol="0" anchor="t">
            <a:spAutoFit/>
          </a:bodyPr>
          <a:lstStyle/>
          <a:p>
            <a:pPr>
              <a:lnSpc>
                <a:spcPts val="4800"/>
              </a:lnSpc>
            </a:pPr>
            <a:r>
              <a:rPr lang="tr-TR" sz="4000" dirty="0">
                <a:solidFill>
                  <a:srgbClr val="FFFFFF"/>
                </a:solidFill>
                <a:latin typeface="DM Sans"/>
              </a:rPr>
              <a:t>Kulak Burun Boğaz</a:t>
            </a:r>
            <a:r>
              <a:rPr lang="en-US" sz="4000" dirty="0">
                <a:solidFill>
                  <a:srgbClr val="FFFFFF"/>
                </a:solidFill>
                <a:latin typeface="DM Sans"/>
              </a:rPr>
              <a:t> </a:t>
            </a:r>
            <a:r>
              <a:rPr lang="en-US" sz="4000" dirty="0" err="1">
                <a:solidFill>
                  <a:srgbClr val="FFFFFF"/>
                </a:solidFill>
                <a:latin typeface="DM Sans"/>
              </a:rPr>
              <a:t>Anabilim</a:t>
            </a:r>
            <a:r>
              <a:rPr lang="en-US" sz="4000" dirty="0">
                <a:solidFill>
                  <a:srgbClr val="FFFFFF"/>
                </a:solidFill>
                <a:latin typeface="DM Sans"/>
              </a:rPr>
              <a:t> </a:t>
            </a:r>
            <a:r>
              <a:rPr lang="en-US" sz="4000" dirty="0" err="1">
                <a:solidFill>
                  <a:srgbClr val="FFFFFF"/>
                </a:solidFill>
                <a:latin typeface="DM Sans"/>
              </a:rPr>
              <a:t>Dalı</a:t>
            </a:r>
            <a:r>
              <a:rPr lang="en-US" sz="4000" dirty="0">
                <a:solidFill>
                  <a:srgbClr val="FFFFFF"/>
                </a:solidFill>
                <a:latin typeface="DM Sans"/>
              </a:rPr>
              <a:t> </a:t>
            </a:r>
          </a:p>
          <a:p>
            <a:pPr>
              <a:lnSpc>
                <a:spcPts val="4800"/>
              </a:lnSpc>
            </a:pPr>
            <a:r>
              <a:rPr lang="tr-TR" sz="4000" dirty="0">
                <a:solidFill>
                  <a:srgbClr val="FFFFFF"/>
                </a:solidFill>
                <a:latin typeface="DM Sans Bold"/>
              </a:rPr>
              <a:t>Odyoloji </a:t>
            </a:r>
            <a:r>
              <a:rPr lang="en-US" sz="4000" dirty="0" err="1">
                <a:solidFill>
                  <a:srgbClr val="FFFFFF"/>
                </a:solidFill>
                <a:latin typeface="DM Sans Bold"/>
              </a:rPr>
              <a:t>Yüksek</a:t>
            </a:r>
            <a:r>
              <a:rPr lang="en-US" sz="4000" dirty="0">
                <a:solidFill>
                  <a:srgbClr val="FFFFFF"/>
                </a:solidFill>
                <a:latin typeface="DM Sans Bold"/>
              </a:rPr>
              <a:t> </a:t>
            </a:r>
            <a:r>
              <a:rPr lang="en-US" sz="4000" dirty="0" err="1">
                <a:solidFill>
                  <a:srgbClr val="FFFFFF"/>
                </a:solidFill>
                <a:latin typeface="DM Sans Bold"/>
              </a:rPr>
              <a:t>Lisans</a:t>
            </a:r>
            <a:r>
              <a:rPr lang="en-US" sz="4000" dirty="0">
                <a:solidFill>
                  <a:srgbClr val="FFFFFF"/>
                </a:solidFill>
                <a:latin typeface="DM Sans Bold"/>
              </a:rPr>
              <a:t> </a:t>
            </a:r>
            <a:r>
              <a:rPr lang="en-US" sz="4000" dirty="0" err="1">
                <a:solidFill>
                  <a:srgbClr val="FFFFFF"/>
                </a:solidFill>
                <a:latin typeface="DM Sans Bold"/>
              </a:rPr>
              <a:t>Programı</a:t>
            </a:r>
            <a:r>
              <a:rPr lang="en-US" sz="4000" dirty="0">
                <a:solidFill>
                  <a:srgbClr val="FFFFFF"/>
                </a:solidFill>
                <a:latin typeface="DM Sans Bold"/>
              </a:rPr>
              <a:t> </a:t>
            </a:r>
            <a:r>
              <a:rPr lang="tr-TR" sz="4000" dirty="0">
                <a:solidFill>
                  <a:srgbClr val="FFFFFF"/>
                </a:solidFill>
                <a:latin typeface="DM Sans Bold"/>
              </a:rPr>
              <a:t>Dersleri</a:t>
            </a:r>
            <a:endParaRPr lang="en-US" sz="4000" dirty="0">
              <a:solidFill>
                <a:srgbClr val="FFFFFF"/>
              </a:solidFill>
              <a:latin typeface="DM Sans Bold"/>
            </a:endParaRPr>
          </a:p>
        </p:txBody>
      </p:sp>
      <p:pic>
        <p:nvPicPr>
          <p:cNvPr id="22" name="Resim 21">
            <a:extLst>
              <a:ext uri="{FF2B5EF4-FFF2-40B4-BE49-F238E27FC236}">
                <a16:creationId xmlns:a16="http://schemas.microsoft.com/office/drawing/2014/main" id="{88CAAA41-8640-480C-1B60-D7DCE97467F4}"/>
              </a:ext>
            </a:extLst>
          </p:cNvPr>
          <p:cNvPicPr>
            <a:picLocks noChangeAspect="1"/>
          </p:cNvPicPr>
          <p:nvPr/>
        </p:nvPicPr>
        <p:blipFill rotWithShape="1">
          <a:blip r:embed="rId5"/>
          <a:srcRect l="34166" t="11481" r="19583" b="27778"/>
          <a:stretch/>
        </p:blipFill>
        <p:spPr>
          <a:xfrm>
            <a:off x="172462" y="3162300"/>
            <a:ext cx="8971538" cy="6627623"/>
          </a:xfrm>
          <a:prstGeom prst="rect">
            <a:avLst/>
          </a:prstGeom>
        </p:spPr>
      </p:pic>
      <p:pic>
        <p:nvPicPr>
          <p:cNvPr id="24" name="Resim 23">
            <a:extLst>
              <a:ext uri="{FF2B5EF4-FFF2-40B4-BE49-F238E27FC236}">
                <a16:creationId xmlns:a16="http://schemas.microsoft.com/office/drawing/2014/main" id="{3E89896F-D6D4-B48C-16BD-FFA7CEEBDEA5}"/>
              </a:ext>
            </a:extLst>
          </p:cNvPr>
          <p:cNvPicPr>
            <a:picLocks noChangeAspect="1"/>
          </p:cNvPicPr>
          <p:nvPr/>
        </p:nvPicPr>
        <p:blipFill rotWithShape="1">
          <a:blip r:embed="rId6"/>
          <a:srcRect l="34166" t="27778" r="19583" b="32222"/>
          <a:stretch/>
        </p:blipFill>
        <p:spPr>
          <a:xfrm>
            <a:off x="9287036" y="4049015"/>
            <a:ext cx="8828501" cy="42949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6048341" y="365268"/>
            <a:ext cx="1825677" cy="182567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en-TR"/>
            </a:p>
          </p:txBody>
        </p:sp>
      </p:grpSp>
      <p:sp>
        <p:nvSpPr>
          <p:cNvPr id="11" name="TextBox 11"/>
          <p:cNvSpPr txBox="1"/>
          <p:nvPr/>
        </p:nvSpPr>
        <p:spPr>
          <a:xfrm>
            <a:off x="439722" y="2464740"/>
            <a:ext cx="9302277" cy="5967467"/>
          </a:xfrm>
          <a:prstGeom prst="rect">
            <a:avLst/>
          </a:prstGeom>
        </p:spPr>
        <p:txBody>
          <a:bodyPr lIns="0" tIns="0" rIns="0" bIns="0" rtlCol="0" anchor="t">
            <a:spAutoFit/>
          </a:bodyPr>
          <a:lstStyle/>
          <a:p>
            <a:pPr marL="388622" lvl="1" indent="-194311" algn="just">
              <a:lnSpc>
                <a:spcPts val="3600"/>
              </a:lnSpc>
              <a:buFont typeface="Arial"/>
              <a:buChar char="•"/>
            </a:pPr>
            <a:r>
              <a:rPr lang="tr-TR" sz="2400" b="0" i="0" dirty="0">
                <a:effectLst/>
              </a:rPr>
              <a:t>İleri odyolojik </a:t>
            </a:r>
            <a:r>
              <a:rPr lang="tr-TR" sz="2400" b="0" i="0" dirty="0" err="1">
                <a:effectLst/>
              </a:rPr>
              <a:t>laboratuar</a:t>
            </a:r>
            <a:r>
              <a:rPr lang="tr-TR" sz="2400" b="0" i="0" dirty="0">
                <a:effectLst/>
              </a:rPr>
              <a:t> teknikleri uygulama ve yorumlama yeteneğine ve ileri klinik odyoloji bilgisine sahip olmak</a:t>
            </a:r>
          </a:p>
          <a:p>
            <a:pPr marL="388622" lvl="1" indent="-194311" algn="just">
              <a:lnSpc>
                <a:spcPts val="3600"/>
              </a:lnSpc>
              <a:buFont typeface="Arial"/>
              <a:buChar char="•"/>
            </a:pPr>
            <a:r>
              <a:rPr lang="tr-TR" sz="2400" b="0" i="0" dirty="0">
                <a:effectLst/>
              </a:rPr>
              <a:t>İşitme kaybının biyolojik ve genetik özellikleri hakkında bilgi sahibi olmak</a:t>
            </a:r>
            <a:endParaRPr lang="tr-TR" sz="2400" dirty="0"/>
          </a:p>
          <a:p>
            <a:pPr marL="388622" lvl="1" indent="-194311" algn="just">
              <a:lnSpc>
                <a:spcPts val="3600"/>
              </a:lnSpc>
              <a:buFont typeface="Arial"/>
              <a:buChar char="•"/>
            </a:pPr>
            <a:r>
              <a:rPr lang="tr-TR" sz="2400" b="0" i="0" dirty="0">
                <a:effectLst/>
              </a:rPr>
              <a:t>Klinik ve deneysel odyolojik süreçler ile ilgili ileri bilgi sahibi olmak</a:t>
            </a:r>
          </a:p>
          <a:p>
            <a:pPr marL="388622" lvl="1" indent="-194311" algn="just">
              <a:lnSpc>
                <a:spcPts val="3600"/>
              </a:lnSpc>
              <a:buFont typeface="Arial"/>
              <a:buChar char="•"/>
            </a:pPr>
            <a:r>
              <a:rPr lang="tr-TR" sz="2400" b="0" i="0" dirty="0">
                <a:effectLst/>
              </a:rPr>
              <a:t>Yeni bir odyoloji kliniğinin ekipmanını oluşturabilmek</a:t>
            </a:r>
            <a:endParaRPr lang="tr-TR" sz="2400" dirty="0"/>
          </a:p>
          <a:p>
            <a:pPr marL="388622" lvl="1" indent="-194311" algn="just">
              <a:lnSpc>
                <a:spcPts val="3600"/>
              </a:lnSpc>
              <a:buFont typeface="Arial"/>
              <a:buChar char="•"/>
            </a:pPr>
            <a:r>
              <a:rPr lang="tr-TR" sz="2400" b="0" i="0" dirty="0">
                <a:effectLst/>
              </a:rPr>
              <a:t> İşitme cihazı, koklear implant ve </a:t>
            </a:r>
            <a:r>
              <a:rPr lang="tr-TR" sz="2400" b="0" i="0" dirty="0" err="1">
                <a:effectLst/>
              </a:rPr>
              <a:t>implante</a:t>
            </a:r>
            <a:r>
              <a:rPr lang="tr-TR" sz="2400" b="0" i="0" dirty="0">
                <a:effectLst/>
              </a:rPr>
              <a:t> edilebilir cihazların seçim ve ayarlanmasıyla ilgili ileri bilgiye sahip olmak</a:t>
            </a:r>
          </a:p>
          <a:p>
            <a:pPr marL="388622" lvl="1" indent="-194311" algn="just">
              <a:lnSpc>
                <a:spcPts val="3600"/>
              </a:lnSpc>
              <a:buFont typeface="Arial"/>
              <a:buChar char="•"/>
            </a:pPr>
            <a:r>
              <a:rPr lang="tr-TR" sz="2400" b="0" i="0" dirty="0" err="1">
                <a:effectLst/>
              </a:rPr>
              <a:t>Vestibuler</a:t>
            </a:r>
            <a:r>
              <a:rPr lang="tr-TR" sz="2400" b="0" i="0" dirty="0">
                <a:effectLst/>
              </a:rPr>
              <a:t> hastalıkların tanı ve rehabilitasyon prensiplerini kazanmış olmak</a:t>
            </a:r>
            <a:endParaRPr lang="tr-TR" sz="2400" dirty="0"/>
          </a:p>
          <a:p>
            <a:pPr marL="388622" lvl="1" indent="-194311" algn="just">
              <a:lnSpc>
                <a:spcPts val="3600"/>
              </a:lnSpc>
              <a:buFont typeface="Arial"/>
              <a:buChar char="•"/>
            </a:pPr>
            <a:r>
              <a:rPr lang="tr-TR" sz="2400" b="0" i="0" dirty="0">
                <a:effectLst/>
              </a:rPr>
              <a:t>İşitme ve denge fonksiyonları ile ilgili bilgi (</a:t>
            </a:r>
            <a:r>
              <a:rPr lang="tr-TR" sz="2400" b="0" i="0" dirty="0" err="1">
                <a:effectLst/>
              </a:rPr>
              <a:t>anamnez</a:t>
            </a:r>
            <a:r>
              <a:rPr lang="tr-TR" sz="2400" b="0" i="0" dirty="0">
                <a:effectLst/>
              </a:rPr>
              <a:t> alma, uygun değerlendirme yöntemini seçme ve uygulama) edinebilme becerisine sahip olmak</a:t>
            </a:r>
          </a:p>
        </p:txBody>
      </p:sp>
      <p:sp>
        <p:nvSpPr>
          <p:cNvPr id="12" name="TextBox 12"/>
          <p:cNvSpPr txBox="1"/>
          <p:nvPr/>
        </p:nvSpPr>
        <p:spPr>
          <a:xfrm>
            <a:off x="9949444" y="2464740"/>
            <a:ext cx="7898834" cy="4582473"/>
          </a:xfrm>
          <a:prstGeom prst="rect">
            <a:avLst/>
          </a:prstGeom>
        </p:spPr>
        <p:txBody>
          <a:bodyPr lIns="0" tIns="0" rIns="0" bIns="0" rtlCol="0" anchor="t">
            <a:spAutoFit/>
          </a:bodyPr>
          <a:lstStyle/>
          <a:p>
            <a:pPr marL="388622" lvl="1" indent="-194311" algn="just">
              <a:lnSpc>
                <a:spcPts val="3600"/>
              </a:lnSpc>
              <a:buFont typeface="Arial"/>
              <a:buChar char="•"/>
            </a:pPr>
            <a:r>
              <a:rPr lang="tr-TR" sz="2400" b="0" i="0" dirty="0" err="1">
                <a:effectLst/>
              </a:rPr>
              <a:t>Tinnitus</a:t>
            </a:r>
            <a:r>
              <a:rPr lang="tr-TR" sz="2400" b="0" i="0" dirty="0">
                <a:effectLst/>
              </a:rPr>
              <a:t> hastaları için özel bir rehabilitasyon programını planlama, uygulama ve değerlendirme becerisine sahip olmak</a:t>
            </a:r>
          </a:p>
          <a:p>
            <a:pPr marL="388622" lvl="1" indent="-194311" algn="just">
              <a:lnSpc>
                <a:spcPts val="3600"/>
              </a:lnSpc>
              <a:buFont typeface="Arial"/>
              <a:buChar char="•"/>
            </a:pPr>
            <a:r>
              <a:rPr lang="tr-TR" sz="2400" b="0" i="0" dirty="0">
                <a:effectLst/>
              </a:rPr>
              <a:t>Odyolojik ekipman ve kalibrasyonları hakkında temel bilgiyi kazanmış olmak</a:t>
            </a:r>
          </a:p>
          <a:p>
            <a:pPr marL="388622" lvl="1" indent="-194311" algn="just">
              <a:lnSpc>
                <a:spcPts val="3600"/>
              </a:lnSpc>
              <a:buFont typeface="Arial"/>
              <a:buChar char="•"/>
            </a:pPr>
            <a:r>
              <a:rPr lang="tr-TR" sz="2400" b="0" i="0" dirty="0">
                <a:effectLst/>
              </a:rPr>
              <a:t>Odyolojide kanıta dayalı bilgi temelinde bilimsel eleştiri yapabilmek</a:t>
            </a:r>
          </a:p>
          <a:p>
            <a:pPr marL="388622" lvl="1" indent="-194311" algn="just">
              <a:lnSpc>
                <a:spcPts val="3600"/>
              </a:lnSpc>
              <a:buFont typeface="Arial"/>
              <a:buChar char="•"/>
            </a:pPr>
            <a:r>
              <a:rPr lang="tr-TR" sz="2400" b="0" i="0" dirty="0">
                <a:effectLst/>
              </a:rPr>
              <a:t>Odyoloji alanında bilgi edinme becerisine sahip olmak</a:t>
            </a:r>
          </a:p>
          <a:p>
            <a:pPr marL="388622" lvl="1" indent="-194311" algn="just">
              <a:lnSpc>
                <a:spcPts val="3600"/>
              </a:lnSpc>
              <a:buFont typeface="Arial"/>
              <a:buChar char="•"/>
            </a:pPr>
            <a:r>
              <a:rPr lang="tr-TR" sz="2400" b="0" i="0" dirty="0">
                <a:effectLst/>
              </a:rPr>
              <a:t>Tez hazırlama, yazma, sunma ve bilimsel yayına dönüştürme yeterliliğinde olmak</a:t>
            </a:r>
            <a:endParaRPr lang="en-US" sz="2400" dirty="0"/>
          </a:p>
        </p:txBody>
      </p:sp>
      <p:grpSp>
        <p:nvGrpSpPr>
          <p:cNvPr id="13" name="Group 4">
            <a:extLst>
              <a:ext uri="{FF2B5EF4-FFF2-40B4-BE49-F238E27FC236}">
                <a16:creationId xmlns:a16="http://schemas.microsoft.com/office/drawing/2014/main" id="{48258099-C315-BB61-9EF2-75C9264FCB75}"/>
              </a:ext>
            </a:extLst>
          </p:cNvPr>
          <p:cNvGrpSpPr/>
          <p:nvPr/>
        </p:nvGrpSpPr>
        <p:grpSpPr>
          <a:xfrm>
            <a:off x="15240" y="174912"/>
            <a:ext cx="11734800" cy="2016033"/>
            <a:chOff x="0" y="0"/>
            <a:chExt cx="12293196" cy="2537281"/>
          </a:xfrm>
          <a:solidFill>
            <a:srgbClr val="0070C0"/>
          </a:solidFill>
        </p:grpSpPr>
        <p:sp>
          <p:nvSpPr>
            <p:cNvPr id="14" name="Freeform 5">
              <a:extLst>
                <a:ext uri="{FF2B5EF4-FFF2-40B4-BE49-F238E27FC236}">
                  <a16:creationId xmlns:a16="http://schemas.microsoft.com/office/drawing/2014/main" id="{F0DD4D17-F08C-CEBE-033C-762F2EEBF5CA}"/>
                </a:ext>
              </a:extLst>
            </p:cNvPr>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grpFill/>
          </p:spPr>
          <p:txBody>
            <a:bodyPr/>
            <a:lstStyle/>
            <a:p>
              <a:endParaRPr lang="en-TR"/>
            </a:p>
          </p:txBody>
        </p:sp>
        <p:sp>
          <p:nvSpPr>
            <p:cNvPr id="15" name="TextBox 6">
              <a:extLst>
                <a:ext uri="{FF2B5EF4-FFF2-40B4-BE49-F238E27FC236}">
                  <a16:creationId xmlns:a16="http://schemas.microsoft.com/office/drawing/2014/main" id="{69E57361-0F2A-ECBD-1FA5-442492D6C9C4}"/>
                </a:ext>
              </a:extLst>
            </p:cNvPr>
            <p:cNvSpPr txBox="1"/>
            <p:nvPr/>
          </p:nvSpPr>
          <p:spPr>
            <a:xfrm>
              <a:off x="0" y="-38100"/>
              <a:ext cx="12293196" cy="2575381"/>
            </a:xfrm>
            <a:prstGeom prst="rect">
              <a:avLst/>
            </a:prstGeom>
            <a:grpFill/>
          </p:spPr>
          <p:txBody>
            <a:bodyPr lIns="50800" tIns="50800" rIns="50800" bIns="50800" rtlCol="0" anchor="ctr"/>
            <a:lstStyle/>
            <a:p>
              <a:pPr algn="ctr">
                <a:lnSpc>
                  <a:spcPts val="2659"/>
                </a:lnSpc>
              </a:pPr>
              <a:endParaRPr/>
            </a:p>
          </p:txBody>
        </p:sp>
      </p:grpSp>
      <p:sp>
        <p:nvSpPr>
          <p:cNvPr id="17" name="Metin kutusu 16">
            <a:extLst>
              <a:ext uri="{FF2B5EF4-FFF2-40B4-BE49-F238E27FC236}">
                <a16:creationId xmlns:a16="http://schemas.microsoft.com/office/drawing/2014/main" id="{67AD7C6E-665A-61A6-FF85-C8E93D16DD94}"/>
              </a:ext>
            </a:extLst>
          </p:cNvPr>
          <p:cNvSpPr txBox="1"/>
          <p:nvPr/>
        </p:nvSpPr>
        <p:spPr>
          <a:xfrm>
            <a:off x="228600" y="474546"/>
            <a:ext cx="11277600" cy="1323439"/>
          </a:xfrm>
          <a:prstGeom prst="rect">
            <a:avLst/>
          </a:prstGeom>
          <a:solidFill>
            <a:srgbClr val="0070C0"/>
          </a:solidFill>
        </p:spPr>
        <p:txBody>
          <a:bodyPr wrap="square">
            <a:spAutoFit/>
          </a:bodyPr>
          <a:lstStyle/>
          <a:p>
            <a:pPr>
              <a:lnSpc>
                <a:spcPts val="4800"/>
              </a:lnSpc>
            </a:pPr>
            <a:r>
              <a:rPr lang="tr-TR" sz="4000" dirty="0">
                <a:solidFill>
                  <a:srgbClr val="FFFFFF"/>
                </a:solidFill>
                <a:latin typeface="DM Sans"/>
              </a:rPr>
              <a:t>Kulak Burun Boğaz</a:t>
            </a:r>
            <a:r>
              <a:rPr lang="en-US" sz="4000" dirty="0">
                <a:solidFill>
                  <a:srgbClr val="FFFFFF"/>
                </a:solidFill>
                <a:latin typeface="DM Sans"/>
              </a:rPr>
              <a:t> </a:t>
            </a:r>
            <a:r>
              <a:rPr lang="en-US" sz="4000" dirty="0" err="1">
                <a:solidFill>
                  <a:srgbClr val="FFFFFF"/>
                </a:solidFill>
                <a:latin typeface="DM Sans"/>
              </a:rPr>
              <a:t>Anabilim</a:t>
            </a:r>
            <a:r>
              <a:rPr lang="en-US" sz="4000" dirty="0">
                <a:solidFill>
                  <a:srgbClr val="FFFFFF"/>
                </a:solidFill>
                <a:latin typeface="DM Sans"/>
              </a:rPr>
              <a:t> </a:t>
            </a:r>
            <a:r>
              <a:rPr lang="en-US" sz="4000" dirty="0" err="1">
                <a:solidFill>
                  <a:srgbClr val="FFFFFF"/>
                </a:solidFill>
                <a:latin typeface="DM Sans"/>
              </a:rPr>
              <a:t>Dalı</a:t>
            </a:r>
            <a:r>
              <a:rPr lang="en-US" sz="4000" dirty="0">
                <a:solidFill>
                  <a:srgbClr val="FFFFFF"/>
                </a:solidFill>
                <a:latin typeface="DM Sans"/>
              </a:rPr>
              <a:t> </a:t>
            </a:r>
          </a:p>
          <a:p>
            <a:pPr>
              <a:lnSpc>
                <a:spcPts val="4800"/>
              </a:lnSpc>
            </a:pPr>
            <a:r>
              <a:rPr lang="tr-TR" sz="4000" dirty="0">
                <a:solidFill>
                  <a:srgbClr val="FFFFFF"/>
                </a:solidFill>
                <a:latin typeface="DM Sans Bold"/>
              </a:rPr>
              <a:t>Odyoloji Doktora</a:t>
            </a:r>
            <a:r>
              <a:rPr lang="en-US" sz="4000" dirty="0">
                <a:solidFill>
                  <a:srgbClr val="FFFFFF"/>
                </a:solidFill>
                <a:latin typeface="DM Sans Bold"/>
              </a:rPr>
              <a:t> </a:t>
            </a:r>
            <a:r>
              <a:rPr lang="en-US" sz="4000" dirty="0" err="1">
                <a:solidFill>
                  <a:srgbClr val="FFFFFF"/>
                </a:solidFill>
                <a:latin typeface="DM Sans Bold"/>
              </a:rPr>
              <a:t>Programı</a:t>
            </a:r>
            <a:r>
              <a:rPr lang="en-US" sz="4000" dirty="0">
                <a:solidFill>
                  <a:srgbClr val="FFFFFF"/>
                </a:solidFill>
                <a:latin typeface="DM Sans Bold"/>
              </a:rPr>
              <a:t> </a:t>
            </a:r>
            <a:r>
              <a:rPr lang="en-US" sz="4000" dirty="0" err="1">
                <a:solidFill>
                  <a:srgbClr val="FFFFFF"/>
                </a:solidFill>
                <a:latin typeface="DM Sans Bold"/>
              </a:rPr>
              <a:t>Kazanımları</a:t>
            </a:r>
            <a:endParaRPr lang="en-US" sz="4000" dirty="0">
              <a:solidFill>
                <a:srgbClr val="FFFFFF"/>
              </a:solidFill>
              <a:latin typeface="DM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a:stretch>
          </a:blipFill>
        </p:spPr>
        <p:txBody>
          <a:bodyPr/>
          <a:lstStyle/>
          <a:p>
            <a:endParaRPr lang="en-TR"/>
          </a:p>
        </p:txBody>
      </p:sp>
      <p:grpSp>
        <p:nvGrpSpPr>
          <p:cNvPr id="8" name="Group 8"/>
          <p:cNvGrpSpPr/>
          <p:nvPr/>
        </p:nvGrpSpPr>
        <p:grpSpPr>
          <a:xfrm>
            <a:off x="15775463" y="316803"/>
            <a:ext cx="1825677" cy="1825677"/>
            <a:chOff x="1391827" y="-71339"/>
            <a:chExt cx="812800" cy="812800"/>
          </a:xfrm>
        </p:grpSpPr>
        <p:sp>
          <p:nvSpPr>
            <p:cNvPr id="9" name="Freeform 9"/>
            <p:cNvSpPr/>
            <p:nvPr/>
          </p:nvSpPr>
          <p:spPr>
            <a:xfrm>
              <a:off x="1391827" y="-7133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3" name="TextBox 13"/>
          <p:cNvSpPr txBox="1"/>
          <p:nvPr/>
        </p:nvSpPr>
        <p:spPr>
          <a:xfrm>
            <a:off x="465462" y="2459283"/>
            <a:ext cx="17408556" cy="1335109"/>
          </a:xfrm>
          <a:prstGeom prst="rect">
            <a:avLst/>
          </a:prstGeom>
        </p:spPr>
        <p:txBody>
          <a:bodyPr lIns="0" tIns="0" rIns="0" bIns="0" rtlCol="0" anchor="t">
            <a:spAutoFit/>
          </a:bodyPr>
          <a:lstStyle/>
          <a:p>
            <a:pPr>
              <a:lnSpc>
                <a:spcPts val="2100"/>
              </a:lnSpc>
              <a:spcBef>
                <a:spcPct val="0"/>
              </a:spcBef>
            </a:pPr>
            <a:r>
              <a:rPr lang="tr-TR" sz="1600" b="0" i="0" dirty="0">
                <a:solidFill>
                  <a:srgbClr val="666666"/>
                </a:solidFill>
                <a:effectLst/>
                <a:latin typeface="Arial" panose="020B0604020202020204" pitchFamily="34" charset="0"/>
              </a:rPr>
              <a:t>Öğrenci her dönem 30 AKTS almalıdır. Toplam 240 AKTS </a:t>
            </a:r>
            <a:r>
              <a:rPr lang="tr-TR" sz="1600" b="0" i="0" dirty="0" err="1">
                <a:solidFill>
                  <a:srgbClr val="666666"/>
                </a:solidFill>
                <a:effectLst/>
                <a:latin typeface="Arial" panose="020B0604020202020204" pitchFamily="34" charset="0"/>
              </a:rPr>
              <a:t>nin</a:t>
            </a:r>
            <a:r>
              <a:rPr lang="tr-TR" sz="1600" b="0" i="0" dirty="0">
                <a:solidFill>
                  <a:srgbClr val="666666"/>
                </a:solidFill>
                <a:effectLst/>
                <a:latin typeface="Arial" panose="020B0604020202020204" pitchFamily="34" charset="0"/>
              </a:rPr>
              <a:t> 150 AKTS si tez çalışması olmalıdır. Doktora eğitimi süresince toplam 90 AKTS </a:t>
            </a:r>
            <a:r>
              <a:rPr lang="tr-TR" sz="1600" b="0" i="0" dirty="0" err="1">
                <a:solidFill>
                  <a:srgbClr val="666666"/>
                </a:solidFill>
                <a:effectLst/>
                <a:latin typeface="Arial" panose="020B0604020202020204" pitchFamily="34" charset="0"/>
              </a:rPr>
              <a:t>yi</a:t>
            </a:r>
            <a:r>
              <a:rPr lang="tr-TR" sz="1600" b="0" i="0" dirty="0">
                <a:solidFill>
                  <a:srgbClr val="666666"/>
                </a:solidFill>
                <a:effectLst/>
                <a:latin typeface="Arial" panose="020B0604020202020204" pitchFamily="34" charset="0"/>
              </a:rPr>
              <a:t> (12 AKTS Uzmanlık Alanı dahil) üç yarıyılda derslerden tamamlamalıdır. Ders alma süresi içinde ortak derslerden (Araştırma Kültürü, Araştırma Yöntemleri ve Aktarılabilir Beceriler) en az 20 AKTS, Disiplin Temelli ve </a:t>
            </a:r>
            <a:r>
              <a:rPr lang="tr-TR" sz="1600" b="0" i="0" dirty="0" err="1">
                <a:solidFill>
                  <a:srgbClr val="666666"/>
                </a:solidFill>
                <a:effectLst/>
                <a:latin typeface="Arial" panose="020B0604020202020204" pitchFamily="34" charset="0"/>
              </a:rPr>
              <a:t>Laboratuar</a:t>
            </a:r>
            <a:r>
              <a:rPr lang="tr-TR" sz="1600" b="0" i="0" dirty="0">
                <a:solidFill>
                  <a:srgbClr val="666666"/>
                </a:solidFill>
                <a:effectLst/>
                <a:latin typeface="Arial" panose="020B0604020202020204" pitchFamily="34" charset="0"/>
              </a:rPr>
              <a:t> Becerileri derslerinden en az 20 AKTS almalıdır. Ayrıca, ortak dersler ile disiplin Temelli ve </a:t>
            </a:r>
            <a:r>
              <a:rPr lang="tr-TR" sz="1600" b="0" i="0" dirty="0" err="1">
                <a:solidFill>
                  <a:srgbClr val="666666"/>
                </a:solidFill>
                <a:effectLst/>
                <a:latin typeface="Arial" panose="020B0604020202020204" pitchFamily="34" charset="0"/>
              </a:rPr>
              <a:t>Laboratuar</a:t>
            </a:r>
            <a:r>
              <a:rPr lang="tr-TR" sz="1600" b="0" i="0" dirty="0">
                <a:solidFill>
                  <a:srgbClr val="666666"/>
                </a:solidFill>
                <a:effectLst/>
                <a:latin typeface="Arial" panose="020B0604020202020204" pitchFamily="34" charset="0"/>
              </a:rPr>
              <a:t> Becerileri derslerinden ve/veya başka programlardan ya da kurumlardan 20 AKTS ders alabilir. Öğrenci 1. yarıyılda; Teze İlişkin Araştırma Konuları I, 2. yarıyılda; Teze İlişkin Araştırma Konuları II dersini zorunlu olarak almalıdır. Öğrencinin ders döneminde etik dersi/ kursu alması zorunludur.</a:t>
            </a:r>
            <a:endParaRPr lang="en-US" sz="1500" dirty="0">
              <a:solidFill>
                <a:srgbClr val="000000"/>
              </a:solidFill>
              <a:latin typeface="DM Sans"/>
            </a:endParaRPr>
          </a:p>
        </p:txBody>
      </p:sp>
      <p:grpSp>
        <p:nvGrpSpPr>
          <p:cNvPr id="14" name="Group 4">
            <a:extLst>
              <a:ext uri="{FF2B5EF4-FFF2-40B4-BE49-F238E27FC236}">
                <a16:creationId xmlns:a16="http://schemas.microsoft.com/office/drawing/2014/main" id="{A34FED8F-4F48-37D5-D7ED-ED054FB0C68D}"/>
              </a:ext>
            </a:extLst>
          </p:cNvPr>
          <p:cNvGrpSpPr/>
          <p:nvPr/>
        </p:nvGrpSpPr>
        <p:grpSpPr>
          <a:xfrm>
            <a:off x="30480" y="221625"/>
            <a:ext cx="10256520" cy="2016033"/>
            <a:chOff x="0" y="0"/>
            <a:chExt cx="12293196" cy="2537281"/>
          </a:xfrm>
          <a:solidFill>
            <a:srgbClr val="0070C0"/>
          </a:solidFill>
        </p:grpSpPr>
        <p:sp>
          <p:nvSpPr>
            <p:cNvPr id="15" name="Freeform 5">
              <a:extLst>
                <a:ext uri="{FF2B5EF4-FFF2-40B4-BE49-F238E27FC236}">
                  <a16:creationId xmlns:a16="http://schemas.microsoft.com/office/drawing/2014/main" id="{C6B9CCF7-95F3-311D-FA03-078E55B1D682}"/>
                </a:ext>
              </a:extLst>
            </p:cNvPr>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grpFill/>
          </p:spPr>
          <p:txBody>
            <a:bodyPr/>
            <a:lstStyle/>
            <a:p>
              <a:endParaRPr lang="en-TR" dirty="0"/>
            </a:p>
          </p:txBody>
        </p:sp>
        <p:sp>
          <p:nvSpPr>
            <p:cNvPr id="16" name="TextBox 6">
              <a:extLst>
                <a:ext uri="{FF2B5EF4-FFF2-40B4-BE49-F238E27FC236}">
                  <a16:creationId xmlns:a16="http://schemas.microsoft.com/office/drawing/2014/main" id="{9BE1C7A5-3895-5B70-051C-22697189E2E0}"/>
                </a:ext>
              </a:extLst>
            </p:cNvPr>
            <p:cNvSpPr txBox="1"/>
            <p:nvPr/>
          </p:nvSpPr>
          <p:spPr>
            <a:xfrm>
              <a:off x="0" y="-38100"/>
              <a:ext cx="12293196" cy="2575381"/>
            </a:xfrm>
            <a:prstGeom prst="rect">
              <a:avLst/>
            </a:prstGeom>
            <a:grpFill/>
          </p:spPr>
          <p:txBody>
            <a:bodyPr lIns="50800" tIns="50800" rIns="50800" bIns="50800" rtlCol="0" anchor="ctr"/>
            <a:lstStyle/>
            <a:p>
              <a:pPr algn="ctr">
                <a:lnSpc>
                  <a:spcPts val="2659"/>
                </a:lnSpc>
              </a:pPr>
              <a:endParaRPr/>
            </a:p>
          </p:txBody>
        </p:sp>
      </p:grpSp>
      <p:sp>
        <p:nvSpPr>
          <p:cNvPr id="18" name="Metin kutusu 17">
            <a:extLst>
              <a:ext uri="{FF2B5EF4-FFF2-40B4-BE49-F238E27FC236}">
                <a16:creationId xmlns:a16="http://schemas.microsoft.com/office/drawing/2014/main" id="{8B0F8838-308B-1587-D79A-FE8203EB8CDD}"/>
              </a:ext>
            </a:extLst>
          </p:cNvPr>
          <p:cNvSpPr txBox="1"/>
          <p:nvPr/>
        </p:nvSpPr>
        <p:spPr>
          <a:xfrm>
            <a:off x="413982" y="477042"/>
            <a:ext cx="9250680" cy="1323439"/>
          </a:xfrm>
          <a:prstGeom prst="rect">
            <a:avLst/>
          </a:prstGeom>
          <a:noFill/>
        </p:spPr>
        <p:txBody>
          <a:bodyPr wrap="square">
            <a:spAutoFit/>
          </a:bodyPr>
          <a:lstStyle/>
          <a:p>
            <a:pPr>
              <a:lnSpc>
                <a:spcPts val="4800"/>
              </a:lnSpc>
            </a:pPr>
            <a:r>
              <a:rPr lang="tr-TR" sz="4000" dirty="0">
                <a:solidFill>
                  <a:srgbClr val="FFFFFF"/>
                </a:solidFill>
                <a:latin typeface="DM Sans"/>
              </a:rPr>
              <a:t>Kulak Burun Boğaz</a:t>
            </a:r>
            <a:r>
              <a:rPr lang="en-US" sz="4000" dirty="0">
                <a:solidFill>
                  <a:srgbClr val="FFFFFF"/>
                </a:solidFill>
                <a:latin typeface="DM Sans"/>
              </a:rPr>
              <a:t> </a:t>
            </a:r>
            <a:r>
              <a:rPr lang="en-US" sz="4000" dirty="0" err="1">
                <a:solidFill>
                  <a:srgbClr val="FFFFFF"/>
                </a:solidFill>
                <a:latin typeface="DM Sans"/>
              </a:rPr>
              <a:t>Anabilim</a:t>
            </a:r>
            <a:r>
              <a:rPr lang="en-US" sz="4000" dirty="0">
                <a:solidFill>
                  <a:srgbClr val="FFFFFF"/>
                </a:solidFill>
                <a:latin typeface="DM Sans"/>
              </a:rPr>
              <a:t> </a:t>
            </a:r>
            <a:r>
              <a:rPr lang="en-US" sz="4000" dirty="0" err="1">
                <a:solidFill>
                  <a:srgbClr val="FFFFFF"/>
                </a:solidFill>
                <a:latin typeface="DM Sans"/>
              </a:rPr>
              <a:t>Dalı</a:t>
            </a:r>
            <a:r>
              <a:rPr lang="en-US" sz="4000" dirty="0">
                <a:solidFill>
                  <a:srgbClr val="FFFFFF"/>
                </a:solidFill>
                <a:latin typeface="DM Sans"/>
              </a:rPr>
              <a:t> </a:t>
            </a:r>
          </a:p>
          <a:p>
            <a:pPr>
              <a:lnSpc>
                <a:spcPts val="4800"/>
              </a:lnSpc>
            </a:pPr>
            <a:r>
              <a:rPr lang="tr-TR" sz="4000" dirty="0">
                <a:solidFill>
                  <a:srgbClr val="FFFFFF"/>
                </a:solidFill>
                <a:latin typeface="DM Sans Bold"/>
              </a:rPr>
              <a:t>Odyoloji Doktora</a:t>
            </a:r>
            <a:r>
              <a:rPr lang="en-US" sz="4000" dirty="0">
                <a:solidFill>
                  <a:srgbClr val="FFFFFF"/>
                </a:solidFill>
                <a:latin typeface="DM Sans Bold"/>
              </a:rPr>
              <a:t> </a:t>
            </a:r>
            <a:r>
              <a:rPr lang="en-US" sz="4000" dirty="0" err="1">
                <a:solidFill>
                  <a:srgbClr val="FFFFFF"/>
                </a:solidFill>
                <a:latin typeface="DM Sans Bold"/>
              </a:rPr>
              <a:t>Programı</a:t>
            </a:r>
            <a:r>
              <a:rPr lang="en-US" sz="4000" dirty="0">
                <a:solidFill>
                  <a:srgbClr val="FFFFFF"/>
                </a:solidFill>
                <a:latin typeface="DM Sans Bold"/>
              </a:rPr>
              <a:t> </a:t>
            </a:r>
            <a:r>
              <a:rPr lang="tr-TR" sz="4000" dirty="0">
                <a:solidFill>
                  <a:srgbClr val="FFFFFF"/>
                </a:solidFill>
                <a:latin typeface="DM Sans Bold"/>
              </a:rPr>
              <a:t>Dersleri</a:t>
            </a:r>
            <a:endParaRPr lang="en-US" sz="4000" dirty="0">
              <a:solidFill>
                <a:srgbClr val="FFFFFF"/>
              </a:solidFill>
              <a:latin typeface="DM Sans Bold"/>
            </a:endParaRPr>
          </a:p>
        </p:txBody>
      </p:sp>
      <p:pic>
        <p:nvPicPr>
          <p:cNvPr id="20" name="Resim 19">
            <a:extLst>
              <a:ext uri="{FF2B5EF4-FFF2-40B4-BE49-F238E27FC236}">
                <a16:creationId xmlns:a16="http://schemas.microsoft.com/office/drawing/2014/main" id="{2D2352BA-451F-761F-A9B5-BB2DED3A350A}"/>
              </a:ext>
            </a:extLst>
          </p:cNvPr>
          <p:cNvPicPr>
            <a:picLocks noChangeAspect="1"/>
          </p:cNvPicPr>
          <p:nvPr/>
        </p:nvPicPr>
        <p:blipFill rotWithShape="1">
          <a:blip r:embed="rId5"/>
          <a:srcRect l="32918" t="10000" r="12916" b="19629"/>
          <a:stretch/>
        </p:blipFill>
        <p:spPr>
          <a:xfrm>
            <a:off x="609600" y="3928278"/>
            <a:ext cx="8300185" cy="6065520"/>
          </a:xfrm>
          <a:prstGeom prst="rect">
            <a:avLst/>
          </a:prstGeom>
        </p:spPr>
      </p:pic>
      <p:pic>
        <p:nvPicPr>
          <p:cNvPr id="22" name="Resim 21">
            <a:extLst>
              <a:ext uri="{FF2B5EF4-FFF2-40B4-BE49-F238E27FC236}">
                <a16:creationId xmlns:a16="http://schemas.microsoft.com/office/drawing/2014/main" id="{F851D93D-4BA2-3947-8B48-70545391F250}"/>
              </a:ext>
            </a:extLst>
          </p:cNvPr>
          <p:cNvPicPr>
            <a:picLocks noChangeAspect="1"/>
          </p:cNvPicPr>
          <p:nvPr/>
        </p:nvPicPr>
        <p:blipFill rotWithShape="1">
          <a:blip r:embed="rId6"/>
          <a:srcRect l="32918" t="19986" r="13738" b="15926"/>
          <a:stretch/>
        </p:blipFill>
        <p:spPr>
          <a:xfrm>
            <a:off x="9144000" y="4008397"/>
            <a:ext cx="8738309" cy="59052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1524</TotalTime>
  <Words>1169</Words>
  <Application>Microsoft Office PowerPoint</Application>
  <PresentationFormat>Özel</PresentationFormat>
  <Paragraphs>107</Paragraphs>
  <Slides>10</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10</vt:i4>
      </vt:variant>
    </vt:vector>
  </HeadingPairs>
  <TitlesOfParts>
    <vt:vector size="18" baseType="lpstr">
      <vt:lpstr>DM Sans Italics</vt:lpstr>
      <vt:lpstr>Canva Sans 2 Bold</vt:lpstr>
      <vt:lpstr>Calibri</vt:lpstr>
      <vt:lpstr>Arial</vt:lpstr>
      <vt:lpstr>DM Sans Bold</vt:lpstr>
      <vt:lpstr>Times New Roman</vt:lpstr>
      <vt:lpstr>DM Sans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BYF_websitesi_info_sunum</dc:title>
  <cp:lastModifiedBy>Serpil Mungan Durankaya</cp:lastModifiedBy>
  <cp:revision>10</cp:revision>
  <dcterms:created xsi:type="dcterms:W3CDTF">2006-08-16T00:00:00Z</dcterms:created>
  <dcterms:modified xsi:type="dcterms:W3CDTF">2024-01-12T14:56:38Z</dcterms:modified>
  <dc:identifier>DAF44zE71Qk</dc:identifier>
</cp:coreProperties>
</file>