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3" r:id="rId5"/>
    <p:sldId id="266" r:id="rId6"/>
    <p:sldId id="261" r:id="rId7"/>
    <p:sldId id="262" r:id="rId8"/>
    <p:sldId id="265" r:id="rId9"/>
  </p:sldIdLst>
  <p:sldSz cx="18288000" cy="10287000"/>
  <p:notesSz cx="6858000" cy="9144000"/>
  <p:embeddedFontLst>
    <p:embeddedFont>
      <p:font typeface="Canva Sans 2 Bold" panose="020B0803030501040103" pitchFamily="34" charset="0"/>
      <p:regular r:id="rId10"/>
      <p:bold r:id="rId11"/>
    </p:embeddedFont>
    <p:embeddedFont>
      <p:font typeface="Canva Sans 2 Italics" panose="020B0503030501040103" pitchFamily="34" charset="0"/>
      <p:regular r:id="rId12"/>
      <p:italic r:id="rId13"/>
    </p:embeddedFont>
    <p:embeddedFont>
      <p:font typeface="DM Sans" pitchFamily="2" charset="77"/>
      <p:regular r:id="rId14"/>
      <p:bold r:id="rId15"/>
      <p:italic r:id="rId16"/>
      <p:boldItalic r:id="rId17"/>
    </p:embeddedFont>
    <p:embeddedFont>
      <p:font typeface="DM Sans Bold" pitchFamily="2" charset="77"/>
      <p:regular r:id="rId18"/>
      <p:bold r:id="rId19"/>
    </p:embeddedFont>
    <p:embeddedFont>
      <p:font typeface="DM Sans Italics" pitchFamily="2" charset="77"/>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4585" autoAdjust="0"/>
  </p:normalViewPr>
  <p:slideViewPr>
    <p:cSldViewPr>
      <p:cViewPr varScale="1">
        <p:scale>
          <a:sx n="51" d="100"/>
          <a:sy n="51" d="100"/>
        </p:scale>
        <p:origin x="248"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772099"/>
            <a:ext cx="182880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a:p>
          </p:txBody>
        </p:sp>
        <p:sp>
          <p:nvSpPr>
            <p:cNvPr id="5" name="TextBox 5"/>
            <p:cNvSpPr txBox="1"/>
            <p:nvPr/>
          </p:nvSpPr>
          <p:spPr>
            <a:xfrm>
              <a:off x="0" y="-38100"/>
              <a:ext cx="12293196" cy="35311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04979" y="6697374"/>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10" name="TextBox 10"/>
          <p:cNvSpPr txBox="1"/>
          <p:nvPr/>
        </p:nvSpPr>
        <p:spPr>
          <a:xfrm>
            <a:off x="1439390" y="2114206"/>
            <a:ext cx="15409220" cy="2610586"/>
          </a:xfrm>
          <a:prstGeom prst="rect">
            <a:avLst/>
          </a:prstGeom>
        </p:spPr>
        <p:txBody>
          <a:bodyPr wrap="square" lIns="0" tIns="0" rIns="0" bIns="0" rtlCol="0" anchor="t">
            <a:spAutoFit/>
          </a:bodyPr>
          <a:lstStyle/>
          <a:p>
            <a:pPr>
              <a:lnSpc>
                <a:spcPts val="9999"/>
              </a:lnSpc>
            </a:pPr>
            <a:r>
              <a:rPr lang="en-US" sz="9999" dirty="0">
                <a:solidFill>
                  <a:srgbClr val="FFFFFF"/>
                </a:solidFill>
                <a:latin typeface="DM Sans Bold"/>
              </a:rPr>
              <a:t>Department of Sleep and Conscious States</a:t>
            </a:r>
          </a:p>
        </p:txBody>
      </p:sp>
      <p:sp>
        <p:nvSpPr>
          <p:cNvPr id="11" name="TextBox 11"/>
          <p:cNvSpPr txBox="1"/>
          <p:nvPr/>
        </p:nvSpPr>
        <p:spPr>
          <a:xfrm>
            <a:off x="1439390" y="4643262"/>
            <a:ext cx="10447810" cy="1194494"/>
          </a:xfrm>
          <a:prstGeom prst="rect">
            <a:avLst/>
          </a:prstGeom>
        </p:spPr>
        <p:txBody>
          <a:bodyPr wrap="square" lIns="0" tIns="0" rIns="0" bIns="0" rtlCol="0" anchor="t">
            <a:spAutoFit/>
          </a:bodyPr>
          <a:lstStyle/>
          <a:p>
            <a:pPr>
              <a:lnSpc>
                <a:spcPts val="4800"/>
              </a:lnSpc>
            </a:pPr>
            <a:r>
              <a:rPr lang="en-US" sz="3200" dirty="0">
                <a:solidFill>
                  <a:srgbClr val="FFFFFF"/>
                </a:solidFill>
                <a:latin typeface="DM Sans"/>
              </a:rPr>
              <a:t>Basic and Clinical Sleep and States Of Consciousness Master </a:t>
            </a:r>
            <a:r>
              <a:rPr lang="en-US" sz="3200" dirty="0" err="1">
                <a:solidFill>
                  <a:srgbClr val="FFFFFF"/>
                </a:solidFill>
                <a:latin typeface="DM Sans"/>
              </a:rPr>
              <a:t>Programme</a:t>
            </a:r>
            <a:r>
              <a:rPr lang="en-US" sz="3200" dirty="0">
                <a:solidFill>
                  <a:srgbClr val="FFFFFF"/>
                </a:solidFill>
                <a:latin typeface="DM Sans"/>
              </a:rPr>
              <a:t> General Structure and Courses</a:t>
            </a: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dirty="0" err="1">
                <a:solidFill>
                  <a:srgbClr val="FFFFFF"/>
                </a:solidFill>
                <a:latin typeface="DM Sans"/>
              </a:rPr>
              <a:t>Dokuz</a:t>
            </a:r>
            <a:r>
              <a:rPr lang="en-US" sz="3200" dirty="0">
                <a:solidFill>
                  <a:srgbClr val="FFFFFF"/>
                </a:solidFill>
                <a:latin typeface="DM Sans"/>
              </a:rPr>
              <a:t> </a:t>
            </a:r>
            <a:r>
              <a:rPr lang="en-US" sz="3200" dirty="0" err="1">
                <a:solidFill>
                  <a:srgbClr val="FFFFFF"/>
                </a:solidFill>
                <a:latin typeface="DM Sans"/>
              </a:rPr>
              <a:t>Eylül</a:t>
            </a:r>
            <a:r>
              <a:rPr lang="en-US" sz="3200" dirty="0">
                <a:solidFill>
                  <a:srgbClr val="FFFFFF"/>
                </a:solidFill>
                <a:latin typeface="DM Sans"/>
              </a:rPr>
              <a:t> University Health Sciences Institute</a:t>
            </a:r>
          </a:p>
        </p:txBody>
      </p:sp>
      <p:sp>
        <p:nvSpPr>
          <p:cNvPr id="13" name="TextBox 13"/>
          <p:cNvSpPr txBox="1"/>
          <p:nvPr/>
        </p:nvSpPr>
        <p:spPr>
          <a:xfrm>
            <a:off x="2049186" y="7716410"/>
            <a:ext cx="5484919" cy="738792"/>
          </a:xfrm>
          <a:prstGeom prst="rect">
            <a:avLst/>
          </a:prstGeom>
        </p:spPr>
        <p:txBody>
          <a:bodyPr lIns="0" tIns="0" rIns="0" bIns="0" rtlCol="0" anchor="t">
            <a:spAutoFit/>
          </a:bodyPr>
          <a:lstStyle/>
          <a:p>
            <a:pPr>
              <a:lnSpc>
                <a:spcPts val="2879"/>
              </a:lnSpc>
            </a:pPr>
            <a:r>
              <a:rPr lang="en-US" sz="2400" dirty="0" err="1">
                <a:solidFill>
                  <a:srgbClr val="030303"/>
                </a:solidFill>
                <a:latin typeface="DM Sans"/>
              </a:rPr>
              <a:t>Dokuz</a:t>
            </a:r>
            <a:r>
              <a:rPr lang="en-US" sz="2400" dirty="0">
                <a:solidFill>
                  <a:srgbClr val="030303"/>
                </a:solidFill>
                <a:latin typeface="DM Sans"/>
              </a:rPr>
              <a:t> </a:t>
            </a:r>
            <a:r>
              <a:rPr lang="en-US" sz="2400" dirty="0" err="1">
                <a:solidFill>
                  <a:srgbClr val="030303"/>
                </a:solidFill>
                <a:latin typeface="DM Sans"/>
              </a:rPr>
              <a:t>Eylül</a:t>
            </a:r>
            <a:r>
              <a:rPr lang="en-US" sz="2400" dirty="0">
                <a:solidFill>
                  <a:srgbClr val="030303"/>
                </a:solidFill>
                <a:latin typeface="DM Sans"/>
              </a:rPr>
              <a:t> University Faculty of Medicine, 35340 </a:t>
            </a:r>
            <a:r>
              <a:rPr lang="en-US" sz="2400" dirty="0" err="1">
                <a:solidFill>
                  <a:srgbClr val="030303"/>
                </a:solidFill>
                <a:latin typeface="DM Sans"/>
              </a:rPr>
              <a:t>Balçova</a:t>
            </a:r>
            <a:r>
              <a:rPr lang="en-US" sz="2400" dirty="0">
                <a:solidFill>
                  <a:srgbClr val="030303"/>
                </a:solidFill>
                <a:latin typeface="DM Sans"/>
              </a:rPr>
              <a:t>/İzmir</a:t>
            </a:r>
          </a:p>
        </p:txBody>
      </p:sp>
      <p:sp>
        <p:nvSpPr>
          <p:cNvPr id="14" name="TextBox 14"/>
          <p:cNvSpPr txBox="1"/>
          <p:nvPr/>
        </p:nvSpPr>
        <p:spPr>
          <a:xfrm>
            <a:off x="2049186" y="8520259"/>
            <a:ext cx="2742460" cy="361950"/>
          </a:xfrm>
          <a:prstGeom prst="rect">
            <a:avLst/>
          </a:prstGeom>
        </p:spPr>
        <p:txBody>
          <a:bodyPr lIns="0" tIns="0" rIns="0" bIns="0" rtlCol="0" anchor="t">
            <a:spAutoFit/>
          </a:bodyPr>
          <a:lstStyle/>
          <a:p>
            <a:pPr>
              <a:lnSpc>
                <a:spcPts val="2879"/>
              </a:lnSpc>
            </a:pPr>
            <a:r>
              <a:rPr lang="en-US" sz="2400">
                <a:solidFill>
                  <a:srgbClr val="030303"/>
                </a:solidFill>
                <a:latin typeface="DM Sans Italics"/>
              </a:rPr>
              <a:t>0 232 412 44 81</a:t>
            </a:r>
          </a:p>
        </p:txBody>
      </p:sp>
      <p:grpSp>
        <p:nvGrpSpPr>
          <p:cNvPr id="15" name="Group 15"/>
          <p:cNvGrpSpPr/>
          <p:nvPr/>
        </p:nvGrpSpPr>
        <p:grpSpPr>
          <a:xfrm>
            <a:off x="10678416" y="6697374"/>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354776"/>
            <a:ext cx="7535538" cy="1846659"/>
          </a:xfrm>
          <a:prstGeom prst="rect">
            <a:avLst/>
          </a:prstGeom>
        </p:spPr>
        <p:txBody>
          <a:bodyPr wrap="square" lIns="0" tIns="0" rIns="0" bIns="0" rtlCol="0" anchor="t">
            <a:spAutoFit/>
          </a:bodyPr>
          <a:lstStyle/>
          <a:p>
            <a:pPr>
              <a:lnSpc>
                <a:spcPts val="4800"/>
              </a:lnSpc>
            </a:pPr>
            <a:r>
              <a:rPr lang="en-US" sz="4000" dirty="0">
                <a:solidFill>
                  <a:srgbClr val="030303"/>
                </a:solidFill>
                <a:latin typeface="DM Sans"/>
              </a:rPr>
              <a:t>Clinical Sleep and States Of Consciousness Master </a:t>
            </a:r>
            <a:r>
              <a:rPr lang="en-US" sz="4000" dirty="0" err="1">
                <a:solidFill>
                  <a:srgbClr val="030303"/>
                </a:solidFill>
                <a:latin typeface="DM Sans"/>
              </a:rPr>
              <a:t>Programme</a:t>
            </a:r>
            <a:r>
              <a:rPr lang="en-US" sz="4000" dirty="0">
                <a:solidFill>
                  <a:srgbClr val="030303"/>
                </a:solidFill>
                <a:latin typeface="DM Sans"/>
              </a:rPr>
              <a:t> </a:t>
            </a:r>
            <a:r>
              <a:rPr lang="en-US" sz="4000" dirty="0">
                <a:solidFill>
                  <a:srgbClr val="030303"/>
                </a:solidFill>
                <a:latin typeface="DM Sans Bold"/>
              </a:rPr>
              <a:t>General Structure</a:t>
            </a:r>
          </a:p>
        </p:txBody>
      </p:sp>
      <p:grpSp>
        <p:nvGrpSpPr>
          <p:cNvPr id="7" name="Group 7"/>
          <p:cNvGrpSpPr/>
          <p:nvPr/>
        </p:nvGrpSpPr>
        <p:grpSpPr>
          <a:xfrm>
            <a:off x="465462" y="3046054"/>
            <a:ext cx="16740285"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82253" y="3517233"/>
            <a:ext cx="15605547" cy="4815421"/>
          </a:xfrm>
          <a:prstGeom prst="rect">
            <a:avLst/>
          </a:prstGeom>
        </p:spPr>
        <p:txBody>
          <a:bodyPr wrap="square" lIns="0" tIns="0" rIns="0" bIns="0" rtlCol="0" anchor="t">
            <a:spAutoFit/>
          </a:bodyPr>
          <a:lstStyle/>
          <a:p>
            <a:pPr algn="just">
              <a:lnSpc>
                <a:spcPts val="4200"/>
              </a:lnSpc>
            </a:pPr>
            <a:r>
              <a:rPr lang="en-US" sz="2800" dirty="0">
                <a:solidFill>
                  <a:srgbClr val="030303"/>
                </a:solidFill>
                <a:latin typeface="DM Sans"/>
              </a:rPr>
              <a:t>More and more research is being done on the sleep process to learn more about how the body works and about diseases. It is the goal of this program to teach modern people about the brain and how it works during sleep and other states of consciousness (like coma, anesthesia, etc.), as well as about biological rhythms, monitoring, brain and measurement methods, sleep quality, and sleep disorders.</a:t>
            </a:r>
          </a:p>
          <a:p>
            <a:pPr algn="just">
              <a:lnSpc>
                <a:spcPts val="4200"/>
              </a:lnSpc>
            </a:pPr>
            <a:endParaRPr lang="en-US" sz="2800" dirty="0">
              <a:solidFill>
                <a:srgbClr val="030303"/>
              </a:solidFill>
              <a:latin typeface="DM Sans"/>
            </a:endParaRPr>
          </a:p>
          <a:p>
            <a:pPr algn="just">
              <a:lnSpc>
                <a:spcPts val="4200"/>
              </a:lnSpc>
            </a:pPr>
            <a:r>
              <a:rPr lang="en-US" sz="2800" dirty="0">
                <a:solidFill>
                  <a:srgbClr val="030303"/>
                </a:solidFill>
                <a:latin typeface="DM Sans"/>
              </a:rPr>
              <a:t>In order to reach these goals, the program works with leading researchers in engineering, neurology, psychiatry, anesthesia, biophysics, physiology, chest diseases, and ear-nose-throat and neurology.</a:t>
            </a:r>
          </a:p>
        </p:txBody>
      </p:sp>
      <p:grpSp>
        <p:nvGrpSpPr>
          <p:cNvPr id="11" name="Group 11"/>
          <p:cNvGrpSpPr/>
          <p:nvPr/>
        </p:nvGrpSpPr>
        <p:grpSpPr>
          <a:xfrm>
            <a:off x="7513260"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5000"/>
            </a:blip>
            <a:stretch>
              <a:fillRect/>
            </a:stretch>
          </a:blipFill>
          <a:effectLst>
            <a:reflection stA="45000" endPos="0" dist="50800" dir="5400000" sy="-100000" algn="bl" rotWithShape="0"/>
          </a:effectLst>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31620" y="367236"/>
            <a:ext cx="7047798" cy="1824667"/>
          </a:xfrm>
          <a:prstGeom prst="rect">
            <a:avLst/>
          </a:prstGeom>
        </p:spPr>
        <p:txBody>
          <a:bodyPr wrap="square" lIns="0" tIns="0" rIns="0" bIns="0" rtlCol="0" anchor="t">
            <a:spAutoFit/>
          </a:bodyPr>
          <a:lstStyle/>
          <a:p>
            <a:pPr>
              <a:lnSpc>
                <a:spcPts val="4800"/>
              </a:lnSpc>
            </a:pPr>
            <a:r>
              <a:rPr lang="en-US" sz="3600" dirty="0">
                <a:solidFill>
                  <a:srgbClr val="030303"/>
                </a:solidFill>
                <a:latin typeface="DM Sans"/>
              </a:rPr>
              <a:t>Basic and Clinical Sleep and States Of Consciousness Master </a:t>
            </a:r>
            <a:r>
              <a:rPr lang="en-US" sz="3600" dirty="0" err="1">
                <a:solidFill>
                  <a:srgbClr val="030303"/>
                </a:solidFill>
                <a:latin typeface="DM Sans"/>
              </a:rPr>
              <a:t>Programme</a:t>
            </a:r>
            <a:r>
              <a:rPr lang="en-US" sz="3600" dirty="0">
                <a:solidFill>
                  <a:srgbClr val="030303"/>
                </a:solidFill>
                <a:latin typeface="DM Sans"/>
              </a:rPr>
              <a:t> Research Areas</a:t>
            </a:r>
            <a:endParaRPr lang="en-US" sz="3600" dirty="0">
              <a:solidFill>
                <a:srgbClr val="030303"/>
              </a:solidFill>
              <a:latin typeface="DM Sans Bold"/>
            </a:endParaRPr>
          </a:p>
        </p:txBody>
      </p:sp>
      <p:grpSp>
        <p:nvGrpSpPr>
          <p:cNvPr id="7" name="Group 7"/>
          <p:cNvGrpSpPr/>
          <p:nvPr/>
        </p:nvGrpSpPr>
        <p:grpSpPr>
          <a:xfrm>
            <a:off x="7513260" y="365268"/>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9" name="Group 9"/>
          <p:cNvGrpSpPr/>
          <p:nvPr/>
        </p:nvGrpSpPr>
        <p:grpSpPr>
          <a:xfrm>
            <a:off x="3474854" y="3010338"/>
            <a:ext cx="2818313" cy="1384781"/>
            <a:chOff x="0" y="0"/>
            <a:chExt cx="1894471" cy="930850"/>
          </a:xfrm>
        </p:grpSpPr>
        <p:sp>
          <p:nvSpPr>
            <p:cNvPr id="10" name="Freeform 10"/>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1" name="TextBox 11"/>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293314" y="3007878"/>
            <a:ext cx="2818313" cy="1441461"/>
          </a:xfrm>
          <a:prstGeom prst="rect">
            <a:avLst/>
          </a:prstGeom>
        </p:spPr>
        <p:txBody>
          <a:bodyPr lIns="50800" tIns="50800" rIns="50800" bIns="50800" rtlCol="0" anchor="ctr"/>
          <a:lstStyle/>
          <a:p>
            <a:pPr algn="ctr">
              <a:lnSpc>
                <a:spcPts val="2659"/>
              </a:lnSpc>
            </a:pPr>
            <a:endParaRPr/>
          </a:p>
        </p:txBody>
      </p:sp>
      <p:grpSp>
        <p:nvGrpSpPr>
          <p:cNvPr id="18" name="Group 18"/>
          <p:cNvGrpSpPr/>
          <p:nvPr/>
        </p:nvGrpSpPr>
        <p:grpSpPr>
          <a:xfrm>
            <a:off x="6520624" y="301033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9481813" y="301033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3783364" y="3415708"/>
            <a:ext cx="2263603" cy="481330"/>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Memory</a:t>
            </a:r>
          </a:p>
        </p:txBody>
      </p:sp>
      <p:sp>
        <p:nvSpPr>
          <p:cNvPr id="27" name="TextBox 27"/>
          <p:cNvSpPr txBox="1"/>
          <p:nvPr/>
        </p:nvSpPr>
        <p:spPr>
          <a:xfrm>
            <a:off x="6746951" y="3171474"/>
            <a:ext cx="2365660" cy="1146404"/>
          </a:xfrm>
          <a:prstGeom prst="rect">
            <a:avLst/>
          </a:prstGeom>
        </p:spPr>
        <p:txBody>
          <a:bodyPr lIns="0" tIns="0" rIns="0" bIns="0" rtlCol="0" anchor="t">
            <a:spAutoFit/>
          </a:bodyPr>
          <a:lstStyle/>
          <a:p>
            <a:pPr algn="ctr">
              <a:lnSpc>
                <a:spcPts val="2799"/>
              </a:lnSpc>
            </a:pPr>
            <a:r>
              <a:rPr lang="en-US" sz="2799" dirty="0">
                <a:solidFill>
                  <a:srgbClr val="030303"/>
                </a:solidFill>
                <a:latin typeface="DM Sans Bold"/>
              </a:rPr>
              <a:t>Brain Asymmetry</a:t>
            </a:r>
          </a:p>
          <a:p>
            <a:pPr algn="ctr">
              <a:lnSpc>
                <a:spcPts val="3500"/>
              </a:lnSpc>
            </a:pPr>
            <a:r>
              <a:rPr lang="en-US" sz="2500" dirty="0">
                <a:solidFill>
                  <a:srgbClr val="030303"/>
                </a:solidFill>
                <a:latin typeface="DM Sans"/>
              </a:rPr>
              <a:t>(</a:t>
            </a:r>
            <a:r>
              <a:rPr lang="en-US" sz="2500" dirty="0" err="1">
                <a:solidFill>
                  <a:srgbClr val="030303"/>
                </a:solidFill>
                <a:latin typeface="DM Sans"/>
              </a:rPr>
              <a:t>lateralitty</a:t>
            </a:r>
            <a:r>
              <a:rPr lang="en-US" sz="2500" dirty="0">
                <a:solidFill>
                  <a:srgbClr val="030303"/>
                </a:solidFill>
                <a:latin typeface="DM Sans"/>
              </a:rPr>
              <a:t>)</a:t>
            </a:r>
          </a:p>
        </p:txBody>
      </p:sp>
      <p:sp>
        <p:nvSpPr>
          <p:cNvPr id="28" name="TextBox 28"/>
          <p:cNvSpPr txBox="1"/>
          <p:nvPr/>
        </p:nvSpPr>
        <p:spPr>
          <a:xfrm>
            <a:off x="9548488" y="3371893"/>
            <a:ext cx="2684963" cy="730906"/>
          </a:xfrm>
          <a:prstGeom prst="rect">
            <a:avLst/>
          </a:prstGeom>
        </p:spPr>
        <p:txBody>
          <a:bodyPr lIns="0" tIns="0" rIns="0" bIns="0" rtlCol="0" anchor="t">
            <a:spAutoFit/>
          </a:bodyPr>
          <a:lstStyle/>
          <a:p>
            <a:pPr algn="ctr">
              <a:lnSpc>
                <a:spcPts val="2799"/>
              </a:lnSpc>
            </a:pPr>
            <a:r>
              <a:rPr lang="en-US" sz="2799" dirty="0">
                <a:solidFill>
                  <a:srgbClr val="030303"/>
                </a:solidFill>
                <a:latin typeface="DM Sans Bold"/>
              </a:rPr>
              <a:t>Brain oxygenation</a:t>
            </a:r>
          </a:p>
        </p:txBody>
      </p:sp>
      <p:grpSp>
        <p:nvGrpSpPr>
          <p:cNvPr id="29" name="Group 29"/>
          <p:cNvGrpSpPr/>
          <p:nvPr/>
        </p:nvGrpSpPr>
        <p:grpSpPr>
          <a:xfrm>
            <a:off x="2850730" y="4842009"/>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38100"/>
              <a:ext cx="2898082" cy="18998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7324218" y="4842009"/>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1734800" y="4842009"/>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2806549" y="5269845"/>
            <a:ext cx="4464852" cy="1467005"/>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Brain under different conscious states </a:t>
            </a:r>
            <a:r>
              <a:rPr lang="en-US" sz="2500" dirty="0">
                <a:solidFill>
                  <a:srgbClr val="030303"/>
                </a:solidFill>
                <a:latin typeface="DM Sans"/>
              </a:rPr>
              <a:t>(sleep, wakefulness, anesthesia)</a:t>
            </a:r>
            <a:endParaRPr lang="en-US" sz="2500" dirty="0">
              <a:solidFill>
                <a:srgbClr val="030303"/>
              </a:solidFill>
              <a:latin typeface="DM Sans Bold"/>
            </a:endParaRPr>
          </a:p>
        </p:txBody>
      </p:sp>
      <p:sp>
        <p:nvSpPr>
          <p:cNvPr id="42" name="TextBox 42"/>
          <p:cNvSpPr txBox="1"/>
          <p:nvPr/>
        </p:nvSpPr>
        <p:spPr>
          <a:xfrm>
            <a:off x="7837646" y="5214600"/>
            <a:ext cx="3240853" cy="1477905"/>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Evoked Potentials </a:t>
            </a:r>
            <a:r>
              <a:rPr lang="en-US" sz="2799" dirty="0">
                <a:solidFill>
                  <a:srgbClr val="030303"/>
                </a:solidFill>
                <a:latin typeface="DM Sans"/>
              </a:rPr>
              <a:t>(visual, auditory, somatosensory)</a:t>
            </a:r>
          </a:p>
        </p:txBody>
      </p:sp>
      <p:sp>
        <p:nvSpPr>
          <p:cNvPr id="43" name="TextBox 43"/>
          <p:cNvSpPr txBox="1"/>
          <p:nvPr/>
        </p:nvSpPr>
        <p:spPr>
          <a:xfrm>
            <a:off x="11855851" y="5227359"/>
            <a:ext cx="3990352" cy="1477905"/>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Event-related Potentials and Oscillations</a:t>
            </a:r>
            <a:endParaRPr lang="en-US" sz="2799" dirty="0">
              <a:solidFill>
                <a:srgbClr val="030303"/>
              </a:solidFill>
              <a:latin typeface="DM Sans"/>
            </a:endParaRPr>
          </a:p>
        </p:txBody>
      </p:sp>
      <p:grpSp>
        <p:nvGrpSpPr>
          <p:cNvPr id="45" name="Group 45"/>
          <p:cNvGrpSpPr/>
          <p:nvPr/>
        </p:nvGrpSpPr>
        <p:grpSpPr>
          <a:xfrm>
            <a:off x="12443001" y="301033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2668197" y="3203618"/>
            <a:ext cx="2365660" cy="977768"/>
          </a:xfrm>
          <a:prstGeom prst="rect">
            <a:avLst/>
          </a:prstGeom>
        </p:spPr>
        <p:txBody>
          <a:bodyPr lIns="0" tIns="0" rIns="0" bIns="0" rtlCol="0" anchor="t">
            <a:spAutoFit/>
          </a:bodyPr>
          <a:lstStyle/>
          <a:p>
            <a:pPr algn="ctr">
              <a:lnSpc>
                <a:spcPts val="3919"/>
              </a:lnSpc>
            </a:pPr>
            <a:r>
              <a:rPr lang="en-US" sz="2799" dirty="0">
                <a:solidFill>
                  <a:srgbClr val="030303"/>
                </a:solidFill>
                <a:latin typeface="DM Sans Bold"/>
              </a:rPr>
              <a:t>Thermal </a:t>
            </a:r>
            <a:r>
              <a:rPr lang="en-US" sz="2799" dirty="0" err="1">
                <a:solidFill>
                  <a:srgbClr val="030303"/>
                </a:solidFill>
                <a:latin typeface="DM Sans Bold"/>
              </a:rPr>
              <a:t>behaviours</a:t>
            </a:r>
            <a:endParaRPr lang="en-US" sz="2799" dirty="0">
              <a:solidFill>
                <a:srgbClr val="030303"/>
              </a:solidFill>
              <a:latin typeface="DM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dirty="0"/>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13982" y="382386"/>
            <a:ext cx="8836815" cy="1846659"/>
          </a:xfrm>
          <a:prstGeom prst="rect">
            <a:avLst/>
          </a:prstGeom>
        </p:spPr>
        <p:txBody>
          <a:bodyPr lIns="0" tIns="0" rIns="0" bIns="0" rtlCol="0" anchor="t">
            <a:spAutoFit/>
          </a:bodyPr>
          <a:lstStyle/>
          <a:p>
            <a:pPr>
              <a:lnSpc>
                <a:spcPts val="4800"/>
              </a:lnSpc>
            </a:pPr>
            <a:r>
              <a:rPr lang="en-US" sz="4000" dirty="0">
                <a:solidFill>
                  <a:srgbClr val="FFFFFF"/>
                </a:solidFill>
                <a:latin typeface="DM Sans"/>
              </a:rPr>
              <a:t>Clinical Sleep and States Of Consciousness Master </a:t>
            </a:r>
            <a:r>
              <a:rPr lang="en-US" sz="4000" dirty="0" err="1">
                <a:solidFill>
                  <a:srgbClr val="FFFFFF"/>
                </a:solidFill>
                <a:latin typeface="DM Sans"/>
              </a:rPr>
              <a:t>Programme</a:t>
            </a:r>
            <a:r>
              <a:rPr lang="en-US" sz="4000" dirty="0">
                <a:solidFill>
                  <a:srgbClr val="FFFFFF"/>
                </a:solidFill>
                <a:latin typeface="DM Sans"/>
              </a:rPr>
              <a:t> </a:t>
            </a:r>
            <a:r>
              <a:rPr lang="en-US" sz="4000" dirty="0">
                <a:solidFill>
                  <a:srgbClr val="FFFFFF"/>
                </a:solidFill>
                <a:latin typeface="DM Sans Bold"/>
              </a:rPr>
              <a:t>Outcomes</a:t>
            </a:r>
          </a:p>
        </p:txBody>
      </p:sp>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1" name="TextBox 11"/>
          <p:cNvSpPr txBox="1"/>
          <p:nvPr/>
        </p:nvSpPr>
        <p:spPr>
          <a:xfrm>
            <a:off x="439723" y="2464740"/>
            <a:ext cx="7921718" cy="7341240"/>
          </a:xfrm>
          <a:prstGeom prst="rect">
            <a:avLst/>
          </a:prstGeom>
        </p:spPr>
        <p:txBody>
          <a:bodyPr wrap="square" lIns="0" tIns="0" rIns="0" bIns="0" rtlCol="0" anchor="t">
            <a:spAutoFit/>
          </a:bodyPr>
          <a:lstStyle/>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of the clinical history of sleep medicine, mechanisms of sleep and pharmacology of medication used in sleep medicine.</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clinical knowledge of the physiological changes which occur in sleep, sleep systems and changes observed in sleep.</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clinical knowledge on the changes which occur in various consciousness states and their assessment techniques.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sleep disorders.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circadian rhythm and its disorders.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professional clinical skills.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the ability to work as part of a group and carry out multidisciplinary studies.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motorization during sleep and various consciousness states.</a:t>
            </a:r>
          </a:p>
        </p:txBody>
      </p:sp>
      <p:sp>
        <p:nvSpPr>
          <p:cNvPr id="15" name="TextBox 14">
            <a:extLst>
              <a:ext uri="{FF2B5EF4-FFF2-40B4-BE49-F238E27FC236}">
                <a16:creationId xmlns:a16="http://schemas.microsoft.com/office/drawing/2014/main" id="{AA303A15-6CF9-C250-03E2-E34485891F04}"/>
              </a:ext>
            </a:extLst>
          </p:cNvPr>
          <p:cNvSpPr txBox="1"/>
          <p:nvPr/>
        </p:nvSpPr>
        <p:spPr>
          <a:xfrm>
            <a:off x="8704277" y="2464740"/>
            <a:ext cx="9144000" cy="7440498"/>
          </a:xfrm>
          <a:prstGeom prst="rect">
            <a:avLst/>
          </a:prstGeom>
          <a:noFill/>
        </p:spPr>
        <p:txBody>
          <a:bodyPr wrap="square">
            <a:spAutoFit/>
          </a:bodyPr>
          <a:lstStyle/>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the basic principles of old and new imaging techniques used in different consciousness states.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clinical knowledge on neuroanatomy.</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definitions in neurobiology and cognition.</a:t>
            </a:r>
            <a:r>
              <a:rPr lang="en-US" sz="2400" dirty="0"/>
              <a:t> </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ethical action and communication skills with patients with sleep disorders and their relatives.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neurological illnesses encountered in the clinical setting and sleep disorders associated with them.</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the features of cognitive psychology, memory concepts and research methods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the various methods of assessment of different sensory perceptions and their relation to other cognitive processes.</a:t>
            </a:r>
          </a:p>
          <a:p>
            <a:pPr marL="388622" lvl="1" indent="-194311" algn="just">
              <a:lnSpc>
                <a:spcPts val="3600"/>
              </a:lnSpc>
              <a:buFont typeface="Arial"/>
              <a:buChar char="•"/>
            </a:pPr>
            <a:r>
              <a:rPr lang="en-US" sz="2400" b="0" i="0" u="none" strike="noStrike" dirty="0">
                <a:solidFill>
                  <a:srgbClr val="222222"/>
                </a:solidFill>
                <a:effectLst/>
                <a:latin typeface="Arial" panose="020B0604020202020204" pitchFamily="34" charset="0"/>
              </a:rPr>
              <a:t>Have knowledge on basic methods of signal processing and basic skill in data analysis.</a:t>
            </a:r>
          </a:p>
          <a:p>
            <a:pPr marL="388622" lvl="1" indent="-194311" algn="just">
              <a:lnSpc>
                <a:spcPts val="3600"/>
              </a:lnSpc>
              <a:buFont typeface="Arial"/>
              <a:buChar char="•"/>
            </a:pPr>
            <a:endParaRPr lang="en-US" sz="2400" dirty="0">
              <a:solidFill>
                <a:srgbClr val="030303"/>
              </a:solidFill>
              <a:latin typeface="DM Sans"/>
            </a:endParaRPr>
          </a:p>
        </p:txBody>
      </p:sp>
    </p:spTree>
    <p:extLst>
      <p:ext uri="{BB962C8B-B14F-4D97-AF65-F5344CB8AC3E}">
        <p14:creationId xmlns:p14="http://schemas.microsoft.com/office/powerpoint/2010/main" val="203743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1" y="413133"/>
            <a:ext cx="8836815" cy="1846659"/>
          </a:xfrm>
          <a:prstGeom prst="rect">
            <a:avLst/>
          </a:prstGeom>
        </p:spPr>
        <p:txBody>
          <a:bodyPr lIns="0" tIns="0" rIns="0" bIns="0" rtlCol="0" anchor="t">
            <a:spAutoFit/>
          </a:bodyPr>
          <a:lstStyle/>
          <a:p>
            <a:pPr>
              <a:lnSpc>
                <a:spcPts val="4800"/>
              </a:lnSpc>
            </a:pPr>
            <a:r>
              <a:rPr lang="en-US" sz="4000" dirty="0">
                <a:solidFill>
                  <a:srgbClr val="FFFFFF"/>
                </a:solidFill>
                <a:latin typeface="DM Sans"/>
              </a:rPr>
              <a:t>Clinical Sleep and States Of Consciousness Master </a:t>
            </a:r>
            <a:r>
              <a:rPr lang="en-US" sz="4000" dirty="0" err="1">
                <a:solidFill>
                  <a:srgbClr val="FFFFFF"/>
                </a:solidFill>
                <a:latin typeface="DM Sans"/>
              </a:rPr>
              <a:t>Programme</a:t>
            </a:r>
            <a:r>
              <a:rPr lang="en-US" sz="4000" dirty="0">
                <a:solidFill>
                  <a:srgbClr val="FFFFFF"/>
                </a:solidFill>
                <a:latin typeface="DM Sans"/>
              </a:rPr>
              <a:t> </a:t>
            </a:r>
            <a:r>
              <a:rPr lang="en-US" sz="4000" dirty="0">
                <a:solidFill>
                  <a:srgbClr val="FFFFFF"/>
                </a:solidFill>
                <a:latin typeface="DM Sans Bold"/>
              </a:rPr>
              <a:t>Courses</a:t>
            </a:r>
          </a:p>
        </p:txBody>
      </p:sp>
      <p:pic>
        <p:nvPicPr>
          <p:cNvPr id="11" name="Picture 10" descr="A screenshot of a course&#10;&#10;Description automatically generated">
            <a:extLst>
              <a:ext uri="{FF2B5EF4-FFF2-40B4-BE49-F238E27FC236}">
                <a16:creationId xmlns:a16="http://schemas.microsoft.com/office/drawing/2014/main" id="{03910053-90FA-F27E-3C47-1AF0CA92B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668" y="2857500"/>
            <a:ext cx="8460792" cy="5867400"/>
          </a:xfrm>
          <a:prstGeom prst="rect">
            <a:avLst/>
          </a:prstGeom>
        </p:spPr>
      </p:pic>
      <p:pic>
        <p:nvPicPr>
          <p:cNvPr id="14" name="Picture 13" descr="A screenshot of a course&#10;&#10;Description automatically generated">
            <a:extLst>
              <a:ext uri="{FF2B5EF4-FFF2-40B4-BE49-F238E27FC236}">
                <a16:creationId xmlns:a16="http://schemas.microsoft.com/office/drawing/2014/main" id="{906BEBFD-6F89-CE25-1EB0-A75028DFA5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0139" y="2259792"/>
            <a:ext cx="7772400" cy="7494432"/>
          </a:xfrm>
          <a:prstGeom prst="rect">
            <a:avLst/>
          </a:prstGeom>
        </p:spPr>
      </p:pic>
    </p:spTree>
    <p:extLst>
      <p:ext uri="{BB962C8B-B14F-4D97-AF65-F5344CB8AC3E}">
        <p14:creationId xmlns:p14="http://schemas.microsoft.com/office/powerpoint/2010/main" val="1699389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39722" y="382386"/>
            <a:ext cx="8836815" cy="1846659"/>
          </a:xfrm>
          <a:prstGeom prst="rect">
            <a:avLst/>
          </a:prstGeom>
        </p:spPr>
        <p:txBody>
          <a:bodyPr lIns="0" tIns="0" rIns="0" bIns="0" rtlCol="0" anchor="t">
            <a:spAutoFit/>
          </a:bodyPr>
          <a:lstStyle/>
          <a:p>
            <a:pPr>
              <a:lnSpc>
                <a:spcPts val="4800"/>
              </a:lnSpc>
            </a:pPr>
            <a:r>
              <a:rPr lang="en-US" sz="4000" dirty="0">
                <a:solidFill>
                  <a:srgbClr val="FFFFFF"/>
                </a:solidFill>
                <a:latin typeface="DM Sans"/>
              </a:rPr>
              <a:t>Basic Sleep and States Of Consciousness Master </a:t>
            </a:r>
            <a:r>
              <a:rPr lang="en-US" sz="4000" dirty="0" err="1">
                <a:solidFill>
                  <a:srgbClr val="FFFFFF"/>
                </a:solidFill>
                <a:latin typeface="DM Sans"/>
              </a:rPr>
              <a:t>Programme</a:t>
            </a:r>
            <a:r>
              <a:rPr lang="en-US" sz="4000" dirty="0">
                <a:solidFill>
                  <a:srgbClr val="FFFFFF"/>
                </a:solidFill>
                <a:latin typeface="DM Sans"/>
              </a:rPr>
              <a:t> </a:t>
            </a:r>
            <a:r>
              <a:rPr lang="en-US" sz="4000" dirty="0">
                <a:solidFill>
                  <a:srgbClr val="FFFFFF"/>
                </a:solidFill>
                <a:latin typeface="DM Sans Bold"/>
              </a:rPr>
              <a:t>Outcomes</a:t>
            </a:r>
          </a:p>
        </p:txBody>
      </p:sp>
      <p:sp>
        <p:nvSpPr>
          <p:cNvPr id="9" name="TextBox 9"/>
          <p:cNvSpPr txBox="1"/>
          <p:nvPr/>
        </p:nvSpPr>
        <p:spPr>
          <a:xfrm>
            <a:off x="439722" y="2685390"/>
            <a:ext cx="9302277" cy="5860066"/>
          </a:xfrm>
          <a:prstGeom prst="rect">
            <a:avLst/>
          </a:prstGeom>
        </p:spPr>
        <p:txBody>
          <a:bodyPr lIns="0" tIns="0" rIns="0" bIns="0" rtlCol="0" anchor="t">
            <a:spAutoFit/>
          </a:bodyPr>
          <a:lstStyle/>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basic knowledge on the history of sleep medicine, mechanisms of sleep and genetic basis of sleep.</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competence in assessment techniques used in different consciousness states and pathologic processes.</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competitive knowledge on circadian rhythms and their effects, physiological changes in sleep and sleep systems.</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Basic knowledge on sleep disorders.</a:t>
            </a:r>
            <a:endParaRPr lang="en-US" sz="2400" dirty="0">
              <a:solidFill>
                <a:srgbClr val="222222"/>
              </a:solidFill>
              <a:latin typeface="Arial" panose="020B0604020202020204" pitchFamily="34" charset="0"/>
            </a:endParaRP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knowledge on motorization in different consciousness states and sleep</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basic knowledge in cognition and neurobiology.</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basic knowledge in neuroanatomy</a:t>
            </a:r>
          </a:p>
        </p:txBody>
      </p:sp>
      <p:sp>
        <p:nvSpPr>
          <p:cNvPr id="10" name="TextBox 10"/>
          <p:cNvSpPr txBox="1"/>
          <p:nvPr/>
        </p:nvSpPr>
        <p:spPr>
          <a:xfrm>
            <a:off x="9949444" y="2685390"/>
            <a:ext cx="7898834" cy="6944209"/>
          </a:xfrm>
          <a:prstGeom prst="rect">
            <a:avLst/>
          </a:prstGeom>
        </p:spPr>
        <p:txBody>
          <a:bodyPr lIns="0" tIns="0" rIns="0" bIns="0" rtlCol="0" anchor="t">
            <a:spAutoFit/>
          </a:bodyPr>
          <a:lstStyle/>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basic knowledge in neurophysiology.</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Be competent on basic principles of imaging techniques used in different consciousness states.</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knowledge on the various methods of assessment of perception in five sensory modes and their relation to other cognitive processes.</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knowledge on sleep disorders and sleep disorders in relation to other illnesses.</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knowledge on basic methods of signal processing and basic skill in data analysis. </a:t>
            </a:r>
          </a:p>
          <a:p>
            <a:pPr marL="453390" lvl="1" indent="-226695" algn="just">
              <a:lnSpc>
                <a:spcPts val="4200"/>
              </a:lnSpc>
              <a:buFont typeface="Arial"/>
              <a:buChar char="•"/>
            </a:pPr>
            <a:r>
              <a:rPr lang="en-US" sz="2400" b="0" i="0" u="none" strike="noStrike" dirty="0">
                <a:solidFill>
                  <a:srgbClr val="222222"/>
                </a:solidFill>
                <a:effectLst/>
                <a:latin typeface="Arial" panose="020B0604020202020204" pitchFamily="34" charset="0"/>
              </a:rPr>
              <a:t>Have basic knowledge on cognitive psychology, psychological tests and memory concepts</a:t>
            </a:r>
          </a:p>
          <a:p>
            <a:pPr marL="453390" lvl="1" indent="-226695" algn="just">
              <a:lnSpc>
                <a:spcPts val="4200"/>
              </a:lnSpc>
              <a:buFont typeface="Arial"/>
              <a:buChar char="•"/>
            </a:pPr>
            <a:endParaRPr lang="en-US" sz="2400" dirty="0">
              <a:solidFill>
                <a:srgbClr val="030303"/>
              </a:solidFill>
              <a:latin typeface="DM Sans"/>
            </a:endParaRPr>
          </a:p>
        </p:txBody>
      </p:sp>
      <p:grpSp>
        <p:nvGrpSpPr>
          <p:cNvPr id="11" name="Group 11"/>
          <p:cNvGrpSpPr/>
          <p:nvPr/>
        </p:nvGrpSpPr>
        <p:grpSpPr>
          <a:xfrm>
            <a:off x="16048341"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Tree>
    <p:extLst>
      <p:ext uri="{BB962C8B-B14F-4D97-AF65-F5344CB8AC3E}">
        <p14:creationId xmlns:p14="http://schemas.microsoft.com/office/powerpoint/2010/main" val="214356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3" name="TextBox 13"/>
          <p:cNvSpPr txBox="1"/>
          <p:nvPr/>
        </p:nvSpPr>
        <p:spPr>
          <a:xfrm>
            <a:off x="465461" y="413133"/>
            <a:ext cx="8836815" cy="1846659"/>
          </a:xfrm>
          <a:prstGeom prst="rect">
            <a:avLst/>
          </a:prstGeom>
        </p:spPr>
        <p:txBody>
          <a:bodyPr lIns="0" tIns="0" rIns="0" bIns="0" rtlCol="0" anchor="t">
            <a:spAutoFit/>
          </a:bodyPr>
          <a:lstStyle/>
          <a:p>
            <a:pPr>
              <a:lnSpc>
                <a:spcPts val="4800"/>
              </a:lnSpc>
            </a:pPr>
            <a:r>
              <a:rPr lang="en-US" sz="4000" dirty="0">
                <a:solidFill>
                  <a:srgbClr val="FFFFFF"/>
                </a:solidFill>
                <a:latin typeface="DM Sans"/>
              </a:rPr>
              <a:t>Basic Sleep and States Of Consciousness Master </a:t>
            </a:r>
            <a:r>
              <a:rPr lang="en-US" sz="4000" dirty="0" err="1">
                <a:solidFill>
                  <a:srgbClr val="FFFFFF"/>
                </a:solidFill>
                <a:latin typeface="DM Sans"/>
              </a:rPr>
              <a:t>Programme</a:t>
            </a:r>
            <a:r>
              <a:rPr lang="en-US" sz="4000" dirty="0">
                <a:solidFill>
                  <a:srgbClr val="FFFFFF"/>
                </a:solidFill>
                <a:latin typeface="DM Sans"/>
              </a:rPr>
              <a:t> </a:t>
            </a:r>
            <a:r>
              <a:rPr lang="en-US" sz="4000" dirty="0">
                <a:solidFill>
                  <a:srgbClr val="FFFFFF"/>
                </a:solidFill>
                <a:latin typeface="DM Sans Bold"/>
              </a:rPr>
              <a:t>Courses</a:t>
            </a:r>
          </a:p>
        </p:txBody>
      </p:sp>
      <p:pic>
        <p:nvPicPr>
          <p:cNvPr id="20" name="Picture 19" descr="A screenshot of a course&#10;&#10;Description automatically generated">
            <a:extLst>
              <a:ext uri="{FF2B5EF4-FFF2-40B4-BE49-F238E27FC236}">
                <a16:creationId xmlns:a16="http://schemas.microsoft.com/office/drawing/2014/main" id="{93D931A9-759F-6705-C986-75FDBDD555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668" y="2402835"/>
            <a:ext cx="7772400" cy="7848281"/>
          </a:xfrm>
          <a:prstGeom prst="rect">
            <a:avLst/>
          </a:prstGeom>
        </p:spPr>
      </p:pic>
      <p:pic>
        <p:nvPicPr>
          <p:cNvPr id="22" name="Picture 21" descr="A close-up of a course&#10;&#10;Description automatically generated">
            <a:extLst>
              <a:ext uri="{FF2B5EF4-FFF2-40B4-BE49-F238E27FC236}">
                <a16:creationId xmlns:a16="http://schemas.microsoft.com/office/drawing/2014/main" id="{A490B6DE-F688-BF64-B33E-135C5B0FF4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68234" y="3848100"/>
            <a:ext cx="7772400" cy="36799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en-TR"/>
            </a:p>
          </p:txBody>
        </p:sp>
        <p:sp>
          <p:nvSpPr>
            <p:cNvPr id="5" name="TextBox 5"/>
            <p:cNvSpPr txBox="1"/>
            <p:nvPr/>
          </p:nvSpPr>
          <p:spPr>
            <a:xfrm>
              <a:off x="0" y="-38100"/>
              <a:ext cx="12293196" cy="55700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028700"/>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alphaModFix amt="19999"/>
            </a:blip>
            <a:stretch>
              <a:fillRect l="-1559" t="-28897" r="-1559"/>
            </a:stretch>
          </a:blipFill>
        </p:spPr>
        <p:txBody>
          <a:bodyPr/>
          <a:lstStyle/>
          <a:p>
            <a:endParaRPr lang="en-TR"/>
          </a:p>
        </p:txBody>
      </p:sp>
      <p:sp>
        <p:nvSpPr>
          <p:cNvPr id="7" name="TextBox 7"/>
          <p:cNvSpPr txBox="1"/>
          <p:nvPr/>
        </p:nvSpPr>
        <p:spPr>
          <a:xfrm>
            <a:off x="1019339" y="2089765"/>
            <a:ext cx="9606720" cy="2843530"/>
          </a:xfrm>
          <a:prstGeom prst="rect">
            <a:avLst/>
          </a:prstGeom>
        </p:spPr>
        <p:txBody>
          <a:bodyPr lIns="0" tIns="0" rIns="0" bIns="0" rtlCol="0" anchor="t">
            <a:spAutoFit/>
          </a:bodyPr>
          <a:lstStyle/>
          <a:p>
            <a:pPr>
              <a:lnSpc>
                <a:spcPts val="3919"/>
              </a:lnSpc>
            </a:pPr>
            <a:r>
              <a:rPr lang="en-US" sz="2799" dirty="0">
                <a:solidFill>
                  <a:srgbClr val="FFFFFF"/>
                </a:solidFill>
                <a:latin typeface="Canva Sans 2 Bold"/>
              </a:rPr>
              <a:t>Head of Department of Sleep and Conscious States</a:t>
            </a:r>
          </a:p>
          <a:p>
            <a:pPr>
              <a:lnSpc>
                <a:spcPts val="3919"/>
              </a:lnSpc>
            </a:pPr>
            <a:r>
              <a:rPr lang="en-US" sz="2799" dirty="0">
                <a:solidFill>
                  <a:srgbClr val="FFFFFF"/>
                </a:solidFill>
                <a:latin typeface="Canva Sans 2 Bold"/>
              </a:rPr>
              <a:t>Assoc. Prof. Dr. </a:t>
            </a:r>
            <a:r>
              <a:rPr lang="en-US" sz="2799" dirty="0" err="1">
                <a:solidFill>
                  <a:srgbClr val="FFFFFF"/>
                </a:solidFill>
                <a:latin typeface="Canva Sans 2 Bold"/>
              </a:rPr>
              <a:t>Çağdaş</a:t>
            </a:r>
            <a:r>
              <a:rPr lang="en-US" sz="2799" dirty="0">
                <a:solidFill>
                  <a:srgbClr val="FFFFFF"/>
                </a:solidFill>
                <a:latin typeface="Canva Sans 2 Bold"/>
              </a:rPr>
              <a:t> </a:t>
            </a:r>
            <a:r>
              <a:rPr lang="en-US" sz="2799" dirty="0" err="1">
                <a:solidFill>
                  <a:srgbClr val="FFFFFF"/>
                </a:solidFill>
                <a:latin typeface="Canva Sans 2 Bold"/>
              </a:rPr>
              <a:t>Güdücü</a:t>
            </a:r>
            <a:r>
              <a:rPr lang="en-US" sz="2799" dirty="0">
                <a:solidFill>
                  <a:srgbClr val="FFFFFF"/>
                </a:solidFill>
                <a:latin typeface="Canva Sans 2 Bold"/>
              </a:rPr>
              <a:t> </a:t>
            </a:r>
          </a:p>
          <a:p>
            <a:pPr>
              <a:lnSpc>
                <a:spcPts val="3919"/>
              </a:lnSpc>
            </a:pPr>
            <a:endParaRPr lang="en-US" sz="2799" dirty="0">
              <a:solidFill>
                <a:srgbClr val="FFFFFF"/>
              </a:solidFill>
              <a:latin typeface="Canva Sans 2 Bold"/>
            </a:endParaRPr>
          </a:p>
          <a:p>
            <a:pPr>
              <a:lnSpc>
                <a:spcPts val="3500"/>
              </a:lnSpc>
            </a:pPr>
            <a:r>
              <a:rPr lang="en-US" sz="2500" dirty="0" err="1">
                <a:solidFill>
                  <a:srgbClr val="FFFFFF"/>
                </a:solidFill>
                <a:latin typeface="Canva Sans 2 Italics"/>
              </a:rPr>
              <a:t>cagdas.guducu@deu.edu.tr</a:t>
            </a:r>
            <a:endParaRPr lang="en-US" sz="2500" dirty="0">
              <a:solidFill>
                <a:srgbClr val="FFFFFF"/>
              </a:solidFill>
              <a:latin typeface="Canva Sans 2 Italics"/>
            </a:endParaRPr>
          </a:p>
          <a:p>
            <a:pPr>
              <a:lnSpc>
                <a:spcPts val="3500"/>
              </a:lnSpc>
            </a:pPr>
            <a:r>
              <a:rPr lang="en-US" sz="2500" dirty="0">
                <a:solidFill>
                  <a:srgbClr val="FFFFFF"/>
                </a:solidFill>
                <a:latin typeface="Canva Sans 2 Italics"/>
              </a:rPr>
              <a:t>0232 412 44 81</a:t>
            </a:r>
          </a:p>
          <a:p>
            <a:pPr>
              <a:lnSpc>
                <a:spcPts val="3919"/>
              </a:lnSpc>
            </a:pPr>
            <a:endParaRPr lang="en-US" sz="2500" dirty="0">
              <a:solidFill>
                <a:srgbClr val="FFFFFF"/>
              </a:solidFill>
              <a:latin typeface="Canva Sans 2 Italics"/>
            </a:endParaRPr>
          </a:p>
        </p:txBody>
      </p:sp>
      <p:sp>
        <p:nvSpPr>
          <p:cNvPr id="8" name="Freeform 8"/>
          <p:cNvSpPr/>
          <p:nvPr/>
        </p:nvSpPr>
        <p:spPr>
          <a:xfrm>
            <a:off x="10063598" y="2046745"/>
            <a:ext cx="7195702" cy="4446867"/>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4"/>
            <a:stretch>
              <a:fillRect/>
            </a:stretch>
          </a:blipFill>
        </p:spPr>
        <p:txBody>
          <a:bodyPr/>
          <a:lstStyle/>
          <a:p>
            <a:endParaRPr lang="en-TR"/>
          </a:p>
        </p:txBody>
      </p:sp>
      <p:grpSp>
        <p:nvGrpSpPr>
          <p:cNvPr id="9" name="Group 9"/>
          <p:cNvGrpSpPr/>
          <p:nvPr/>
        </p:nvGrpSpPr>
        <p:grpSpPr>
          <a:xfrm>
            <a:off x="1184439" y="5143717"/>
            <a:ext cx="3096538" cy="3096538"/>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8036" t="-7048" r="-9811" b="-34213"/>
              </a:stretch>
            </a:blipFill>
          </p:spPr>
          <p:txBody>
            <a:bodyPr/>
            <a:lstStyle/>
            <a:p>
              <a:endParaRPr lang="en-TR"/>
            </a:p>
          </p:txBody>
        </p:sp>
      </p:grpSp>
      <p:sp>
        <p:nvSpPr>
          <p:cNvPr id="11" name="Freeform 11"/>
          <p:cNvSpPr/>
          <p:nvPr/>
        </p:nvSpPr>
        <p:spPr>
          <a:xfrm>
            <a:off x="4657109" y="5143717"/>
            <a:ext cx="3096538" cy="3096538"/>
          </a:xfrm>
          <a:custGeom>
            <a:avLst/>
            <a:gdLst/>
            <a:ahLst/>
            <a:cxnLst/>
            <a:rect l="l" t="t" r="r" b="b"/>
            <a:pathLst>
              <a:path w="3096538" h="3096538">
                <a:moveTo>
                  <a:pt x="0" y="0"/>
                </a:moveTo>
                <a:lnTo>
                  <a:pt x="3096539" y="0"/>
                </a:lnTo>
                <a:lnTo>
                  <a:pt x="3096539" y="3096538"/>
                </a:lnTo>
                <a:lnTo>
                  <a:pt x="0" y="3096538"/>
                </a:lnTo>
                <a:lnTo>
                  <a:pt x="0" y="0"/>
                </a:lnTo>
                <a:close/>
              </a:path>
            </a:pathLst>
          </a:custGeom>
          <a:blipFill>
            <a:blip r:embed="rId6"/>
            <a:stretch>
              <a:fillRect/>
            </a:stretch>
          </a:blipFill>
        </p:spPr>
        <p:txBody>
          <a:bodyPr/>
          <a:lstStyle/>
          <a:p>
            <a:endParaRPr lang="en-TR"/>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R"/>
          </a:p>
        </p:txBody>
      </p:sp>
      <p:sp>
        <p:nvSpPr>
          <p:cNvPr id="13" name="TextBox 13"/>
          <p:cNvSpPr txBox="1"/>
          <p:nvPr/>
        </p:nvSpPr>
        <p:spPr>
          <a:xfrm>
            <a:off x="11457510" y="7139206"/>
            <a:ext cx="5484919" cy="723900"/>
          </a:xfrm>
          <a:prstGeom prst="rect">
            <a:avLst/>
          </a:prstGeom>
        </p:spPr>
        <p:txBody>
          <a:bodyPr lIns="0" tIns="0" rIns="0" bIns="0" rtlCol="0" anchor="t">
            <a:spAutoFit/>
          </a:bodyPr>
          <a:lstStyle/>
          <a:p>
            <a:pPr>
              <a:lnSpc>
                <a:spcPts val="2879"/>
              </a:lnSpc>
            </a:pPr>
            <a:r>
              <a:rPr lang="en-US" sz="2400">
                <a:solidFill>
                  <a:srgbClr val="FFFFFF"/>
                </a:solidFill>
                <a:latin typeface="DM Sans"/>
              </a:rPr>
              <a:t>Dokuz Eylül Üniversitesi Tıp Fakültesi Yerleşkesi, 35340 Balçova/İzmir</a:t>
            </a:r>
          </a:p>
        </p:txBody>
      </p:sp>
      <p:sp>
        <p:nvSpPr>
          <p:cNvPr id="14" name="TextBox 14"/>
          <p:cNvSpPr txBox="1"/>
          <p:nvPr/>
        </p:nvSpPr>
        <p:spPr>
          <a:xfrm>
            <a:off x="11457510" y="7878305"/>
            <a:ext cx="2742460" cy="361950"/>
          </a:xfrm>
          <a:prstGeom prst="rect">
            <a:avLst/>
          </a:prstGeom>
        </p:spPr>
        <p:txBody>
          <a:bodyPr lIns="0" tIns="0" rIns="0" bIns="0" rtlCol="0" anchor="t">
            <a:spAutoFit/>
          </a:bodyPr>
          <a:lstStyle/>
          <a:p>
            <a:pPr>
              <a:lnSpc>
                <a:spcPts val="2879"/>
              </a:lnSpc>
            </a:pPr>
            <a:r>
              <a:rPr lang="en-US" sz="2400">
                <a:solidFill>
                  <a:srgbClr val="FFFFFF"/>
                </a:solidFill>
                <a:latin typeface="DM Sans"/>
              </a:rPr>
              <a:t>0 232 412 44 81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676</Words>
  <Application>Microsoft Macintosh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DM Sans Bold</vt:lpstr>
      <vt:lpstr>Calibri</vt:lpstr>
      <vt:lpstr>DM Sans</vt:lpstr>
      <vt:lpstr>Canva Sans 2 Italics</vt:lpstr>
      <vt:lpstr>DM Sans Italics</vt:lpstr>
      <vt:lpstr>Canva Sans 2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BYF_websitesi_info_sunum</dc:title>
  <cp:lastModifiedBy>Cagdas Guducu</cp:lastModifiedBy>
  <cp:revision>9</cp:revision>
  <dcterms:created xsi:type="dcterms:W3CDTF">2006-08-16T00:00:00Z</dcterms:created>
  <dcterms:modified xsi:type="dcterms:W3CDTF">2024-01-05T10:52:57Z</dcterms:modified>
  <dc:identifier>DAF44zE71Qk</dc:identifier>
</cp:coreProperties>
</file>