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18288000" cy="10287000"/>
  <p:notesSz cx="6858000" cy="9144000"/>
  <p:embeddedFontLst>
    <p:embeddedFont>
      <p:font typeface="Canva Sans 2 Bold" panose="020B0803030501040103" pitchFamily="34" charset="0"/>
      <p:regular r:id="rId10"/>
      <p:bold r:id="rId11"/>
    </p:embeddedFont>
    <p:embeddedFont>
      <p:font typeface="Canva Sans 2 Italics" panose="020B0503030501040103" pitchFamily="34" charset="0"/>
      <p:regular r:id="rId12"/>
      <p:italic r:id="rId13"/>
    </p:embeddedFont>
    <p:embeddedFont>
      <p:font typeface="DM Sans" pitchFamily="2" charset="77"/>
      <p:regular r:id="rId14"/>
      <p:bold r:id="rId15"/>
      <p:italic r:id="rId16"/>
      <p:boldItalic r:id="rId17"/>
    </p:embeddedFont>
    <p:embeddedFont>
      <p:font typeface="DM Sans Bold" pitchFamily="2" charset="77"/>
      <p:regular r:id="rId18"/>
      <p:bold r:id="rId19"/>
    </p:embeddedFont>
    <p:embeddedFont>
      <p:font typeface="DM Sans Italics" pitchFamily="2" charset="77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4585" autoAdjust="0"/>
  </p:normalViewPr>
  <p:slideViewPr>
    <p:cSldViewPr>
      <p:cViewPr varScale="1">
        <p:scale>
          <a:sx n="51" d="100"/>
          <a:sy n="51" d="100"/>
        </p:scale>
        <p:origin x="248" y="1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3" name="Group 3"/>
          <p:cNvGrpSpPr/>
          <p:nvPr/>
        </p:nvGrpSpPr>
        <p:grpSpPr>
          <a:xfrm>
            <a:off x="0" y="772099"/>
            <a:ext cx="18288000" cy="5196499"/>
            <a:chOff x="0" y="0"/>
            <a:chExt cx="12293196" cy="34930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93196" cy="3493088"/>
            </a:xfrm>
            <a:custGeom>
              <a:avLst/>
              <a:gdLst/>
              <a:ahLst/>
              <a:cxnLst/>
              <a:rect l="l" t="t" r="r" b="b"/>
              <a:pathLst>
                <a:path w="12293196" h="3493088">
                  <a:moveTo>
                    <a:pt x="0" y="0"/>
                  </a:moveTo>
                  <a:lnTo>
                    <a:pt x="12293196" y="0"/>
                  </a:lnTo>
                  <a:lnTo>
                    <a:pt x="12293196" y="3493088"/>
                  </a:lnTo>
                  <a:lnTo>
                    <a:pt x="0" y="3493088"/>
                  </a:lnTo>
                  <a:close/>
                </a:path>
              </a:pathLst>
            </a:custGeom>
            <a:solidFill>
              <a:srgbClr val="0E3140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293196" cy="35311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04979" y="6697374"/>
            <a:ext cx="3154321" cy="31543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7554" t="-7314" r="-6872" b="-6604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72099"/>
            <a:ext cx="18288000" cy="5196499"/>
          </a:xfrm>
          <a:custGeom>
            <a:avLst/>
            <a:gdLst/>
            <a:ahLst/>
            <a:cxnLst/>
            <a:rect l="l" t="t" r="r" b="b"/>
            <a:pathLst>
              <a:path w="18288000" h="5196499">
                <a:moveTo>
                  <a:pt x="0" y="0"/>
                </a:moveTo>
                <a:lnTo>
                  <a:pt x="18288000" y="0"/>
                </a:lnTo>
                <a:lnTo>
                  <a:pt x="18288000" y="5196499"/>
                </a:lnTo>
                <a:lnTo>
                  <a:pt x="0" y="519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t="-39592" b="-58368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9" name="Freeform 9"/>
          <p:cNvSpPr/>
          <p:nvPr/>
        </p:nvSpPr>
        <p:spPr>
          <a:xfrm>
            <a:off x="1028700" y="7687835"/>
            <a:ext cx="821380" cy="1173399"/>
          </a:xfrm>
          <a:custGeom>
            <a:avLst/>
            <a:gdLst/>
            <a:ahLst/>
            <a:cxnLst/>
            <a:rect l="l" t="t" r="r" b="b"/>
            <a:pathLst>
              <a:path w="821380" h="1173399">
                <a:moveTo>
                  <a:pt x="0" y="0"/>
                </a:moveTo>
                <a:lnTo>
                  <a:pt x="821380" y="0"/>
                </a:lnTo>
                <a:lnTo>
                  <a:pt x="821380" y="1173399"/>
                </a:lnTo>
                <a:lnTo>
                  <a:pt x="0" y="1173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10" name="TextBox 10"/>
          <p:cNvSpPr txBox="1"/>
          <p:nvPr/>
        </p:nvSpPr>
        <p:spPr>
          <a:xfrm>
            <a:off x="1439390" y="2114206"/>
            <a:ext cx="15409220" cy="261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 dirty="0" err="1">
                <a:solidFill>
                  <a:srgbClr val="FFFFFF"/>
                </a:solidFill>
                <a:latin typeface="DM Sans Bold"/>
              </a:rPr>
              <a:t>Uyku</a:t>
            </a:r>
            <a:r>
              <a:rPr lang="en-US" sz="9999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M Sans Bold"/>
              </a:rPr>
              <a:t>ve</a:t>
            </a:r>
            <a:r>
              <a:rPr lang="en-US" sz="9999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M Sans Bold"/>
              </a:rPr>
              <a:t>Bilinç</a:t>
            </a:r>
            <a:r>
              <a:rPr lang="en-US" sz="9999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M Sans Bold"/>
              </a:rPr>
              <a:t>Durumları</a:t>
            </a:r>
            <a:r>
              <a:rPr lang="en-US" sz="9999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M Sans Bold"/>
              </a:rPr>
              <a:t>Anabilim</a:t>
            </a:r>
            <a:r>
              <a:rPr lang="en-US" sz="9999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9999" dirty="0" err="1">
                <a:solidFill>
                  <a:srgbClr val="FFFFFF"/>
                </a:solidFill>
                <a:latin typeface="DM Sans Bold"/>
              </a:rPr>
              <a:t>Dalı</a:t>
            </a:r>
            <a:endParaRPr lang="en-US" sz="9999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39390" y="4796553"/>
            <a:ext cx="945721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 err="1">
                <a:solidFill>
                  <a:srgbClr val="FFFFFF"/>
                </a:solidFill>
                <a:latin typeface="DM Sans"/>
              </a:rPr>
              <a:t>Klinik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ve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Temel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Yüksek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Lisans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Programı</a:t>
            </a:r>
            <a:endParaRPr lang="en-US" sz="4000" dirty="0">
              <a:solidFill>
                <a:srgbClr val="FFFFFF"/>
              </a:solidFill>
              <a:latin typeface="DM Sans"/>
            </a:endParaRPr>
          </a:p>
          <a:p>
            <a:pPr>
              <a:lnSpc>
                <a:spcPts val="4800"/>
              </a:lnSpc>
            </a:pPr>
            <a:r>
              <a:rPr lang="en-US" sz="4000" dirty="0" err="1">
                <a:solidFill>
                  <a:srgbClr val="FFFFFF"/>
                </a:solidFill>
                <a:latin typeface="DM Sans"/>
              </a:rPr>
              <a:t>Genel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Yapısı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ve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Dersler</a:t>
            </a:r>
            <a:endParaRPr lang="en-US" sz="4000" dirty="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39390" y="1422977"/>
            <a:ext cx="1006581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DM Sans"/>
              </a:rPr>
              <a:t>Dokuz Eylül Üniversitesi Sağlık Bilimleri Enstitüsü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49186" y="7716410"/>
            <a:ext cx="548491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030303"/>
                </a:solidFill>
                <a:latin typeface="DM Sans"/>
              </a:rPr>
              <a:t>Dokuz Eylül Üniversitesi Tıp Fakültesi Yerleşkesi, 35340 Balçova/İzmir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9186" y="8520259"/>
            <a:ext cx="274246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030303"/>
                </a:solidFill>
                <a:latin typeface="DM Sans Italics"/>
              </a:rPr>
              <a:t>0 232 412 44 81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678416" y="6697374"/>
            <a:ext cx="3154321" cy="315432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9230" t="-9841" r="-14745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3" name="Group 3"/>
          <p:cNvGrpSpPr/>
          <p:nvPr/>
        </p:nvGrpSpPr>
        <p:grpSpPr>
          <a:xfrm>
            <a:off x="0" y="270090"/>
            <a:ext cx="9767739" cy="2016033"/>
            <a:chOff x="0" y="0"/>
            <a:chExt cx="6565875" cy="13551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65875" cy="1355178"/>
            </a:xfrm>
            <a:custGeom>
              <a:avLst/>
              <a:gdLst/>
              <a:ahLst/>
              <a:cxnLst/>
              <a:rect l="l" t="t" r="r" b="b"/>
              <a:pathLst>
                <a:path w="6565875" h="1355178">
                  <a:moveTo>
                    <a:pt x="0" y="0"/>
                  </a:moveTo>
                  <a:lnTo>
                    <a:pt x="6565875" y="0"/>
                  </a:lnTo>
                  <a:lnTo>
                    <a:pt x="6565875" y="1355178"/>
                  </a:lnTo>
                  <a:lnTo>
                    <a:pt x="0" y="1355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565875" cy="1393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5462" y="354776"/>
            <a:ext cx="684973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 err="1">
                <a:solidFill>
                  <a:srgbClr val="030303"/>
                </a:solidFill>
                <a:latin typeface="DM Sans"/>
              </a:rPr>
              <a:t>Klinik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Bilinç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Durumları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Yüksek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Lisans</a:t>
            </a:r>
            <a:endParaRPr lang="en-US" sz="4000" dirty="0">
              <a:solidFill>
                <a:srgbClr val="030303"/>
              </a:solidFill>
              <a:latin typeface="DM Sans"/>
            </a:endParaRPr>
          </a:p>
          <a:p>
            <a:pPr>
              <a:lnSpc>
                <a:spcPts val="4800"/>
              </a:lnSpc>
            </a:pPr>
            <a:r>
              <a:rPr lang="en-US" sz="4000" dirty="0" err="1">
                <a:solidFill>
                  <a:srgbClr val="030303"/>
                </a:solidFill>
                <a:latin typeface="DM Sans Bold"/>
              </a:rPr>
              <a:t>Programı</a:t>
            </a:r>
            <a:r>
              <a:rPr lang="en-US" sz="4000" dirty="0">
                <a:solidFill>
                  <a:srgbClr val="030303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 Bold"/>
              </a:rPr>
              <a:t>Genel</a:t>
            </a:r>
            <a:r>
              <a:rPr lang="en-US" sz="4000" dirty="0">
                <a:solidFill>
                  <a:srgbClr val="030303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 Bold"/>
              </a:rPr>
              <a:t>Yapı</a:t>
            </a:r>
            <a:endParaRPr lang="en-US" sz="4000" dirty="0">
              <a:solidFill>
                <a:srgbClr val="030303"/>
              </a:solidFill>
              <a:latin typeface="DM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65462" y="3046054"/>
            <a:ext cx="16740285" cy="6405899"/>
            <a:chOff x="0" y="0"/>
            <a:chExt cx="5801747" cy="43060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01747" cy="4306046"/>
            </a:xfrm>
            <a:custGeom>
              <a:avLst/>
              <a:gdLst/>
              <a:ahLst/>
              <a:cxnLst/>
              <a:rect l="l" t="t" r="r" b="b"/>
              <a:pathLst>
                <a:path w="5801747" h="4306046">
                  <a:moveTo>
                    <a:pt x="0" y="0"/>
                  </a:moveTo>
                  <a:lnTo>
                    <a:pt x="5801747" y="0"/>
                  </a:lnTo>
                  <a:lnTo>
                    <a:pt x="5801747" y="4306046"/>
                  </a:lnTo>
                  <a:lnTo>
                    <a:pt x="0" y="4306046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801747" cy="434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82253" y="3517233"/>
            <a:ext cx="15605547" cy="4815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2800" dirty="0" err="1">
                <a:solidFill>
                  <a:srgbClr val="030303"/>
                </a:solidFill>
                <a:latin typeface="DM Sans"/>
              </a:rPr>
              <a:t>İnsan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organizmasının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fonksiyonları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hastalıkları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irdelemek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üzere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sürecinde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yapılan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çalışmalarda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artış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bulunmaktadır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. Bu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programın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amacı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diğer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bilinç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durumlarında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(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anestezi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koma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vb.)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beyin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-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vücut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faaliyetlerinin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araştırması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biyolojik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ritimler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monitorizasyon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beyin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ölçme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yöntemleri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kalitesi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bozuklukları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alanında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bilgi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becerisi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bulunan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çağdaş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bireyler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yetiştirmektir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2800" dirty="0">
              <a:solidFill>
                <a:srgbClr val="030303"/>
              </a:solidFill>
              <a:latin typeface="DM Sans"/>
            </a:endParaRPr>
          </a:p>
          <a:p>
            <a:pPr algn="just">
              <a:lnSpc>
                <a:spcPts val="4200"/>
              </a:lnSpc>
            </a:pPr>
            <a:r>
              <a:rPr lang="en-US" sz="2800" dirty="0">
                <a:solidFill>
                  <a:srgbClr val="030303"/>
                </a:solidFill>
                <a:latin typeface="DM Sans"/>
              </a:rPr>
              <a:t>Bu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amaçlara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ulaşabilmek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için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söz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konusu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programda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anestezi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biyofizik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fizyoloji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göğüs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hastalıkları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kulak-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burun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-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boğaz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nöroloji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psikiyatri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biyoteknoloji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mühendislik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alanından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uzman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bilim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insanları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ile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birlikte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800" dirty="0" err="1">
                <a:solidFill>
                  <a:srgbClr val="030303"/>
                </a:solidFill>
                <a:latin typeface="DM Sans"/>
              </a:rPr>
              <a:t>çalışılmaktadır</a:t>
            </a:r>
            <a:r>
              <a:rPr lang="en-US" sz="2800" dirty="0">
                <a:solidFill>
                  <a:srgbClr val="030303"/>
                </a:solidFill>
                <a:latin typeface="DM Sans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513260" y="365268"/>
            <a:ext cx="1825677" cy="182567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7554" t="-7314" r="-6872" b="-6604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5000"/>
            </a:blip>
            <a:stretch>
              <a:fillRect/>
            </a:stretch>
          </a:blipFill>
          <a:effectLst>
            <a:reflection stA="45000" endPos="0" dist="50800" dir="5400000" sy="-100000" algn="bl" rotWithShape="0"/>
          </a:effectLst>
        </p:spPr>
        <p:txBody>
          <a:bodyPr/>
          <a:lstStyle/>
          <a:p>
            <a:endParaRPr lang="en-TR"/>
          </a:p>
        </p:txBody>
      </p:sp>
      <p:grpSp>
        <p:nvGrpSpPr>
          <p:cNvPr id="3" name="Group 3"/>
          <p:cNvGrpSpPr/>
          <p:nvPr/>
        </p:nvGrpSpPr>
        <p:grpSpPr>
          <a:xfrm>
            <a:off x="0" y="270090"/>
            <a:ext cx="9767739" cy="2016033"/>
            <a:chOff x="0" y="0"/>
            <a:chExt cx="6565875" cy="13551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65875" cy="1355178"/>
            </a:xfrm>
            <a:custGeom>
              <a:avLst/>
              <a:gdLst/>
              <a:ahLst/>
              <a:cxnLst/>
              <a:rect l="l" t="t" r="r" b="b"/>
              <a:pathLst>
                <a:path w="6565875" h="1355178">
                  <a:moveTo>
                    <a:pt x="0" y="0"/>
                  </a:moveTo>
                  <a:lnTo>
                    <a:pt x="6565875" y="0"/>
                  </a:lnTo>
                  <a:lnTo>
                    <a:pt x="6565875" y="1355178"/>
                  </a:lnTo>
                  <a:lnTo>
                    <a:pt x="0" y="1355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565875" cy="13932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1620" y="367236"/>
            <a:ext cx="704779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 err="1">
                <a:solidFill>
                  <a:srgbClr val="030303"/>
                </a:solidFill>
                <a:latin typeface="DM Sans"/>
              </a:rPr>
              <a:t>Klinik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Temel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Bilinç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Durumları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Yüksek</a:t>
            </a:r>
            <a:r>
              <a:rPr lang="en-US" sz="40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"/>
              </a:rPr>
              <a:t>Lisans</a:t>
            </a:r>
            <a:endParaRPr lang="en-US" sz="4000" dirty="0">
              <a:solidFill>
                <a:srgbClr val="030303"/>
              </a:solidFill>
              <a:latin typeface="DM Sans"/>
            </a:endParaRPr>
          </a:p>
          <a:p>
            <a:pPr>
              <a:lnSpc>
                <a:spcPts val="4800"/>
              </a:lnSpc>
            </a:pPr>
            <a:r>
              <a:rPr lang="en-US" sz="4000" dirty="0" err="1">
                <a:solidFill>
                  <a:srgbClr val="030303"/>
                </a:solidFill>
                <a:latin typeface="DM Sans Bold"/>
              </a:rPr>
              <a:t>Akademik</a:t>
            </a:r>
            <a:r>
              <a:rPr lang="en-US" sz="4000" dirty="0">
                <a:solidFill>
                  <a:srgbClr val="030303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 Bold"/>
              </a:rPr>
              <a:t>Çalışma</a:t>
            </a:r>
            <a:r>
              <a:rPr lang="en-US" sz="4000" dirty="0">
                <a:solidFill>
                  <a:srgbClr val="030303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030303"/>
                </a:solidFill>
                <a:latin typeface="DM Sans Bold"/>
              </a:rPr>
              <a:t>Alanları</a:t>
            </a:r>
            <a:endParaRPr lang="en-US" sz="4000" dirty="0">
              <a:solidFill>
                <a:srgbClr val="030303"/>
              </a:solidFill>
              <a:latin typeface="DM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513260" y="365268"/>
            <a:ext cx="1825677" cy="182567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7554" t="-7314" r="-6872" b="-6604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74854" y="3010338"/>
            <a:ext cx="2818313" cy="1384781"/>
            <a:chOff x="0" y="0"/>
            <a:chExt cx="1894471" cy="9308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94471" cy="930850"/>
            </a:xfrm>
            <a:custGeom>
              <a:avLst/>
              <a:gdLst/>
              <a:ahLst/>
              <a:cxnLst/>
              <a:rect l="l" t="t" r="r" b="b"/>
              <a:pathLst>
                <a:path w="1894471" h="930850">
                  <a:moveTo>
                    <a:pt x="0" y="0"/>
                  </a:moveTo>
                  <a:lnTo>
                    <a:pt x="1894471" y="0"/>
                  </a:lnTo>
                  <a:lnTo>
                    <a:pt x="1894471" y="930850"/>
                  </a:lnTo>
                  <a:lnTo>
                    <a:pt x="0" y="930850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94471" cy="968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293314" y="3007878"/>
            <a:ext cx="2818313" cy="14414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8" name="Group 18"/>
          <p:cNvGrpSpPr/>
          <p:nvPr/>
        </p:nvGrpSpPr>
        <p:grpSpPr>
          <a:xfrm>
            <a:off x="6520624" y="3010338"/>
            <a:ext cx="2818313" cy="1384781"/>
            <a:chOff x="0" y="0"/>
            <a:chExt cx="1894471" cy="9308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94471" cy="930850"/>
            </a:xfrm>
            <a:custGeom>
              <a:avLst/>
              <a:gdLst/>
              <a:ahLst/>
              <a:cxnLst/>
              <a:rect l="l" t="t" r="r" b="b"/>
              <a:pathLst>
                <a:path w="1894471" h="930850">
                  <a:moveTo>
                    <a:pt x="0" y="0"/>
                  </a:moveTo>
                  <a:lnTo>
                    <a:pt x="1894471" y="0"/>
                  </a:lnTo>
                  <a:lnTo>
                    <a:pt x="1894471" y="930850"/>
                  </a:lnTo>
                  <a:lnTo>
                    <a:pt x="0" y="930850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894471" cy="968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81813" y="3010338"/>
            <a:ext cx="2818313" cy="1384781"/>
            <a:chOff x="0" y="0"/>
            <a:chExt cx="1894471" cy="9308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94471" cy="930850"/>
            </a:xfrm>
            <a:custGeom>
              <a:avLst/>
              <a:gdLst/>
              <a:ahLst/>
              <a:cxnLst/>
              <a:rect l="l" t="t" r="r" b="b"/>
              <a:pathLst>
                <a:path w="1894471" h="930850">
                  <a:moveTo>
                    <a:pt x="0" y="0"/>
                  </a:moveTo>
                  <a:lnTo>
                    <a:pt x="1894471" y="0"/>
                  </a:lnTo>
                  <a:lnTo>
                    <a:pt x="1894471" y="930850"/>
                  </a:lnTo>
                  <a:lnTo>
                    <a:pt x="0" y="930850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894471" cy="968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783364" y="3415708"/>
            <a:ext cx="226360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30303"/>
                </a:solidFill>
                <a:latin typeface="DM Sans Bold"/>
              </a:rPr>
              <a:t>Bellek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746951" y="3171474"/>
            <a:ext cx="2365660" cy="108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>
                <a:solidFill>
                  <a:srgbClr val="030303"/>
                </a:solidFill>
                <a:latin typeface="DM Sans Bold"/>
              </a:rPr>
              <a:t>Beyin asimetrisi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30303"/>
                </a:solidFill>
                <a:latin typeface="DM Sans"/>
              </a:rPr>
              <a:t>(lateralite)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48488" y="3371893"/>
            <a:ext cx="2684963" cy="71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>
                <a:solidFill>
                  <a:srgbClr val="030303"/>
                </a:solidFill>
                <a:latin typeface="DM Sans Bold"/>
              </a:rPr>
              <a:t>Beyin oksijenlenmesi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850730" y="4842009"/>
            <a:ext cx="4311338" cy="2769562"/>
            <a:chOff x="0" y="0"/>
            <a:chExt cx="2898082" cy="18617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898082" cy="1861700"/>
            </a:xfrm>
            <a:custGeom>
              <a:avLst/>
              <a:gdLst/>
              <a:ahLst/>
              <a:cxnLst/>
              <a:rect l="l" t="t" r="r" b="b"/>
              <a:pathLst>
                <a:path w="2898082" h="1861700">
                  <a:moveTo>
                    <a:pt x="0" y="0"/>
                  </a:moveTo>
                  <a:lnTo>
                    <a:pt x="2898082" y="0"/>
                  </a:lnTo>
                  <a:lnTo>
                    <a:pt x="2898082" y="1861700"/>
                  </a:lnTo>
                  <a:lnTo>
                    <a:pt x="0" y="1861700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898082" cy="1899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324218" y="4842009"/>
            <a:ext cx="4267707" cy="2769562"/>
            <a:chOff x="0" y="0"/>
            <a:chExt cx="2868753" cy="18617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868753" cy="1861700"/>
            </a:xfrm>
            <a:custGeom>
              <a:avLst/>
              <a:gdLst/>
              <a:ahLst/>
              <a:cxnLst/>
              <a:rect l="l" t="t" r="r" b="b"/>
              <a:pathLst>
                <a:path w="2868753" h="1861700">
                  <a:moveTo>
                    <a:pt x="0" y="0"/>
                  </a:moveTo>
                  <a:lnTo>
                    <a:pt x="2868753" y="0"/>
                  </a:lnTo>
                  <a:lnTo>
                    <a:pt x="2868753" y="1861700"/>
                  </a:lnTo>
                  <a:lnTo>
                    <a:pt x="0" y="1861700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868753" cy="1899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734800" y="4842009"/>
            <a:ext cx="4267707" cy="2769562"/>
            <a:chOff x="0" y="0"/>
            <a:chExt cx="2868753" cy="18617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868753" cy="1861700"/>
            </a:xfrm>
            <a:custGeom>
              <a:avLst/>
              <a:gdLst/>
              <a:ahLst/>
              <a:cxnLst/>
              <a:rect l="l" t="t" r="r" b="b"/>
              <a:pathLst>
                <a:path w="2868753" h="1861700">
                  <a:moveTo>
                    <a:pt x="0" y="0"/>
                  </a:moveTo>
                  <a:lnTo>
                    <a:pt x="2868753" y="0"/>
                  </a:lnTo>
                  <a:lnTo>
                    <a:pt x="2868753" y="1861700"/>
                  </a:lnTo>
                  <a:lnTo>
                    <a:pt x="0" y="1861700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868753" cy="1899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806549" y="5269845"/>
            <a:ext cx="4464852" cy="185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30303"/>
                </a:solidFill>
                <a:latin typeface="DM Sans Bold"/>
              </a:rPr>
              <a:t>Farklı bilinç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30303"/>
                </a:solidFill>
                <a:latin typeface="DM Sans Bold"/>
              </a:rPr>
              <a:t>durumlarında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30303"/>
                </a:solidFill>
                <a:latin typeface="DM Sans"/>
              </a:rPr>
              <a:t>(uyku, uyanıklık, anestezi)</a:t>
            </a:r>
            <a:r>
              <a:rPr lang="en-US" sz="2500">
                <a:solidFill>
                  <a:srgbClr val="030303"/>
                </a:solidFill>
                <a:latin typeface="DM Sans Bold"/>
              </a:rPr>
              <a:t> beyin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837646" y="5214600"/>
            <a:ext cx="3240853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030303"/>
                </a:solidFill>
                <a:latin typeface="DM Sans Bold"/>
              </a:rPr>
              <a:t>Uyarılma</a:t>
            </a:r>
            <a:r>
              <a:rPr lang="en-US" sz="2799" dirty="0">
                <a:solidFill>
                  <a:srgbClr val="030303"/>
                </a:solidFill>
                <a:latin typeface="DM Sans Bold"/>
              </a:rPr>
              <a:t> </a:t>
            </a:r>
            <a:r>
              <a:rPr lang="en-US" sz="2799" dirty="0" err="1">
                <a:solidFill>
                  <a:srgbClr val="030303"/>
                </a:solidFill>
                <a:latin typeface="DM Sans Bold"/>
              </a:rPr>
              <a:t>potansiyelleri</a:t>
            </a:r>
            <a:r>
              <a:rPr lang="en-US" sz="2799" dirty="0">
                <a:solidFill>
                  <a:srgbClr val="030303"/>
                </a:solidFill>
                <a:latin typeface="DM Sans Bold"/>
              </a:rPr>
              <a:t> </a:t>
            </a:r>
            <a:r>
              <a:rPr lang="en-US" sz="2799" dirty="0">
                <a:solidFill>
                  <a:srgbClr val="030303"/>
                </a:solidFill>
                <a:latin typeface="DM Sans"/>
              </a:rPr>
              <a:t>(</a:t>
            </a:r>
            <a:r>
              <a:rPr lang="en-US" sz="2799" dirty="0" err="1">
                <a:solidFill>
                  <a:srgbClr val="030303"/>
                </a:solidFill>
                <a:latin typeface="DM Sans"/>
              </a:rPr>
              <a:t>görsel</a:t>
            </a:r>
            <a:r>
              <a:rPr lang="en-US" sz="2799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799" dirty="0" err="1">
                <a:solidFill>
                  <a:srgbClr val="030303"/>
                </a:solidFill>
                <a:latin typeface="DM Sans"/>
              </a:rPr>
              <a:t>işitsel</a:t>
            </a:r>
            <a:r>
              <a:rPr lang="en-US" sz="2799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799" dirty="0" err="1">
                <a:solidFill>
                  <a:srgbClr val="030303"/>
                </a:solidFill>
                <a:latin typeface="DM Sans"/>
              </a:rPr>
              <a:t>dokunsal</a:t>
            </a:r>
            <a:r>
              <a:rPr lang="en-US" sz="2799" dirty="0">
                <a:solidFill>
                  <a:srgbClr val="030303"/>
                </a:solidFill>
                <a:latin typeface="DM Sans"/>
              </a:rPr>
              <a:t>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858047" y="4985829"/>
            <a:ext cx="3990352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30303"/>
                </a:solidFill>
                <a:latin typeface="DM Sans Bold"/>
              </a:rPr>
              <a:t>Olay ilişkili potansiyeller ve olay ilişkili osilasyonlar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30303"/>
                </a:solidFill>
                <a:latin typeface="DM Sans"/>
              </a:rPr>
              <a:t>gibi elektrofizyolojik çalışma alanları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2443001" y="3010338"/>
            <a:ext cx="2818313" cy="1384781"/>
            <a:chOff x="0" y="0"/>
            <a:chExt cx="1894471" cy="93085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894471" cy="930850"/>
            </a:xfrm>
            <a:custGeom>
              <a:avLst/>
              <a:gdLst/>
              <a:ahLst/>
              <a:cxnLst/>
              <a:rect l="l" t="t" r="r" b="b"/>
              <a:pathLst>
                <a:path w="1894471" h="930850">
                  <a:moveTo>
                    <a:pt x="0" y="0"/>
                  </a:moveTo>
                  <a:lnTo>
                    <a:pt x="1894471" y="0"/>
                  </a:lnTo>
                  <a:lnTo>
                    <a:pt x="1894471" y="930850"/>
                  </a:lnTo>
                  <a:lnTo>
                    <a:pt x="0" y="930850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1894471" cy="968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2668197" y="3203618"/>
            <a:ext cx="2365660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30303"/>
                </a:solidFill>
                <a:latin typeface="DM Sans Bold"/>
              </a:rPr>
              <a:t>Termal İletkenlik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3" name="Group 3"/>
          <p:cNvGrpSpPr/>
          <p:nvPr/>
        </p:nvGrpSpPr>
        <p:grpSpPr>
          <a:xfrm>
            <a:off x="0" y="270090"/>
            <a:ext cx="9767739" cy="2016033"/>
            <a:chOff x="0" y="0"/>
            <a:chExt cx="13023651" cy="268804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023651" cy="2688044"/>
              <a:chOff x="0" y="0"/>
              <a:chExt cx="12293196" cy="25372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293196" cy="2537281"/>
              </a:xfrm>
              <a:custGeom>
                <a:avLst/>
                <a:gdLst/>
                <a:ahLst/>
                <a:cxnLst/>
                <a:rect l="l" t="t" r="r" b="b"/>
                <a:pathLst>
                  <a:path w="12293196" h="2537281">
                    <a:moveTo>
                      <a:pt x="0" y="0"/>
                    </a:moveTo>
                    <a:lnTo>
                      <a:pt x="12293196" y="0"/>
                    </a:lnTo>
                    <a:lnTo>
                      <a:pt x="12293196" y="2537281"/>
                    </a:lnTo>
                    <a:lnTo>
                      <a:pt x="0" y="2537281"/>
                    </a:lnTo>
                    <a:close/>
                  </a:path>
                </a:pathLst>
              </a:custGeom>
              <a:solidFill>
                <a:srgbClr val="0E3140"/>
              </a:solidFill>
            </p:spPr>
            <p:txBody>
              <a:bodyPr/>
              <a:lstStyle/>
              <a:p>
                <a:endParaRPr lang="en-T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2293196" cy="25753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13023651" cy="2688044"/>
            </a:xfrm>
            <a:custGeom>
              <a:avLst/>
              <a:gdLst/>
              <a:ahLst/>
              <a:cxnLst/>
              <a:rect l="l" t="t" r="r" b="b"/>
              <a:pathLst>
                <a:path w="13023651" h="2688044">
                  <a:moveTo>
                    <a:pt x="0" y="0"/>
                  </a:moveTo>
                  <a:lnTo>
                    <a:pt x="13023651" y="0"/>
                  </a:lnTo>
                  <a:lnTo>
                    <a:pt x="13023651" y="2688044"/>
                  </a:lnTo>
                  <a:lnTo>
                    <a:pt x="0" y="268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t="-54506" b="-118026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5462" y="658982"/>
            <a:ext cx="883681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 err="1">
                <a:solidFill>
                  <a:srgbClr val="FFFFFF"/>
                </a:solidFill>
                <a:latin typeface="DM Sans"/>
              </a:rPr>
              <a:t>Klinik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Uyku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ve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Bilinç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Durumları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Yüksek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Lisans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Programı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Kazanımları</a:t>
            </a:r>
            <a:endParaRPr lang="en-US" sz="40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9722" y="2685390"/>
            <a:ext cx="9302277" cy="694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Klinik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düzeyde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tıbbının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tarihçesi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uykunun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mekanizmaları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tıbbında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kullanılan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ilaçların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farmakolojisi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hakkında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sahibi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Klinikte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farklı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bilinç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durumlarında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görülen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değişiklikler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ölçüm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yöntemleri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hakkında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sahibi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bozukluklukları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hakkında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sahibi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.</a:t>
            </a: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Sirkadiyen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ritim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bozuklukları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hakkında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sahibi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Klinikte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mesleki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becerilere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sahip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Farklı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bilinç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durumlarında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uykuda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monitorizasyon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bilgisine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hakim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Farklı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bilinç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durumlarında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kullanılan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eski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yeni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görüntüleme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tekniklerinin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temel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prensiplerine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hakim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Klinik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düzeyde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nöroanatomi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hakkında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sahibi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endParaRPr lang="en-US" sz="2100" dirty="0">
              <a:solidFill>
                <a:srgbClr val="030303"/>
              </a:solidFill>
              <a:latin typeface="DM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49444" y="2685390"/>
            <a:ext cx="7898834" cy="640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Nörobiyoloji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kognisyon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tanımları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hakkında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sahibi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bozukluğu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olan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hasta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hasta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yakınları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ile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iletişim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etik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davranma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hakkında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sahibi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 </a:t>
            </a: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Klinikte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görülen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nörolojik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hastalıklar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bunlara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bağlı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olarak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görülen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uyku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bozuklukları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hakkında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sahibi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Bilişsel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psikolojinin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özellikleri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,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bellek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tanımları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araştırma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yöntemleri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hakkında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sahibi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Farklı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duyulara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ait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algıların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farklı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yöntemlerle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incelenmesine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algıların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diğer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bilişsel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süreçlerle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ilişkilendirilmesine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hakim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  <a:p>
            <a:pPr marL="453390" lvl="1" indent="-226695" algn="just">
              <a:lnSpc>
                <a:spcPts val="4200"/>
              </a:lnSpc>
              <a:buFont typeface="Arial"/>
              <a:buChar char="•"/>
            </a:pPr>
            <a:r>
              <a:rPr lang="en-US" sz="2100" dirty="0" err="1">
                <a:solidFill>
                  <a:srgbClr val="030303"/>
                </a:solidFill>
                <a:latin typeface="DM Sans"/>
              </a:rPr>
              <a:t>Temel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sinyal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işleme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yöntemleri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hakkında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bilgiye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sahip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olma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ve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veriyi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temel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düzeyde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analiz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etme</a:t>
            </a:r>
            <a:r>
              <a:rPr lang="en-US" sz="2100" dirty="0">
                <a:solidFill>
                  <a:srgbClr val="030303"/>
                </a:solidFill>
                <a:latin typeface="DM Sans"/>
              </a:rPr>
              <a:t> </a:t>
            </a:r>
            <a:r>
              <a:rPr lang="en-US" sz="2100" dirty="0" err="1">
                <a:solidFill>
                  <a:srgbClr val="030303"/>
                </a:solidFill>
                <a:latin typeface="DM Sans"/>
              </a:rPr>
              <a:t>becerisi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6048341" y="365268"/>
            <a:ext cx="1825677" cy="182567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7554" t="-7314" r="-6872" b="-6604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3" name="Group 3"/>
          <p:cNvGrpSpPr/>
          <p:nvPr/>
        </p:nvGrpSpPr>
        <p:grpSpPr>
          <a:xfrm>
            <a:off x="0" y="270090"/>
            <a:ext cx="9767739" cy="2016033"/>
            <a:chOff x="0" y="0"/>
            <a:chExt cx="13023651" cy="268804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023651" cy="2688044"/>
              <a:chOff x="0" y="0"/>
              <a:chExt cx="12293196" cy="25372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293196" cy="2537281"/>
              </a:xfrm>
              <a:custGeom>
                <a:avLst/>
                <a:gdLst/>
                <a:ahLst/>
                <a:cxnLst/>
                <a:rect l="l" t="t" r="r" b="b"/>
                <a:pathLst>
                  <a:path w="12293196" h="2537281">
                    <a:moveTo>
                      <a:pt x="0" y="0"/>
                    </a:moveTo>
                    <a:lnTo>
                      <a:pt x="12293196" y="0"/>
                    </a:lnTo>
                    <a:lnTo>
                      <a:pt x="12293196" y="2537281"/>
                    </a:lnTo>
                    <a:lnTo>
                      <a:pt x="0" y="2537281"/>
                    </a:lnTo>
                    <a:close/>
                  </a:path>
                </a:pathLst>
              </a:custGeom>
              <a:solidFill>
                <a:srgbClr val="0E3140"/>
              </a:solidFill>
            </p:spPr>
            <p:txBody>
              <a:bodyPr/>
              <a:lstStyle/>
              <a:p>
                <a:endParaRPr lang="en-T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2293196" cy="25753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13023651" cy="2688044"/>
            </a:xfrm>
            <a:custGeom>
              <a:avLst/>
              <a:gdLst/>
              <a:ahLst/>
              <a:cxnLst/>
              <a:rect l="l" t="t" r="r" b="b"/>
              <a:pathLst>
                <a:path w="13023651" h="2688044">
                  <a:moveTo>
                    <a:pt x="0" y="0"/>
                  </a:moveTo>
                  <a:lnTo>
                    <a:pt x="13023651" y="0"/>
                  </a:lnTo>
                  <a:lnTo>
                    <a:pt x="13023651" y="2688044"/>
                  </a:lnTo>
                  <a:lnTo>
                    <a:pt x="0" y="268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t="-54506" b="-118026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048341" y="365268"/>
            <a:ext cx="1825677" cy="182567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7554" t="-7314" r="-6872" b="-6604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65462" y="658982"/>
            <a:ext cx="883681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 err="1">
                <a:solidFill>
                  <a:srgbClr val="FFFFFF"/>
                </a:solidFill>
                <a:latin typeface="DM Sans"/>
              </a:rPr>
              <a:t>Klinik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Uyku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ve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Bilinç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Durumları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Yüksek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Lisans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Programı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Dersleri</a:t>
            </a:r>
            <a:endParaRPr lang="en-US" sz="40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56086" y="778043"/>
            <a:ext cx="5526794" cy="795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DM Sans"/>
              </a:rPr>
              <a:t>Programda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güz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döneminde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4,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bahar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döneminde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4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adet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ders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zorunlu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derstir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Diğer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tüm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dersler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seçmelidir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Staj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zorunluluğu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DM Sans"/>
              </a:rPr>
              <a:t>yoktur</a:t>
            </a:r>
            <a:r>
              <a:rPr lang="en-US" sz="1500" dirty="0">
                <a:solidFill>
                  <a:srgbClr val="000000"/>
                </a:solidFill>
                <a:latin typeface="DM Sans"/>
              </a:rPr>
              <a:t>.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942732F0-E927-1516-8348-75C1BC8A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69" y="2568462"/>
            <a:ext cx="7772400" cy="7522028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5069A0F2-6B4F-062E-891B-08CBE77D6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738" y="3848100"/>
            <a:ext cx="7772400" cy="3450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R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270090"/>
            <a:ext cx="9767739" cy="2016033"/>
            <a:chOff x="0" y="0"/>
            <a:chExt cx="13023651" cy="268804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023651" cy="2688044"/>
              <a:chOff x="0" y="0"/>
              <a:chExt cx="12293196" cy="25372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293196" cy="2537281"/>
              </a:xfrm>
              <a:custGeom>
                <a:avLst/>
                <a:gdLst/>
                <a:ahLst/>
                <a:cxnLst/>
                <a:rect l="l" t="t" r="r" b="b"/>
                <a:pathLst>
                  <a:path w="12293196" h="2537281">
                    <a:moveTo>
                      <a:pt x="0" y="0"/>
                    </a:moveTo>
                    <a:lnTo>
                      <a:pt x="12293196" y="0"/>
                    </a:lnTo>
                    <a:lnTo>
                      <a:pt x="12293196" y="2537281"/>
                    </a:lnTo>
                    <a:lnTo>
                      <a:pt x="0" y="2537281"/>
                    </a:lnTo>
                    <a:close/>
                  </a:path>
                </a:pathLst>
              </a:custGeom>
              <a:solidFill>
                <a:srgbClr val="0E3140"/>
              </a:solidFill>
            </p:spPr>
            <p:txBody>
              <a:bodyPr/>
              <a:lstStyle/>
              <a:p>
                <a:endParaRPr lang="en-T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2293196" cy="25753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13023651" cy="2688044"/>
            </a:xfrm>
            <a:custGeom>
              <a:avLst/>
              <a:gdLst/>
              <a:ahLst/>
              <a:cxnLst/>
              <a:rect l="l" t="t" r="r" b="b"/>
              <a:pathLst>
                <a:path w="13023651" h="2688044">
                  <a:moveTo>
                    <a:pt x="0" y="0"/>
                  </a:moveTo>
                  <a:lnTo>
                    <a:pt x="13023651" y="0"/>
                  </a:lnTo>
                  <a:lnTo>
                    <a:pt x="13023651" y="2688044"/>
                  </a:lnTo>
                  <a:lnTo>
                    <a:pt x="0" y="268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t="-54506" b="-118026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5462" y="658982"/>
            <a:ext cx="883681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 err="1">
                <a:solidFill>
                  <a:srgbClr val="FFFFFF"/>
                </a:solidFill>
                <a:latin typeface="DM Sans"/>
              </a:rPr>
              <a:t>Temel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Uyku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ve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Bilinç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Durumları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Yüksek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Lisans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Programı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Kazanımları</a:t>
            </a:r>
            <a:endParaRPr lang="en-US" sz="40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048341" y="365268"/>
            <a:ext cx="1825677" cy="182567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7554" t="-7314" r="-6872" b="-6604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39723" y="2464740"/>
            <a:ext cx="7921718" cy="6870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düzeyde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uyku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tıbbının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tarihçesine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uykunun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mekanizmalarına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uykunun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genetik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temellerine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hakim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Farklı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bilinç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durumlarında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patolojik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süreçlerde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kullanılan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ölçüm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yöntemlerine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hakim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düzeyde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sirkadiyen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ritimlere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etkilerine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uykuda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görülen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fizyolojik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değişikliklere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uykuda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sistemlere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hakim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düzeyde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uyku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bozukluklarına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hakim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mesleki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becerilere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sahip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Grup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olarak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çalışabilme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becerisi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multidisipliner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çalışmalar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yapabilme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becerisi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Bilimsel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araştırmalar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için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istatistik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bilgisine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sahip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Farklı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bilinç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durumlarında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uykuda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monitorizasyon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bilgisine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hakim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Kognisyon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nörobiyoloji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konularında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düzeyde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bilgi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sahibi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303A15-6CF9-C250-03E2-E34485891F04}"/>
              </a:ext>
            </a:extLst>
          </p:cNvPr>
          <p:cNvSpPr txBox="1"/>
          <p:nvPr/>
        </p:nvSpPr>
        <p:spPr>
          <a:xfrm>
            <a:off x="8704277" y="2464740"/>
            <a:ext cx="9144000" cy="465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nöroanatomi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bilgisine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sahip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düzeyde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nörofizyoloji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bilgisine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sahip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Farklı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bilinç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durumlarında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kullanılan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görüntüleme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tekniklerinin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prensiplerine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hakim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Beş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duyuya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ait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algıların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farklı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yöntemlerle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incelenmesine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algıların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diğer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bilişsel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süreçlerle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ilişkilendirilmesine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hakim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Uyku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bozukluklarına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hastalıklara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bağlı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olarak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meydana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gelen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uyku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bozuklukları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hakkında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bilgi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sahibi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endParaRPr lang="en-US" sz="21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88622" lvl="1" indent="-194311" algn="just">
              <a:lnSpc>
                <a:spcPts val="3600"/>
              </a:lnSpc>
              <a:buFont typeface="Arial"/>
              <a:buChar char="•"/>
            </a:pP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sinyal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işleme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yöntemleri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hakkında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bilgiye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sahip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olma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veriyi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temel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düzeyde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analiz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etme</a:t>
            </a:r>
            <a:r>
              <a:rPr lang="en-US" sz="21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1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becerisi</a:t>
            </a:r>
            <a:endParaRPr lang="en-US" sz="2100" dirty="0">
              <a:solidFill>
                <a:srgbClr val="030303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3" name="Group 3"/>
          <p:cNvGrpSpPr/>
          <p:nvPr/>
        </p:nvGrpSpPr>
        <p:grpSpPr>
          <a:xfrm>
            <a:off x="0" y="270090"/>
            <a:ext cx="9767739" cy="2016033"/>
            <a:chOff x="0" y="0"/>
            <a:chExt cx="13023651" cy="268804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023651" cy="2688044"/>
              <a:chOff x="0" y="0"/>
              <a:chExt cx="12293196" cy="25372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293196" cy="2537281"/>
              </a:xfrm>
              <a:custGeom>
                <a:avLst/>
                <a:gdLst/>
                <a:ahLst/>
                <a:cxnLst/>
                <a:rect l="l" t="t" r="r" b="b"/>
                <a:pathLst>
                  <a:path w="12293196" h="2537281">
                    <a:moveTo>
                      <a:pt x="0" y="0"/>
                    </a:moveTo>
                    <a:lnTo>
                      <a:pt x="12293196" y="0"/>
                    </a:lnTo>
                    <a:lnTo>
                      <a:pt x="12293196" y="2537281"/>
                    </a:lnTo>
                    <a:lnTo>
                      <a:pt x="0" y="2537281"/>
                    </a:lnTo>
                    <a:close/>
                  </a:path>
                </a:pathLst>
              </a:custGeom>
              <a:solidFill>
                <a:srgbClr val="0E3140"/>
              </a:solidFill>
            </p:spPr>
            <p:txBody>
              <a:bodyPr/>
              <a:lstStyle/>
              <a:p>
                <a:endParaRPr lang="en-T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2293196" cy="25753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13023651" cy="2688044"/>
            </a:xfrm>
            <a:custGeom>
              <a:avLst/>
              <a:gdLst/>
              <a:ahLst/>
              <a:cxnLst/>
              <a:rect l="l" t="t" r="r" b="b"/>
              <a:pathLst>
                <a:path w="13023651" h="2688044">
                  <a:moveTo>
                    <a:pt x="0" y="0"/>
                  </a:moveTo>
                  <a:lnTo>
                    <a:pt x="13023651" y="0"/>
                  </a:lnTo>
                  <a:lnTo>
                    <a:pt x="13023651" y="2688044"/>
                  </a:lnTo>
                  <a:lnTo>
                    <a:pt x="0" y="268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t="-54506" b="-118026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048341" y="365268"/>
            <a:ext cx="1825677" cy="182567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7554" t="-7314" r="-6872" b="-6604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65462" y="658982"/>
            <a:ext cx="883681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dirty="0" err="1">
                <a:solidFill>
                  <a:srgbClr val="FFFFFF"/>
                </a:solidFill>
                <a:latin typeface="DM Sans"/>
              </a:rPr>
              <a:t>Temel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Uyku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ve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Bilinç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"/>
              </a:rPr>
              <a:t>Durumları</a:t>
            </a:r>
            <a:r>
              <a:rPr lang="en-US" sz="4000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Yüksek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Lisans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Programı</a:t>
            </a:r>
            <a:r>
              <a:rPr lang="en-US" sz="40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DM Sans Bold"/>
              </a:rPr>
              <a:t>Dersleri</a:t>
            </a:r>
            <a:endParaRPr lang="en-US" sz="4000" dirty="0">
              <a:solidFill>
                <a:srgbClr val="FFFFFF"/>
              </a:solidFill>
              <a:latin typeface="DM Sans Bold"/>
            </a:endParaRPr>
          </a:p>
        </p:txBody>
      </p:sp>
      <p:pic>
        <p:nvPicPr>
          <p:cNvPr id="15" name="Picture 1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294E5256-65DF-3B0B-B131-BBE751D90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69" y="2933700"/>
            <a:ext cx="7772400" cy="5989639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A62CED5-69C7-6026-2CEA-822300492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834" y="3924300"/>
            <a:ext cx="7772400" cy="29432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3" name="Group 3"/>
          <p:cNvGrpSpPr/>
          <p:nvPr/>
        </p:nvGrpSpPr>
        <p:grpSpPr>
          <a:xfrm>
            <a:off x="0" y="1028700"/>
            <a:ext cx="18288000" cy="8229600"/>
            <a:chOff x="0" y="0"/>
            <a:chExt cx="12293196" cy="55319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93196" cy="5531938"/>
            </a:xfrm>
            <a:custGeom>
              <a:avLst/>
              <a:gdLst/>
              <a:ahLst/>
              <a:cxnLst/>
              <a:rect l="l" t="t" r="r" b="b"/>
              <a:pathLst>
                <a:path w="12293196" h="5531938">
                  <a:moveTo>
                    <a:pt x="0" y="0"/>
                  </a:moveTo>
                  <a:lnTo>
                    <a:pt x="12293196" y="0"/>
                  </a:lnTo>
                  <a:lnTo>
                    <a:pt x="12293196" y="5531938"/>
                  </a:lnTo>
                  <a:lnTo>
                    <a:pt x="0" y="5531938"/>
                  </a:lnTo>
                  <a:close/>
                </a:path>
              </a:pathLst>
            </a:custGeom>
            <a:solidFill>
              <a:srgbClr val="0E3140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293196" cy="5570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02870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0" y="0"/>
                </a:moveTo>
                <a:lnTo>
                  <a:pt x="18288000" y="0"/>
                </a:lnTo>
                <a:lnTo>
                  <a:pt x="18288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l="-1559" t="-28897" r="-1559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7" name="TextBox 7"/>
          <p:cNvSpPr txBox="1"/>
          <p:nvPr/>
        </p:nvSpPr>
        <p:spPr>
          <a:xfrm>
            <a:off x="1184439" y="1989595"/>
            <a:ext cx="9606720" cy="284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Canva Sans 2 Bold"/>
              </a:rPr>
              <a:t>Uyku</a:t>
            </a:r>
            <a:r>
              <a:rPr lang="en-US" sz="2799" dirty="0">
                <a:solidFill>
                  <a:srgbClr val="FFFFFF"/>
                </a:solidFill>
                <a:latin typeface="Canva Sans 2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2 Bold"/>
              </a:rPr>
              <a:t>ve</a:t>
            </a:r>
            <a:r>
              <a:rPr lang="en-US" sz="2799" dirty="0">
                <a:solidFill>
                  <a:srgbClr val="FFFFFF"/>
                </a:solidFill>
                <a:latin typeface="Canva Sans 2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2 Bold"/>
              </a:rPr>
              <a:t>Bilinç</a:t>
            </a:r>
            <a:r>
              <a:rPr lang="en-US" sz="2799" dirty="0">
                <a:solidFill>
                  <a:srgbClr val="FFFFFF"/>
                </a:solidFill>
                <a:latin typeface="Canva Sans 2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2 Bold"/>
              </a:rPr>
              <a:t>Durumları</a:t>
            </a:r>
            <a:r>
              <a:rPr lang="en-US" sz="2799" dirty="0">
                <a:solidFill>
                  <a:srgbClr val="FFFFFF"/>
                </a:solidFill>
                <a:latin typeface="Canva Sans 2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2 Bold"/>
              </a:rPr>
              <a:t>Anabilim</a:t>
            </a:r>
            <a:r>
              <a:rPr lang="en-US" sz="2799" dirty="0">
                <a:solidFill>
                  <a:srgbClr val="FFFFFF"/>
                </a:solidFill>
                <a:latin typeface="Canva Sans 2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2 Bold"/>
              </a:rPr>
              <a:t>Dalı</a:t>
            </a:r>
            <a:r>
              <a:rPr lang="en-US" sz="2799" dirty="0">
                <a:solidFill>
                  <a:srgbClr val="FFFFFF"/>
                </a:solidFill>
                <a:latin typeface="Canva Sans 2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2 Bold"/>
              </a:rPr>
              <a:t>Başkanı</a:t>
            </a:r>
            <a:endParaRPr lang="en-US" sz="2799" dirty="0">
              <a:solidFill>
                <a:srgbClr val="FFFFFF"/>
              </a:solidFill>
              <a:latin typeface="Canva Sans 2 Bold"/>
            </a:endParaRPr>
          </a:p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Canva Sans 2 Bold"/>
              </a:rPr>
              <a:t>Doç</a:t>
            </a:r>
            <a:r>
              <a:rPr lang="en-US" sz="2799" dirty="0">
                <a:solidFill>
                  <a:srgbClr val="FFFFFF"/>
                </a:solidFill>
                <a:latin typeface="Canva Sans 2 Bold"/>
              </a:rPr>
              <a:t>. Dr. </a:t>
            </a:r>
            <a:r>
              <a:rPr lang="en-US" sz="2799" dirty="0" err="1">
                <a:solidFill>
                  <a:srgbClr val="FFFFFF"/>
                </a:solidFill>
                <a:latin typeface="Canva Sans 2 Bold"/>
              </a:rPr>
              <a:t>Çağdaş</a:t>
            </a:r>
            <a:r>
              <a:rPr lang="en-US" sz="2799" dirty="0">
                <a:solidFill>
                  <a:srgbClr val="FFFFFF"/>
                </a:solidFill>
                <a:latin typeface="Canva Sans 2 Bold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Canva Sans 2 Bold"/>
              </a:rPr>
              <a:t>Güdücü</a:t>
            </a:r>
            <a:r>
              <a:rPr lang="en-US" sz="2799" dirty="0">
                <a:solidFill>
                  <a:srgbClr val="FFFFFF"/>
                </a:solidFill>
                <a:latin typeface="Canva Sans 2 Bold"/>
              </a:rPr>
              <a:t> </a:t>
            </a:r>
          </a:p>
          <a:p>
            <a:pPr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Canva Sans 2 Bold"/>
            </a:endParaRPr>
          </a:p>
          <a:p>
            <a:pPr>
              <a:lnSpc>
                <a:spcPts val="3500"/>
              </a:lnSpc>
            </a:pPr>
            <a:r>
              <a:rPr lang="en-US" sz="2500" dirty="0" err="1">
                <a:solidFill>
                  <a:srgbClr val="FFFFFF"/>
                </a:solidFill>
                <a:latin typeface="Canva Sans 2 Italics"/>
              </a:rPr>
              <a:t>cagdas.guducu@deu.edu.tr</a:t>
            </a:r>
            <a:endParaRPr lang="en-US" sz="2500" dirty="0">
              <a:solidFill>
                <a:srgbClr val="FFFFFF"/>
              </a:solidFill>
              <a:latin typeface="Canva Sans 2 Italics"/>
            </a:endParaRPr>
          </a:p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Canva Sans 2 Italics"/>
              </a:rPr>
              <a:t>0232 412 44 81</a:t>
            </a:r>
          </a:p>
          <a:p>
            <a:pPr>
              <a:lnSpc>
                <a:spcPts val="3919"/>
              </a:lnSpc>
            </a:pPr>
            <a:endParaRPr lang="en-US" sz="2500" dirty="0">
              <a:solidFill>
                <a:srgbClr val="FFFFFF"/>
              </a:solidFill>
              <a:latin typeface="Canva Sans 2 Itali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063598" y="2046745"/>
            <a:ext cx="7195702" cy="4446867"/>
          </a:xfrm>
          <a:custGeom>
            <a:avLst/>
            <a:gdLst/>
            <a:ahLst/>
            <a:cxnLst/>
            <a:rect l="l" t="t" r="r" b="b"/>
            <a:pathLst>
              <a:path w="7195702" h="4446867">
                <a:moveTo>
                  <a:pt x="0" y="0"/>
                </a:moveTo>
                <a:lnTo>
                  <a:pt x="7195702" y="0"/>
                </a:lnTo>
                <a:lnTo>
                  <a:pt x="7195702" y="4446867"/>
                </a:lnTo>
                <a:lnTo>
                  <a:pt x="0" y="4446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grpSp>
        <p:nvGrpSpPr>
          <p:cNvPr id="9" name="Group 9"/>
          <p:cNvGrpSpPr/>
          <p:nvPr/>
        </p:nvGrpSpPr>
        <p:grpSpPr>
          <a:xfrm>
            <a:off x="1184439" y="5143717"/>
            <a:ext cx="3096538" cy="309653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8036" t="-7048" r="-9811" b="-34213"/>
              </a:stretch>
            </a:blipFill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4657109" y="5143717"/>
            <a:ext cx="3096538" cy="3096538"/>
          </a:xfrm>
          <a:custGeom>
            <a:avLst/>
            <a:gdLst/>
            <a:ahLst/>
            <a:cxnLst/>
            <a:rect l="l" t="t" r="r" b="b"/>
            <a:pathLst>
              <a:path w="3096538" h="3096538">
                <a:moveTo>
                  <a:pt x="0" y="0"/>
                </a:moveTo>
                <a:lnTo>
                  <a:pt x="3096539" y="0"/>
                </a:lnTo>
                <a:lnTo>
                  <a:pt x="3096539" y="3096538"/>
                </a:lnTo>
                <a:lnTo>
                  <a:pt x="0" y="30965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12" name="Freeform 12"/>
          <p:cNvSpPr/>
          <p:nvPr/>
        </p:nvSpPr>
        <p:spPr>
          <a:xfrm>
            <a:off x="10380469" y="6914456"/>
            <a:ext cx="821380" cy="1173399"/>
          </a:xfrm>
          <a:custGeom>
            <a:avLst/>
            <a:gdLst/>
            <a:ahLst/>
            <a:cxnLst/>
            <a:rect l="l" t="t" r="r" b="b"/>
            <a:pathLst>
              <a:path w="821380" h="1173399">
                <a:moveTo>
                  <a:pt x="0" y="0"/>
                </a:moveTo>
                <a:lnTo>
                  <a:pt x="821380" y="0"/>
                </a:lnTo>
                <a:lnTo>
                  <a:pt x="821380" y="1173399"/>
                </a:lnTo>
                <a:lnTo>
                  <a:pt x="0" y="1173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13" name="TextBox 13"/>
          <p:cNvSpPr txBox="1"/>
          <p:nvPr/>
        </p:nvSpPr>
        <p:spPr>
          <a:xfrm>
            <a:off x="11457510" y="7139206"/>
            <a:ext cx="548491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DM Sans"/>
              </a:rPr>
              <a:t>Dokuz Eylül Üniversitesi Tıp Fakültesi Yerleşkesi, 35340 Balçova/İzmir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57510" y="7878305"/>
            <a:ext cx="274246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DM Sans"/>
              </a:rPr>
              <a:t>0 232 412 44 81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604</Words>
  <Application>Microsoft Macintosh PowerPoint</Application>
  <PresentationFormat>Custom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DM Sans Bold</vt:lpstr>
      <vt:lpstr>Calibri</vt:lpstr>
      <vt:lpstr>DM Sans</vt:lpstr>
      <vt:lpstr>Canva Sans 2 Italics</vt:lpstr>
      <vt:lpstr>DM Sans Italics</vt:lpstr>
      <vt:lpstr>Canva Sans 2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BYF_websitesi_info_sunum</dc:title>
  <cp:lastModifiedBy>Cagdas Guducu</cp:lastModifiedBy>
  <cp:revision>7</cp:revision>
  <dcterms:created xsi:type="dcterms:W3CDTF">2006-08-16T00:00:00Z</dcterms:created>
  <dcterms:modified xsi:type="dcterms:W3CDTF">2024-01-05T08:21:14Z</dcterms:modified>
  <dc:identifier>DAF44zE71Qk</dc:identifier>
</cp:coreProperties>
</file>