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5" d="100"/>
          <a:sy n="95" d="100"/>
        </p:scale>
        <p:origin x="4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53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txBody>
          <a:bodyPr/>
          <a:lstStyle/>
          <a:p>
            <a:endParaRPr lang="tr-TR"/>
          </a:p>
        </p:txBody>
      </p:sp>
      <p:pic>
        <p:nvPicPr>
          <p:cNvPr id="4" name="Image 1" descr="preencoded.png"/>
          <p:cNvPicPr>
            <a:picLocks noChangeAspect="1"/>
          </p:cNvPicPr>
          <p:nvPr/>
        </p:nvPicPr>
        <p:blipFill>
          <a:blip r:embed="rId4"/>
          <a:stretch>
            <a:fillRect/>
          </a:stretch>
        </p:blipFill>
        <p:spPr>
          <a:xfrm>
            <a:off x="0" y="0"/>
            <a:ext cx="7315200" cy="8229600"/>
          </a:xfrm>
          <a:prstGeom prst="rect">
            <a:avLst/>
          </a:prstGeom>
        </p:spPr>
      </p:pic>
      <p:sp>
        <p:nvSpPr>
          <p:cNvPr id="5" name="Text 1"/>
          <p:cNvSpPr/>
          <p:nvPr/>
        </p:nvSpPr>
        <p:spPr>
          <a:xfrm>
            <a:off x="8148399" y="2279213"/>
            <a:ext cx="5648801" cy="1666399"/>
          </a:xfrm>
          <a:prstGeom prst="rect">
            <a:avLst/>
          </a:prstGeom>
          <a:noFill/>
          <a:ln/>
        </p:spPr>
        <p:txBody>
          <a:bodyPr wrap="square" rtlCol="0" anchor="t"/>
          <a:lstStyle/>
          <a:p>
            <a:pPr marL="0" indent="0">
              <a:lnSpc>
                <a:spcPts val="6561"/>
              </a:lnSpc>
              <a:buNone/>
            </a:pPr>
            <a:r>
              <a:rPr lang="en-US" sz="5249" dirty="0">
                <a:solidFill>
                  <a:srgbClr val="1B1B27"/>
                </a:solidFill>
                <a:latin typeface="Corben" pitchFamily="34" charset="0"/>
                <a:ea typeface="Corben" pitchFamily="34" charset="-122"/>
                <a:cs typeface="Corben" pitchFamily="34" charset="-120"/>
              </a:rPr>
              <a:t>Tıp Eğitimi Anabilim Dalı</a:t>
            </a:r>
            <a:endParaRPr lang="en-US" sz="5249" dirty="0"/>
          </a:p>
        </p:txBody>
      </p:sp>
      <p:sp>
        <p:nvSpPr>
          <p:cNvPr id="6" name="Text 2"/>
          <p:cNvSpPr/>
          <p:nvPr/>
        </p:nvSpPr>
        <p:spPr>
          <a:xfrm>
            <a:off x="8148399" y="4278868"/>
            <a:ext cx="5648801"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Dokuz Eylül Üniversitesi Tıp Fakültesi Tıp Eğitimi Anabilim Dalı, Eylül 2000’de faaliyetlerine başlamıştır. </a:t>
            </a:r>
            <a:endParaRPr lang="en-US" sz="1750" dirty="0"/>
          </a:p>
        </p:txBody>
      </p:sp>
      <p:sp>
        <p:nvSpPr>
          <p:cNvPr id="7" name="Text 3"/>
          <p:cNvSpPr/>
          <p:nvPr/>
        </p:nvSpPr>
        <p:spPr>
          <a:xfrm>
            <a:off x="8148399" y="5239583"/>
            <a:ext cx="5648801"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Anabilim Dalı’nda bir profesör, bir doçent, bir öğretim görevlisi ve bir sekreter görev yapmaktadır.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txBody>
          <a:bodyPr/>
          <a:lstStyle/>
          <a:p>
            <a:endParaRPr lang="tr-TR"/>
          </a:p>
        </p:txBody>
      </p:sp>
      <p:sp>
        <p:nvSpPr>
          <p:cNvPr id="4" name="Text 1"/>
          <p:cNvSpPr/>
          <p:nvPr/>
        </p:nvSpPr>
        <p:spPr>
          <a:xfrm>
            <a:off x="2037993" y="2168128"/>
            <a:ext cx="10554414" cy="1388745"/>
          </a:xfrm>
          <a:prstGeom prst="rect">
            <a:avLst/>
          </a:prstGeom>
          <a:noFill/>
          <a:ln/>
        </p:spPr>
        <p:txBody>
          <a:bodyPr wrap="squar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TIP EĞİTİMİ AD. AKADEMİK KADROSU</a:t>
            </a:r>
            <a:endParaRPr lang="en-US" sz="4374" dirty="0"/>
          </a:p>
        </p:txBody>
      </p:sp>
      <p:sp>
        <p:nvSpPr>
          <p:cNvPr id="5" name="Text 2"/>
          <p:cNvSpPr/>
          <p:nvPr/>
        </p:nvSpPr>
        <p:spPr>
          <a:xfrm>
            <a:off x="2037993" y="3890129"/>
            <a:ext cx="10554414" cy="355402"/>
          </a:xfrm>
          <a:prstGeom prst="rect">
            <a:avLst/>
          </a:prstGeom>
          <a:noFill/>
          <a:ln/>
        </p:spPr>
        <p:txBody>
          <a:bodyPr wrap="non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Prof.Dr. Sema Özan (Başkan) </a:t>
            </a:r>
            <a:endParaRPr lang="en-US" sz="1750" dirty="0"/>
          </a:p>
        </p:txBody>
      </p:sp>
      <p:sp>
        <p:nvSpPr>
          <p:cNvPr id="6" name="Text 3"/>
          <p:cNvSpPr/>
          <p:nvPr/>
        </p:nvSpPr>
        <p:spPr>
          <a:xfrm>
            <a:off x="2037993" y="4495443"/>
            <a:ext cx="10554414" cy="355402"/>
          </a:xfrm>
          <a:prstGeom prst="rect">
            <a:avLst/>
          </a:prstGeom>
          <a:noFill/>
          <a:ln/>
        </p:spPr>
        <p:txBody>
          <a:bodyPr wrap="non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Doç.Dr. Esin Ergönül </a:t>
            </a:r>
            <a:endParaRPr lang="en-US" sz="1750" dirty="0"/>
          </a:p>
        </p:txBody>
      </p:sp>
      <p:sp>
        <p:nvSpPr>
          <p:cNvPr id="7" name="Text 4"/>
          <p:cNvSpPr/>
          <p:nvPr/>
        </p:nvSpPr>
        <p:spPr>
          <a:xfrm>
            <a:off x="2037993" y="5100757"/>
            <a:ext cx="10554414" cy="355402"/>
          </a:xfrm>
          <a:prstGeom prst="rect">
            <a:avLst/>
          </a:prstGeom>
          <a:noFill/>
          <a:ln/>
        </p:spPr>
        <p:txBody>
          <a:bodyPr wrap="non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Öğr.Gör. Dr. Serap Konakcı</a:t>
            </a:r>
            <a:endParaRPr lang="en-US" sz="1750" dirty="0"/>
          </a:p>
        </p:txBody>
      </p:sp>
      <p:sp>
        <p:nvSpPr>
          <p:cNvPr id="8" name="Text 5"/>
          <p:cNvSpPr/>
          <p:nvPr/>
        </p:nvSpPr>
        <p:spPr>
          <a:xfrm>
            <a:off x="2037993" y="5706070"/>
            <a:ext cx="10554414" cy="355402"/>
          </a:xfrm>
          <a:prstGeom prst="rect">
            <a:avLst/>
          </a:prstGeom>
          <a:noFill/>
          <a:ln/>
        </p:spPr>
        <p:txBody>
          <a:bodyPr wrap="non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Sekreter: Elvin Yıldırım Geçer</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894927"/>
          </a:xfrm>
          <a:prstGeom prst="rect">
            <a:avLst/>
          </a:prstGeom>
          <a:solidFill>
            <a:srgbClr val="F9F9FF">
              <a:alpha val="75000"/>
            </a:srgbClr>
          </a:solidFill>
          <a:ln/>
        </p:spPr>
        <p:txBody>
          <a:bodyPr/>
          <a:lstStyle/>
          <a:p>
            <a:endParaRPr lang="tr-TR"/>
          </a:p>
        </p:txBody>
      </p:sp>
      <p:sp>
        <p:nvSpPr>
          <p:cNvPr id="4" name="Shape 1"/>
          <p:cNvSpPr/>
          <p:nvPr/>
        </p:nvSpPr>
        <p:spPr>
          <a:xfrm>
            <a:off x="3621167" y="427673"/>
            <a:ext cx="1730454" cy="8320326"/>
          </a:xfrm>
          <a:prstGeom prst="roundRect">
            <a:avLst>
              <a:gd name="adj" fmla="val 4045"/>
            </a:avLst>
          </a:prstGeom>
          <a:solidFill>
            <a:srgbClr val="D2D9F9"/>
          </a:solidFill>
          <a:ln w="9644">
            <a:solidFill>
              <a:srgbClr val="A5B3F3"/>
            </a:solidFill>
            <a:prstDash val="solid"/>
          </a:ln>
        </p:spPr>
        <p:txBody>
          <a:bodyPr/>
          <a:lstStyle/>
          <a:p>
            <a:endParaRPr lang="tr-TR"/>
          </a:p>
        </p:txBody>
      </p:sp>
      <p:sp>
        <p:nvSpPr>
          <p:cNvPr id="5" name="Text 2"/>
          <p:cNvSpPr/>
          <p:nvPr/>
        </p:nvSpPr>
        <p:spPr>
          <a:xfrm>
            <a:off x="3786307" y="592812"/>
            <a:ext cx="1400175" cy="4476988"/>
          </a:xfrm>
          <a:prstGeom prst="rect">
            <a:avLst/>
          </a:prstGeom>
          <a:noFill/>
          <a:ln/>
        </p:spPr>
        <p:txBody>
          <a:bodyPr wrap="square" rtlCol="0" anchor="t"/>
          <a:lstStyle/>
          <a:p>
            <a:pPr marL="0" indent="0">
              <a:lnSpc>
                <a:spcPts val="1960"/>
              </a:lnSpc>
              <a:buNone/>
            </a:pPr>
            <a:r>
              <a:rPr lang="en-US" sz="1225" b="1" dirty="0">
                <a:solidFill>
                  <a:srgbClr val="1B1B27"/>
                </a:solidFill>
                <a:latin typeface="Nobile" pitchFamily="34" charset="0"/>
                <a:ea typeface="Nobile" pitchFamily="34" charset="-122"/>
                <a:cs typeface="Nobile" pitchFamily="34" charset="-120"/>
              </a:rPr>
              <a:t>Mezuniyet Öncesi Eğitim: </a:t>
            </a:r>
            <a:r>
              <a:rPr lang="en-US" sz="1225" dirty="0">
                <a:solidFill>
                  <a:srgbClr val="404155"/>
                </a:solidFill>
                <a:latin typeface="Nobile" pitchFamily="34" charset="0"/>
                <a:ea typeface="Nobile" pitchFamily="34" charset="-122"/>
                <a:cs typeface="Nobile" pitchFamily="34" charset="-120"/>
              </a:rPr>
              <a:t>Tıp Eğitim Anabilim Dalı öğretim elemanları probleme dayalı öğrenim, özel çalışma modülleri, iletişim dersleri, kanıta dayalı tıp, online öğrenme kaynaklarının kullanımı, kariyer dersleri ve sosyal sorumluluk projelerinde eğitici olarak görev almaktadır. </a:t>
            </a:r>
            <a:endParaRPr lang="en-US" sz="1225" dirty="0"/>
          </a:p>
        </p:txBody>
      </p:sp>
      <p:sp>
        <p:nvSpPr>
          <p:cNvPr id="6" name="Text 3"/>
          <p:cNvSpPr/>
          <p:nvPr/>
        </p:nvSpPr>
        <p:spPr>
          <a:xfrm>
            <a:off x="3786307" y="5163026"/>
            <a:ext cx="1400175" cy="248722"/>
          </a:xfrm>
          <a:prstGeom prst="rect">
            <a:avLst/>
          </a:prstGeom>
          <a:noFill/>
          <a:ln/>
        </p:spPr>
        <p:txBody>
          <a:bodyPr wrap="none" rtlCol="0" anchor="t"/>
          <a:lstStyle/>
          <a:p>
            <a:pPr marL="0" indent="0">
              <a:lnSpc>
                <a:spcPts val="1960"/>
              </a:lnSpc>
              <a:buNone/>
            </a:pPr>
            <a:endParaRPr lang="en-US" sz="1225" dirty="0"/>
          </a:p>
        </p:txBody>
      </p:sp>
      <p:sp>
        <p:nvSpPr>
          <p:cNvPr id="7" name="Shape 4"/>
          <p:cNvSpPr/>
          <p:nvPr/>
        </p:nvSpPr>
        <p:spPr>
          <a:xfrm>
            <a:off x="5507117" y="427673"/>
            <a:ext cx="1730454" cy="8320326"/>
          </a:xfrm>
          <a:prstGeom prst="roundRect">
            <a:avLst>
              <a:gd name="adj" fmla="val 4045"/>
            </a:avLst>
          </a:prstGeom>
          <a:solidFill>
            <a:srgbClr val="D2D9F9"/>
          </a:solidFill>
          <a:ln w="9644">
            <a:solidFill>
              <a:srgbClr val="A5B3F3"/>
            </a:solidFill>
            <a:prstDash val="solid"/>
          </a:ln>
        </p:spPr>
        <p:txBody>
          <a:bodyPr/>
          <a:lstStyle/>
          <a:p>
            <a:endParaRPr lang="tr-TR"/>
          </a:p>
        </p:txBody>
      </p:sp>
      <p:sp>
        <p:nvSpPr>
          <p:cNvPr id="8" name="Text 5"/>
          <p:cNvSpPr/>
          <p:nvPr/>
        </p:nvSpPr>
        <p:spPr>
          <a:xfrm>
            <a:off x="5672257" y="592812"/>
            <a:ext cx="1400175" cy="1492329"/>
          </a:xfrm>
          <a:prstGeom prst="rect">
            <a:avLst/>
          </a:prstGeom>
          <a:noFill/>
          <a:ln/>
        </p:spPr>
        <p:txBody>
          <a:bodyPr wrap="square" rtlCol="0" anchor="t"/>
          <a:lstStyle/>
          <a:p>
            <a:pPr marL="0" indent="0">
              <a:lnSpc>
                <a:spcPts val="1960"/>
              </a:lnSpc>
              <a:buNone/>
            </a:pPr>
            <a:r>
              <a:rPr lang="en-US" sz="1225" b="1" dirty="0">
                <a:solidFill>
                  <a:srgbClr val="404155"/>
                </a:solidFill>
                <a:latin typeface="Nobile" pitchFamily="34" charset="0"/>
                <a:ea typeface="Nobile" pitchFamily="34" charset="-122"/>
                <a:cs typeface="Nobile" pitchFamily="34" charset="-120"/>
              </a:rPr>
              <a:t>Mezuniyet Sonrası Eğitim:</a:t>
            </a:r>
            <a:r>
              <a:rPr lang="en-US" sz="1225" dirty="0">
                <a:solidFill>
                  <a:srgbClr val="404155"/>
                </a:solidFill>
                <a:latin typeface="Nobile" pitchFamily="34" charset="0"/>
                <a:ea typeface="Nobile" pitchFamily="34" charset="-122"/>
                <a:cs typeface="Nobile" pitchFamily="34" charset="-120"/>
              </a:rPr>
              <a:t> Tıp Eğitimi Yüksek Lisansı ve Doktora Programını yürütmektedir. </a:t>
            </a:r>
            <a:endParaRPr lang="en-US" sz="1225" dirty="0"/>
          </a:p>
        </p:txBody>
      </p:sp>
      <p:sp>
        <p:nvSpPr>
          <p:cNvPr id="9" name="Text 6"/>
          <p:cNvSpPr/>
          <p:nvPr/>
        </p:nvSpPr>
        <p:spPr>
          <a:xfrm>
            <a:off x="5672257" y="2178368"/>
            <a:ext cx="1400175" cy="746165"/>
          </a:xfrm>
          <a:prstGeom prst="rect">
            <a:avLst/>
          </a:prstGeom>
          <a:noFill/>
          <a:ln/>
        </p:spPr>
        <p:txBody>
          <a:bodyPr wrap="square" rtlCol="0" anchor="t"/>
          <a:lstStyle/>
          <a:p>
            <a:pPr marL="0" indent="0">
              <a:lnSpc>
                <a:spcPts val="1960"/>
              </a:lnSpc>
              <a:buNone/>
            </a:pPr>
            <a:r>
              <a:rPr lang="en-US" sz="1225" dirty="0">
                <a:solidFill>
                  <a:srgbClr val="404155"/>
                </a:solidFill>
                <a:latin typeface="Nobile" pitchFamily="34" charset="0"/>
                <a:ea typeface="Nobile" pitchFamily="34" charset="-122"/>
                <a:cs typeface="Nobile" pitchFamily="34" charset="-120"/>
              </a:rPr>
              <a:t> Halen aktif 3 Yüksek Lisans öğrencisi vardır.</a:t>
            </a:r>
            <a:endParaRPr lang="en-US" sz="1225" dirty="0"/>
          </a:p>
        </p:txBody>
      </p:sp>
      <p:sp>
        <p:nvSpPr>
          <p:cNvPr id="10" name="Text 7"/>
          <p:cNvSpPr/>
          <p:nvPr/>
        </p:nvSpPr>
        <p:spPr>
          <a:xfrm>
            <a:off x="5672257" y="3017758"/>
            <a:ext cx="1400175" cy="994886"/>
          </a:xfrm>
          <a:prstGeom prst="rect">
            <a:avLst/>
          </a:prstGeom>
          <a:noFill/>
          <a:ln/>
        </p:spPr>
        <p:txBody>
          <a:bodyPr wrap="square" rtlCol="0" anchor="t"/>
          <a:lstStyle/>
          <a:p>
            <a:pPr marL="0" indent="0">
              <a:lnSpc>
                <a:spcPts val="1960"/>
              </a:lnSpc>
              <a:buNone/>
            </a:pPr>
            <a:r>
              <a:rPr lang="en-US" sz="1225" b="1" dirty="0">
                <a:solidFill>
                  <a:srgbClr val="404155"/>
                </a:solidFill>
                <a:latin typeface="Nobile" pitchFamily="34" charset="0"/>
                <a:ea typeface="Nobile" pitchFamily="34" charset="-122"/>
                <a:cs typeface="Nobile" pitchFamily="34" charset="-120"/>
              </a:rPr>
              <a:t>Sürekli Mesleksel Gelişim Etkinlikleri:</a:t>
            </a:r>
            <a:endParaRPr lang="en-US" sz="1225" dirty="0"/>
          </a:p>
        </p:txBody>
      </p:sp>
      <p:sp>
        <p:nvSpPr>
          <p:cNvPr id="11" name="Text 8"/>
          <p:cNvSpPr/>
          <p:nvPr/>
        </p:nvSpPr>
        <p:spPr>
          <a:xfrm>
            <a:off x="5672257" y="4105870"/>
            <a:ext cx="1400175" cy="4476988"/>
          </a:xfrm>
          <a:prstGeom prst="rect">
            <a:avLst/>
          </a:prstGeom>
          <a:noFill/>
          <a:ln/>
        </p:spPr>
        <p:txBody>
          <a:bodyPr wrap="square" rtlCol="0" anchor="t"/>
          <a:lstStyle/>
          <a:p>
            <a:pPr marL="0" indent="0">
              <a:lnSpc>
                <a:spcPts val="1960"/>
              </a:lnSpc>
              <a:buNone/>
            </a:pPr>
            <a:r>
              <a:rPr lang="en-US" sz="1225" dirty="0">
                <a:solidFill>
                  <a:srgbClr val="404155"/>
                </a:solidFill>
                <a:latin typeface="Nobile" pitchFamily="34" charset="0"/>
                <a:ea typeface="Nobile" pitchFamily="34" charset="-122"/>
                <a:cs typeface="Nobile" pitchFamily="34" charset="-120"/>
              </a:rPr>
              <a:t>DEÜTF öğretim üyelerine ve diğer fakültelerin öğretim üyelerine eğiticilerin eğitimi kurulu ve ölçme değerlendirme kurulu ile birlikte Probleme Dayalı Öğrenim, Taska Dayalı Öğrenim, Ölçme-Değerlendirme, Etkin Sunum Teknikleri, Uzaktan Eğitim gibi kurs etkinlikleri yürütülmektedir.</a:t>
            </a:r>
            <a:endParaRPr lang="en-US" sz="1225" dirty="0"/>
          </a:p>
        </p:txBody>
      </p:sp>
      <p:sp>
        <p:nvSpPr>
          <p:cNvPr id="12" name="Shape 9"/>
          <p:cNvSpPr/>
          <p:nvPr/>
        </p:nvSpPr>
        <p:spPr>
          <a:xfrm>
            <a:off x="7393067" y="427673"/>
            <a:ext cx="1730454" cy="8320326"/>
          </a:xfrm>
          <a:prstGeom prst="roundRect">
            <a:avLst>
              <a:gd name="adj" fmla="val 4045"/>
            </a:avLst>
          </a:prstGeom>
          <a:solidFill>
            <a:srgbClr val="D2D9F9"/>
          </a:solidFill>
          <a:ln w="9644">
            <a:solidFill>
              <a:srgbClr val="A5B3F3"/>
            </a:solidFill>
            <a:prstDash val="solid"/>
          </a:ln>
        </p:spPr>
        <p:txBody>
          <a:bodyPr/>
          <a:lstStyle/>
          <a:p>
            <a:endParaRPr lang="tr-TR"/>
          </a:p>
        </p:txBody>
      </p:sp>
      <p:sp>
        <p:nvSpPr>
          <p:cNvPr id="13" name="Text 10"/>
          <p:cNvSpPr/>
          <p:nvPr/>
        </p:nvSpPr>
        <p:spPr>
          <a:xfrm>
            <a:off x="7558207" y="592812"/>
            <a:ext cx="1400175" cy="4725710"/>
          </a:xfrm>
          <a:prstGeom prst="rect">
            <a:avLst/>
          </a:prstGeom>
          <a:noFill/>
          <a:ln/>
        </p:spPr>
        <p:txBody>
          <a:bodyPr wrap="square" rtlCol="0" anchor="t"/>
          <a:lstStyle/>
          <a:p>
            <a:pPr marL="0" indent="0">
              <a:lnSpc>
                <a:spcPts val="1960"/>
              </a:lnSpc>
              <a:buNone/>
            </a:pPr>
            <a:r>
              <a:rPr lang="en-US" sz="1225" b="1" dirty="0">
                <a:solidFill>
                  <a:srgbClr val="404155"/>
                </a:solidFill>
                <a:latin typeface="Nobile" pitchFamily="34" charset="0"/>
                <a:ea typeface="Nobile" pitchFamily="34" charset="-122"/>
                <a:cs typeface="Nobile" pitchFamily="34" charset="-120"/>
              </a:rPr>
              <a:t>Hizmet: </a:t>
            </a:r>
            <a:r>
              <a:rPr lang="en-US" sz="1225" dirty="0">
                <a:solidFill>
                  <a:srgbClr val="404155"/>
                </a:solidFill>
                <a:latin typeface="Nobile" pitchFamily="34" charset="0"/>
                <a:ea typeface="Nobile" pitchFamily="34" charset="-122"/>
                <a:cs typeface="Nobile" pitchFamily="34" charset="-120"/>
              </a:rPr>
              <a:t>Tıp Eğitim Anabilim Dalı öğretim üyeleri mezuniyet öncesi, mezuniyet sonrası eğitim öğretim kurullarında danışmanlık ve koordinatörlük görevlerini yürütmektedir. Ayrıca kalite-akreditasyon, program değerlendirme ve  ölçme-değerlendirme  çalışmalarında görev almaktadır.</a:t>
            </a:r>
            <a:endParaRPr lang="en-US" sz="1225" dirty="0"/>
          </a:p>
        </p:txBody>
      </p:sp>
      <p:sp>
        <p:nvSpPr>
          <p:cNvPr id="14" name="Shape 11"/>
          <p:cNvSpPr/>
          <p:nvPr/>
        </p:nvSpPr>
        <p:spPr>
          <a:xfrm>
            <a:off x="9279017" y="427673"/>
            <a:ext cx="1730454" cy="8320326"/>
          </a:xfrm>
          <a:prstGeom prst="roundRect">
            <a:avLst>
              <a:gd name="adj" fmla="val 4045"/>
            </a:avLst>
          </a:prstGeom>
          <a:solidFill>
            <a:srgbClr val="D2D9F9"/>
          </a:solidFill>
          <a:ln w="9644">
            <a:solidFill>
              <a:srgbClr val="A5B3F3"/>
            </a:solidFill>
            <a:prstDash val="solid"/>
          </a:ln>
        </p:spPr>
        <p:txBody>
          <a:bodyPr/>
          <a:lstStyle/>
          <a:p>
            <a:endParaRPr lang="tr-TR"/>
          </a:p>
        </p:txBody>
      </p:sp>
      <p:sp>
        <p:nvSpPr>
          <p:cNvPr id="15" name="Text 12"/>
          <p:cNvSpPr/>
          <p:nvPr/>
        </p:nvSpPr>
        <p:spPr>
          <a:xfrm>
            <a:off x="9444157" y="592812"/>
            <a:ext cx="1400175" cy="2984659"/>
          </a:xfrm>
          <a:prstGeom prst="rect">
            <a:avLst/>
          </a:prstGeom>
          <a:noFill/>
          <a:ln/>
        </p:spPr>
        <p:txBody>
          <a:bodyPr wrap="square" rtlCol="0" anchor="t"/>
          <a:lstStyle/>
          <a:p>
            <a:pPr marL="0" indent="0">
              <a:lnSpc>
                <a:spcPts val="1960"/>
              </a:lnSpc>
              <a:buNone/>
            </a:pPr>
            <a:r>
              <a:rPr lang="en-US" sz="1225" b="1" dirty="0">
                <a:solidFill>
                  <a:srgbClr val="404155"/>
                </a:solidFill>
                <a:latin typeface="Nobile" pitchFamily="34" charset="0"/>
                <a:ea typeface="Nobile" pitchFamily="34" charset="-122"/>
                <a:cs typeface="Nobile" pitchFamily="34" charset="-120"/>
              </a:rPr>
              <a:t>Araştırma: </a:t>
            </a:r>
            <a:r>
              <a:rPr lang="en-US" sz="1225" dirty="0">
                <a:solidFill>
                  <a:srgbClr val="404155"/>
                </a:solidFill>
                <a:latin typeface="Nobile" pitchFamily="34" charset="0"/>
                <a:ea typeface="Nobile" pitchFamily="34" charset="-122"/>
                <a:cs typeface="Nobile" pitchFamily="34" charset="-120"/>
              </a:rPr>
              <a:t> Tıp Eğitimi Anabilim Dalı öğretim elemanlarının SCI ve SCI-E, ULAKBIM kapsamında yayınları, yurt dışı ve yurtiçi kongrelerde sunulmuş  bildirileri bulunmaktadır. </a:t>
            </a:r>
            <a:endParaRPr lang="en-US" sz="1225" dirty="0"/>
          </a:p>
        </p:txBody>
      </p:sp>
      <p:sp>
        <p:nvSpPr>
          <p:cNvPr id="16" name="Text 13"/>
          <p:cNvSpPr/>
          <p:nvPr/>
        </p:nvSpPr>
        <p:spPr>
          <a:xfrm>
            <a:off x="3621167" y="8981242"/>
            <a:ext cx="3110746" cy="486013"/>
          </a:xfrm>
          <a:prstGeom prst="rect">
            <a:avLst/>
          </a:prstGeom>
          <a:noFill/>
          <a:ln/>
        </p:spPr>
        <p:txBody>
          <a:bodyPr wrap="none" rtlCol="0" anchor="t"/>
          <a:lstStyle/>
          <a:p>
            <a:pPr marL="0" indent="0">
              <a:lnSpc>
                <a:spcPts val="3827"/>
              </a:lnSpc>
              <a:buNone/>
            </a:pPr>
            <a:endParaRPr lang="en-US" sz="306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txBody>
          <a:bodyPr/>
          <a:lstStyle/>
          <a:p>
            <a:endParaRPr lang="tr-TR"/>
          </a:p>
        </p:txBody>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934760"/>
            <a:ext cx="4884420"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Araştırma Alanları</a:t>
            </a:r>
            <a:endParaRPr lang="en-US" sz="4374" dirty="0"/>
          </a:p>
        </p:txBody>
      </p:sp>
      <p:pic>
        <p:nvPicPr>
          <p:cNvPr id="6" name="Image 2" descr="preencoded.png"/>
          <p:cNvPicPr>
            <a:picLocks noChangeAspect="1"/>
          </p:cNvPicPr>
          <p:nvPr/>
        </p:nvPicPr>
        <p:blipFill>
          <a:blip r:embed="rId5"/>
          <a:stretch>
            <a:fillRect/>
          </a:stretch>
        </p:blipFill>
        <p:spPr>
          <a:xfrm>
            <a:off x="4490799" y="1962388"/>
            <a:ext cx="1110972" cy="1777484"/>
          </a:xfrm>
          <a:prstGeom prst="rect">
            <a:avLst/>
          </a:prstGeom>
        </p:spPr>
      </p:pic>
      <p:sp>
        <p:nvSpPr>
          <p:cNvPr id="7" name="Text 2"/>
          <p:cNvSpPr/>
          <p:nvPr/>
        </p:nvSpPr>
        <p:spPr>
          <a:xfrm>
            <a:off x="5935028" y="2184559"/>
            <a:ext cx="3078480"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Tıp Eğitimi Metodolojisi</a:t>
            </a:r>
            <a:endParaRPr lang="en-US" sz="2187" dirty="0"/>
          </a:p>
        </p:txBody>
      </p:sp>
      <p:sp>
        <p:nvSpPr>
          <p:cNvPr id="8" name="Text 3"/>
          <p:cNvSpPr/>
          <p:nvPr/>
        </p:nvSpPr>
        <p:spPr>
          <a:xfrm>
            <a:off x="5935028" y="2664976"/>
            <a:ext cx="7862173" cy="710803"/>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Tıp eğitimi süreçlerinin iyileştirilmesi ve etkili eğitim metotlarının araştırılması</a:t>
            </a:r>
            <a:endParaRPr lang="en-US" sz="1750" dirty="0"/>
          </a:p>
        </p:txBody>
      </p:sp>
      <p:pic>
        <p:nvPicPr>
          <p:cNvPr id="9" name="Image 3" descr="preencoded.png"/>
          <p:cNvPicPr>
            <a:picLocks noChangeAspect="1"/>
          </p:cNvPicPr>
          <p:nvPr/>
        </p:nvPicPr>
        <p:blipFill>
          <a:blip r:embed="rId6"/>
          <a:stretch>
            <a:fillRect/>
          </a:stretch>
        </p:blipFill>
        <p:spPr>
          <a:xfrm>
            <a:off x="4490799" y="3739872"/>
            <a:ext cx="1110972" cy="1777484"/>
          </a:xfrm>
          <a:prstGeom prst="rect">
            <a:avLst/>
          </a:prstGeom>
        </p:spPr>
      </p:pic>
      <p:sp>
        <p:nvSpPr>
          <p:cNvPr id="10" name="Text 4"/>
          <p:cNvSpPr/>
          <p:nvPr/>
        </p:nvSpPr>
        <p:spPr>
          <a:xfrm>
            <a:off x="5935028" y="3962043"/>
            <a:ext cx="2758440"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Öğretim Teknolojileri</a:t>
            </a:r>
            <a:endParaRPr lang="en-US" sz="2187" dirty="0"/>
          </a:p>
        </p:txBody>
      </p:sp>
      <p:sp>
        <p:nvSpPr>
          <p:cNvPr id="11" name="Text 5"/>
          <p:cNvSpPr/>
          <p:nvPr/>
        </p:nvSpPr>
        <p:spPr>
          <a:xfrm>
            <a:off x="5935028" y="4442460"/>
            <a:ext cx="7862173" cy="710803"/>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Yenilikçi teknolojilerin tıp eğitimine entegrasyonu konusunda araştırmalar yapılır.</a:t>
            </a:r>
            <a:endParaRPr lang="en-US" sz="1750" dirty="0"/>
          </a:p>
        </p:txBody>
      </p:sp>
      <p:pic>
        <p:nvPicPr>
          <p:cNvPr id="12" name="Image 4" descr="preencoded.png"/>
          <p:cNvPicPr>
            <a:picLocks noChangeAspect="1"/>
          </p:cNvPicPr>
          <p:nvPr/>
        </p:nvPicPr>
        <p:blipFill>
          <a:blip r:embed="rId7"/>
          <a:stretch>
            <a:fillRect/>
          </a:stretch>
        </p:blipFill>
        <p:spPr>
          <a:xfrm>
            <a:off x="4490799" y="5517356"/>
            <a:ext cx="1110972" cy="1777484"/>
          </a:xfrm>
          <a:prstGeom prst="rect">
            <a:avLst/>
          </a:prstGeom>
        </p:spPr>
      </p:pic>
      <p:sp>
        <p:nvSpPr>
          <p:cNvPr id="13" name="Text 6"/>
          <p:cNvSpPr/>
          <p:nvPr/>
        </p:nvSpPr>
        <p:spPr>
          <a:xfrm>
            <a:off x="5935028" y="5739527"/>
            <a:ext cx="2956560"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Akademik Performans</a:t>
            </a:r>
            <a:endParaRPr lang="en-US" sz="2187" dirty="0"/>
          </a:p>
        </p:txBody>
      </p:sp>
      <p:sp>
        <p:nvSpPr>
          <p:cNvPr id="14" name="Text 7"/>
          <p:cNvSpPr/>
          <p:nvPr/>
        </p:nvSpPr>
        <p:spPr>
          <a:xfrm>
            <a:off x="5935028" y="6219944"/>
            <a:ext cx="7862173" cy="710803"/>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Öğrenci başarısını ve eğitim sürecinin etkililiğini artırmaya yönelik araştırmalar yürütülür.</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txBody>
          <a:bodyPr/>
          <a:lstStyle/>
          <a:p>
            <a:endParaRPr lang="tr-TR"/>
          </a:p>
        </p:txBody>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9F9FF">
              <a:alpha val="85000"/>
            </a:srgbClr>
          </a:solidFill>
          <a:ln/>
        </p:spPr>
        <p:txBody>
          <a:bodyPr/>
          <a:lstStyle/>
          <a:p>
            <a:endParaRPr lang="tr-TR"/>
          </a:p>
        </p:txBody>
      </p:sp>
      <p:sp>
        <p:nvSpPr>
          <p:cNvPr id="6" name="Text 2"/>
          <p:cNvSpPr/>
          <p:nvPr/>
        </p:nvSpPr>
        <p:spPr>
          <a:xfrm>
            <a:off x="2037993" y="1874520"/>
            <a:ext cx="8244840"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Mezunlar ve Kariyer Olanakları</a:t>
            </a:r>
            <a:endParaRPr lang="en-US" sz="4374" dirty="0"/>
          </a:p>
        </p:txBody>
      </p:sp>
      <p:sp>
        <p:nvSpPr>
          <p:cNvPr id="7" name="Shape 3"/>
          <p:cNvSpPr/>
          <p:nvPr/>
        </p:nvSpPr>
        <p:spPr>
          <a:xfrm>
            <a:off x="7293054" y="2902148"/>
            <a:ext cx="44410" cy="3452932"/>
          </a:xfrm>
          <a:prstGeom prst="roundRect">
            <a:avLst>
              <a:gd name="adj" fmla="val 225151"/>
            </a:avLst>
          </a:prstGeom>
          <a:solidFill>
            <a:srgbClr val="A5B3F3"/>
          </a:solidFill>
          <a:ln/>
        </p:spPr>
        <p:txBody>
          <a:bodyPr/>
          <a:lstStyle/>
          <a:p>
            <a:endParaRPr lang="tr-TR"/>
          </a:p>
        </p:txBody>
      </p:sp>
      <p:sp>
        <p:nvSpPr>
          <p:cNvPr id="8" name="Shape 4"/>
          <p:cNvSpPr/>
          <p:nvPr/>
        </p:nvSpPr>
        <p:spPr>
          <a:xfrm>
            <a:off x="7565172" y="3303449"/>
            <a:ext cx="777597" cy="44410"/>
          </a:xfrm>
          <a:prstGeom prst="roundRect">
            <a:avLst>
              <a:gd name="adj" fmla="val 225151"/>
            </a:avLst>
          </a:prstGeom>
          <a:solidFill>
            <a:srgbClr val="A5B3F3"/>
          </a:solidFill>
          <a:ln/>
        </p:spPr>
        <p:txBody>
          <a:bodyPr/>
          <a:lstStyle/>
          <a:p>
            <a:endParaRPr lang="tr-TR"/>
          </a:p>
        </p:txBody>
      </p:sp>
      <p:sp>
        <p:nvSpPr>
          <p:cNvPr id="9" name="Shape 5"/>
          <p:cNvSpPr/>
          <p:nvPr/>
        </p:nvSpPr>
        <p:spPr>
          <a:xfrm>
            <a:off x="7065228" y="3075742"/>
            <a:ext cx="499943" cy="499943"/>
          </a:xfrm>
          <a:prstGeom prst="roundRect">
            <a:avLst>
              <a:gd name="adj" fmla="val 20000"/>
            </a:avLst>
          </a:prstGeom>
          <a:solidFill>
            <a:srgbClr val="D2D9F9"/>
          </a:solidFill>
          <a:ln w="13811">
            <a:solidFill>
              <a:srgbClr val="A5B3F3"/>
            </a:solidFill>
            <a:prstDash val="solid"/>
          </a:ln>
        </p:spPr>
        <p:txBody>
          <a:bodyPr/>
          <a:lstStyle/>
          <a:p>
            <a:endParaRPr lang="tr-TR"/>
          </a:p>
        </p:txBody>
      </p:sp>
      <p:sp>
        <p:nvSpPr>
          <p:cNvPr id="10" name="Text 6"/>
          <p:cNvSpPr/>
          <p:nvPr/>
        </p:nvSpPr>
        <p:spPr>
          <a:xfrm>
            <a:off x="7265610" y="3117413"/>
            <a:ext cx="99060" cy="416481"/>
          </a:xfrm>
          <a:prstGeom prst="rect">
            <a:avLst/>
          </a:prstGeom>
          <a:noFill/>
          <a:ln/>
        </p:spPr>
        <p:txBody>
          <a:bodyPr wrap="none" rtlCol="0" anchor="t"/>
          <a:lstStyle/>
          <a:p>
            <a:pPr marL="0" indent="0" algn="ctr">
              <a:lnSpc>
                <a:spcPts val="3281"/>
              </a:lnSpc>
              <a:buNone/>
            </a:pPr>
            <a:r>
              <a:rPr lang="en-US" sz="2624" dirty="0">
                <a:solidFill>
                  <a:srgbClr val="404155"/>
                </a:solidFill>
                <a:latin typeface="Corben" pitchFamily="34" charset="0"/>
                <a:ea typeface="Corben" pitchFamily="34" charset="-122"/>
                <a:cs typeface="Corben" pitchFamily="34" charset="-120"/>
              </a:rPr>
              <a:t>1</a:t>
            </a:r>
            <a:endParaRPr lang="en-US" sz="2624" dirty="0"/>
          </a:p>
        </p:txBody>
      </p:sp>
      <p:sp>
        <p:nvSpPr>
          <p:cNvPr id="11" name="Text 7"/>
          <p:cNvSpPr/>
          <p:nvPr/>
        </p:nvSpPr>
        <p:spPr>
          <a:xfrm>
            <a:off x="8537258" y="3124319"/>
            <a:ext cx="2331720"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Kariyer İmkanları</a:t>
            </a:r>
            <a:endParaRPr lang="en-US" sz="2187" dirty="0"/>
          </a:p>
        </p:txBody>
      </p:sp>
      <p:sp>
        <p:nvSpPr>
          <p:cNvPr id="12" name="Text 8"/>
          <p:cNvSpPr/>
          <p:nvPr/>
        </p:nvSpPr>
        <p:spPr>
          <a:xfrm>
            <a:off x="8537258" y="3604736"/>
            <a:ext cx="4055150" cy="1421606"/>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Mezunlar, tıp eğitimi alanında araştırmacı, klinik uzman, eğitimci gibi çeşitli kariyer olanaklarına sahip olurlar.</a:t>
            </a:r>
            <a:endParaRPr lang="en-US" sz="1750" dirty="0"/>
          </a:p>
        </p:txBody>
      </p:sp>
      <p:sp>
        <p:nvSpPr>
          <p:cNvPr id="13" name="Shape 9"/>
          <p:cNvSpPr/>
          <p:nvPr/>
        </p:nvSpPr>
        <p:spPr>
          <a:xfrm>
            <a:off x="6287631" y="4414302"/>
            <a:ext cx="777597" cy="44410"/>
          </a:xfrm>
          <a:prstGeom prst="roundRect">
            <a:avLst>
              <a:gd name="adj" fmla="val 225151"/>
            </a:avLst>
          </a:prstGeom>
          <a:solidFill>
            <a:srgbClr val="A5B3F3"/>
          </a:solidFill>
          <a:ln/>
        </p:spPr>
        <p:txBody>
          <a:bodyPr/>
          <a:lstStyle/>
          <a:p>
            <a:endParaRPr lang="tr-TR"/>
          </a:p>
        </p:txBody>
      </p:sp>
      <p:sp>
        <p:nvSpPr>
          <p:cNvPr id="14" name="Shape 10"/>
          <p:cNvSpPr/>
          <p:nvPr/>
        </p:nvSpPr>
        <p:spPr>
          <a:xfrm>
            <a:off x="7065228" y="4186595"/>
            <a:ext cx="499943" cy="499943"/>
          </a:xfrm>
          <a:prstGeom prst="roundRect">
            <a:avLst>
              <a:gd name="adj" fmla="val 20000"/>
            </a:avLst>
          </a:prstGeom>
          <a:solidFill>
            <a:srgbClr val="D2D9F9"/>
          </a:solidFill>
          <a:ln w="13811">
            <a:solidFill>
              <a:srgbClr val="A5B3F3"/>
            </a:solidFill>
            <a:prstDash val="solid"/>
          </a:ln>
        </p:spPr>
        <p:txBody>
          <a:bodyPr/>
          <a:lstStyle/>
          <a:p>
            <a:endParaRPr lang="tr-TR"/>
          </a:p>
        </p:txBody>
      </p:sp>
      <p:sp>
        <p:nvSpPr>
          <p:cNvPr id="15" name="Text 11"/>
          <p:cNvSpPr/>
          <p:nvPr/>
        </p:nvSpPr>
        <p:spPr>
          <a:xfrm>
            <a:off x="7227510" y="4228267"/>
            <a:ext cx="175260" cy="416481"/>
          </a:xfrm>
          <a:prstGeom prst="rect">
            <a:avLst/>
          </a:prstGeom>
          <a:noFill/>
          <a:ln/>
        </p:spPr>
        <p:txBody>
          <a:bodyPr wrap="none" rtlCol="0" anchor="t"/>
          <a:lstStyle/>
          <a:p>
            <a:pPr marL="0" indent="0" algn="ctr">
              <a:lnSpc>
                <a:spcPts val="3281"/>
              </a:lnSpc>
              <a:buNone/>
            </a:pPr>
            <a:r>
              <a:rPr lang="en-US" sz="2624" dirty="0">
                <a:solidFill>
                  <a:srgbClr val="404155"/>
                </a:solidFill>
                <a:latin typeface="Corben" pitchFamily="34" charset="0"/>
                <a:ea typeface="Corben" pitchFamily="34" charset="-122"/>
                <a:cs typeface="Corben" pitchFamily="34" charset="-120"/>
              </a:rPr>
              <a:t>2</a:t>
            </a:r>
            <a:endParaRPr lang="en-US" sz="2624" dirty="0"/>
          </a:p>
        </p:txBody>
      </p:sp>
      <p:sp>
        <p:nvSpPr>
          <p:cNvPr id="16" name="Text 12"/>
          <p:cNvSpPr/>
          <p:nvPr/>
        </p:nvSpPr>
        <p:spPr>
          <a:xfrm>
            <a:off x="3228022" y="4235172"/>
            <a:ext cx="2865120" cy="347186"/>
          </a:xfrm>
          <a:prstGeom prst="rect">
            <a:avLst/>
          </a:prstGeom>
          <a:noFill/>
          <a:ln/>
        </p:spPr>
        <p:txBody>
          <a:bodyPr wrap="none" rtlCol="0" anchor="t"/>
          <a:lstStyle/>
          <a:p>
            <a:pPr marL="0" indent="0" algn="r">
              <a:lnSpc>
                <a:spcPts val="2734"/>
              </a:lnSpc>
              <a:buNone/>
            </a:pPr>
            <a:r>
              <a:rPr lang="en-US" sz="2187" dirty="0">
                <a:solidFill>
                  <a:srgbClr val="404155"/>
                </a:solidFill>
                <a:latin typeface="Corben" pitchFamily="34" charset="0"/>
                <a:ea typeface="Corben" pitchFamily="34" charset="-122"/>
                <a:cs typeface="Corben" pitchFamily="34" charset="-120"/>
              </a:rPr>
              <a:t>Üniversiteye Katkıları</a:t>
            </a:r>
            <a:endParaRPr lang="en-US" sz="2187" dirty="0"/>
          </a:p>
        </p:txBody>
      </p:sp>
      <p:sp>
        <p:nvSpPr>
          <p:cNvPr id="17" name="Text 13"/>
          <p:cNvSpPr/>
          <p:nvPr/>
        </p:nvSpPr>
        <p:spPr>
          <a:xfrm>
            <a:off x="2037993" y="4715589"/>
            <a:ext cx="4055150" cy="1066205"/>
          </a:xfrm>
          <a:prstGeom prst="rect">
            <a:avLst/>
          </a:prstGeom>
          <a:noFill/>
          <a:ln/>
        </p:spPr>
        <p:txBody>
          <a:bodyPr wrap="square" rtlCol="0" anchor="t"/>
          <a:lstStyle/>
          <a:p>
            <a:pPr marL="0" indent="0" algn="r">
              <a:lnSpc>
                <a:spcPts val="2799"/>
              </a:lnSpc>
              <a:buNone/>
            </a:pPr>
            <a:r>
              <a:rPr lang="en-US" sz="1750" dirty="0">
                <a:solidFill>
                  <a:srgbClr val="404155"/>
                </a:solidFill>
                <a:latin typeface="Nobile" pitchFamily="34" charset="0"/>
                <a:ea typeface="Nobile" pitchFamily="34" charset="-122"/>
                <a:cs typeface="Nobile" pitchFamily="34" charset="-120"/>
              </a:rPr>
              <a:t>Mezunlar, tıp fakültesinin eğitim  ve araştırma alanlarına katkıda bulunarak üniversiteye değer katarlar.</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319</Words>
  <Application>Microsoft Office PowerPoint</Application>
  <PresentationFormat>Özel</PresentationFormat>
  <Paragraphs>34</Paragraphs>
  <Slides>5</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vt:i4>
      </vt:variant>
    </vt:vector>
  </HeadingPairs>
  <TitlesOfParts>
    <vt:vector size="10" baseType="lpstr">
      <vt:lpstr>Arial</vt:lpstr>
      <vt:lpstr>Calibri</vt:lpstr>
      <vt:lpstr>Corben</vt:lpstr>
      <vt:lpstr>Nobile</vt:lpstr>
      <vt:lpstr>Office Theme</vt:lpstr>
      <vt:lpstr>PowerPoint Sunusu</vt:lpstr>
      <vt:lpstr>PowerPoint Sunusu</vt:lpstr>
      <vt:lpstr>PowerPoint Sunusu</vt:lpstr>
      <vt:lpstr>PowerPoint Sunusu</vt:lpstr>
      <vt:lpstr>PowerPoint Sunusu</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Esin Ergönül</cp:lastModifiedBy>
  <cp:revision>2</cp:revision>
  <dcterms:created xsi:type="dcterms:W3CDTF">2024-01-08T09:24:15Z</dcterms:created>
  <dcterms:modified xsi:type="dcterms:W3CDTF">2024-01-08T09:25:54Z</dcterms:modified>
</cp:coreProperties>
</file>