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90CD-57B0-46E0-B3F6-EDCA08E988CA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5506-8EB4-42AC-8B9F-2E4E47FB3FA1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90CD-57B0-46E0-B3F6-EDCA08E988CA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5506-8EB4-42AC-8B9F-2E4E47FB3FA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90CD-57B0-46E0-B3F6-EDCA08E988CA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5506-8EB4-42AC-8B9F-2E4E47FB3FA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90CD-57B0-46E0-B3F6-EDCA08E988CA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5506-8EB4-42AC-8B9F-2E4E47FB3FA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90CD-57B0-46E0-B3F6-EDCA08E988CA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5506-8EB4-42AC-8B9F-2E4E47FB3FA1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90CD-57B0-46E0-B3F6-EDCA08E988CA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5506-8EB4-42AC-8B9F-2E4E47FB3FA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90CD-57B0-46E0-B3F6-EDCA08E988CA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5506-8EB4-42AC-8B9F-2E4E47FB3FA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90CD-57B0-46E0-B3F6-EDCA08E988CA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5506-8EB4-42AC-8B9F-2E4E47FB3FA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90CD-57B0-46E0-B3F6-EDCA08E988CA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5506-8EB4-42AC-8B9F-2E4E47FB3FA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90CD-57B0-46E0-B3F6-EDCA08E988CA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15506-8EB4-42AC-8B9F-2E4E47FB3FA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90CD-57B0-46E0-B3F6-EDCA08E988CA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F15506-8EB4-42AC-8B9F-2E4E47FB3FA1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9090CD-57B0-46E0-B3F6-EDCA08E988CA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F15506-8EB4-42AC-8B9F-2E4E47FB3FA1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548680"/>
            <a:ext cx="6696744" cy="792088"/>
          </a:xfrm>
        </p:spPr>
        <p:txBody>
          <a:bodyPr>
            <a:noAutofit/>
          </a:bodyPr>
          <a:lstStyle/>
          <a:p>
            <a:r>
              <a:rPr lang="tr-TR" sz="3600" dirty="0"/>
              <a:t>TIBBİ BİYOLOJİ ve GENETİK AB DALI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4149080"/>
            <a:ext cx="8568952" cy="1752600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tr-TR" sz="1600" dirty="0"/>
              <a:t>Tıbbi Biyoloji Ve Genetik AB Dalı 1982 yılında kurulmuştur. Altı öğretim üyesi ile Tıbbi Biyoloji Ve Genetik yüksek lisans ve doktora programlarında öğrenci yetiştirmektedir. </a:t>
            </a:r>
          </a:p>
          <a:p>
            <a:pPr algn="just">
              <a:buFont typeface="Arial" pitchFamily="34" charset="0"/>
              <a:buChar char="•"/>
            </a:pPr>
            <a:endParaRPr lang="tr-TR" sz="1600" dirty="0"/>
          </a:p>
          <a:p>
            <a:pPr algn="just">
              <a:buFont typeface="Arial" pitchFamily="34" charset="0"/>
              <a:buChar char="•"/>
            </a:pPr>
            <a:r>
              <a:rPr lang="tr-TR" sz="1600" dirty="0"/>
              <a:t>Kanser moleküler biyolojisi, ve kalıtımsal hastalıklarda genetik bozukluklar Anabilim Dalı öğretim üyelerinin başlıca çalışma konularını oluşturmaktadır.</a:t>
            </a:r>
          </a:p>
          <a:p>
            <a:pPr algn="just">
              <a:buFont typeface="Arial" pitchFamily="34" charset="0"/>
              <a:buChar char="•"/>
            </a:pPr>
            <a:endParaRPr lang="tr-TR" sz="1600" dirty="0"/>
          </a:p>
          <a:p>
            <a:pPr algn="just">
              <a:buFont typeface="Arial" pitchFamily="34" charset="0"/>
              <a:buChar char="•"/>
            </a:pPr>
            <a:r>
              <a:rPr lang="tr-TR" sz="1600" dirty="0"/>
              <a:t>Mezun olan öğrenciler, öğretim üyesi olarak, yurt dışında doktora sonrası araştırmacı olarak farklı pozisyonlarda yer edinmişlerdir.</a:t>
            </a:r>
          </a:p>
          <a:p>
            <a:pPr algn="just">
              <a:buFont typeface="Arial" pitchFamily="34" charset="0"/>
              <a:buChar char="•"/>
            </a:pPr>
            <a:endParaRPr lang="tr-TR" sz="16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31640" y="198884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Tıbbi Biyoloji Ve Genetik AB Dalı Öğretim Üyeleri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r-TR" sz="2000" dirty="0" err="1">
                <a:solidFill>
                  <a:schemeClr val="tx1">
                    <a:tint val="75000"/>
                  </a:schemeClr>
                </a:solidFill>
              </a:rPr>
              <a:t>Prof.Dr</a:t>
            </a:r>
            <a:r>
              <a:rPr lang="tr-TR" sz="2000" dirty="0">
                <a:solidFill>
                  <a:schemeClr val="tx1">
                    <a:tint val="75000"/>
                  </a:schemeClr>
                </a:solidFill>
              </a:rPr>
              <a:t>. Ogün Sercan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Prof. Dr. Sefa Kızıldağ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r-TR" sz="2000" dirty="0">
                <a:solidFill>
                  <a:schemeClr val="tx1">
                    <a:tint val="75000"/>
                  </a:schemeClr>
                </a:solidFill>
              </a:rPr>
              <a:t>Prof. Dr. Sultan Cingöz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Prof.Dr</a:t>
            </a: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Esra E. </a:t>
            </a:r>
            <a:r>
              <a:rPr kumimoji="0" lang="tr-T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Bağrıyanık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r-TR" sz="2000" dirty="0" err="1">
                <a:solidFill>
                  <a:schemeClr val="tx1">
                    <a:tint val="75000"/>
                  </a:schemeClr>
                </a:solidFill>
              </a:rPr>
              <a:t>Prof.Dr</a:t>
            </a:r>
            <a:r>
              <a:rPr lang="tr-TR" sz="2000" dirty="0">
                <a:solidFill>
                  <a:schemeClr val="tx1">
                    <a:tint val="75000"/>
                  </a:schemeClr>
                </a:solidFill>
              </a:rPr>
              <a:t>. Oğuz </a:t>
            </a:r>
            <a:r>
              <a:rPr lang="tr-TR" sz="2000" dirty="0" err="1">
                <a:solidFill>
                  <a:schemeClr val="tx1">
                    <a:tint val="75000"/>
                  </a:schemeClr>
                </a:solidFill>
              </a:rPr>
              <a:t>Altungöz</a:t>
            </a:r>
            <a:endParaRPr lang="tr-TR" sz="2000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Prof.Dr</a:t>
            </a: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tr-TR" sz="2000" b="0" i="0" u="none" strike="noStrike" kern="1200" cap="none" spc="0" normalizeH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Zeynep Yüce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6864" cy="576064"/>
          </a:xfrm>
        </p:spPr>
        <p:txBody>
          <a:bodyPr>
            <a:normAutofit/>
          </a:bodyPr>
          <a:lstStyle/>
          <a:p>
            <a:r>
              <a:rPr lang="en-US" sz="2800" dirty="0"/>
              <a:t>DEPARTMENT OF MEDICAL BIOLOGY AND GENETICS</a:t>
            </a:r>
            <a:endParaRPr lang="tr-TR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149080"/>
            <a:ext cx="8352928" cy="1752600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1600" dirty="0"/>
              <a:t>The Department of Medical Biology and Genetics was founded in 1982. With six faculty members, the Department of Medical Biology and Genetics educates students in master's and doctoral </a:t>
            </a:r>
            <a:r>
              <a:rPr lang="en-US" sz="1600" dirty="0" err="1"/>
              <a:t>programmes</a:t>
            </a:r>
            <a:r>
              <a:rPr lang="en-US" sz="1600" dirty="0"/>
              <a:t>. </a:t>
            </a:r>
            <a:endParaRPr lang="tr-TR" sz="1600" dirty="0"/>
          </a:p>
          <a:p>
            <a:pPr algn="just">
              <a:buFont typeface="Arial" pitchFamily="34" charset="0"/>
              <a:buChar char="•"/>
            </a:pPr>
            <a:endParaRPr lang="tr-TR" sz="1600" dirty="0"/>
          </a:p>
          <a:p>
            <a:pPr algn="just">
              <a:buFont typeface="Arial" pitchFamily="34" charset="0"/>
              <a:buChar char="•"/>
            </a:pPr>
            <a:r>
              <a:rPr lang="en-US" sz="1600" dirty="0"/>
              <a:t>Molecular biology of cancer and genetic disorders in inherited diseases are the main research topics of the faculty members of the Department.</a:t>
            </a:r>
            <a:endParaRPr lang="tr-TR" sz="1600" dirty="0"/>
          </a:p>
          <a:p>
            <a:pPr algn="just">
              <a:buFont typeface="Arial" pitchFamily="34" charset="0"/>
              <a:buChar char="•"/>
            </a:pPr>
            <a:endParaRPr lang="tr-TR" sz="1600" dirty="0"/>
          </a:p>
          <a:p>
            <a:pPr algn="just">
              <a:buFont typeface="Arial" pitchFamily="34" charset="0"/>
              <a:buChar char="•"/>
            </a:pPr>
            <a:r>
              <a:rPr lang="en-US" sz="1600" dirty="0"/>
              <a:t>Graduates have gone on to various faculty and postdoctoral positions abroad.</a:t>
            </a:r>
            <a:endParaRPr lang="tr-TR" sz="16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03648" y="2060848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lvl="0" algn="ctr"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Department of Medical Biology and Genetics Faculty Members</a:t>
            </a:r>
            <a:endParaRPr lang="tr-TR" sz="2000" dirty="0">
              <a:solidFill>
                <a:schemeClr val="tx1">
                  <a:tint val="75000"/>
                </a:schemeClr>
              </a:solidFill>
            </a:endParaRPr>
          </a:p>
          <a:p>
            <a:pPr lvl="0" algn="ctr">
              <a:spcBef>
                <a:spcPct val="20000"/>
              </a:spcBef>
            </a:pPr>
            <a:r>
              <a:rPr lang="tr-TR" sz="2000" dirty="0" err="1">
                <a:solidFill>
                  <a:schemeClr val="tx1">
                    <a:tint val="75000"/>
                  </a:schemeClr>
                </a:solidFill>
              </a:rPr>
              <a:t>Prof.Dr</a:t>
            </a:r>
            <a:r>
              <a:rPr lang="tr-TR" sz="2000" dirty="0">
                <a:solidFill>
                  <a:schemeClr val="tx1">
                    <a:tint val="75000"/>
                  </a:schemeClr>
                </a:solidFill>
              </a:rPr>
              <a:t>. Ogün Sercan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Prof. Dr. Sefa Kızıldağ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r-TR" sz="2000" dirty="0">
                <a:solidFill>
                  <a:schemeClr val="tx1">
                    <a:tint val="75000"/>
                  </a:schemeClr>
                </a:solidFill>
              </a:rPr>
              <a:t>Prof. Dr. Sultan Cingöz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Prof.Dr</a:t>
            </a: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Esra E. </a:t>
            </a:r>
            <a:r>
              <a:rPr kumimoji="0" lang="tr-T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Bağrıyanık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r-TR" sz="2000" dirty="0" err="1">
                <a:solidFill>
                  <a:schemeClr val="tx1">
                    <a:tint val="75000"/>
                  </a:schemeClr>
                </a:solidFill>
              </a:rPr>
              <a:t>Prof.Dr</a:t>
            </a:r>
            <a:r>
              <a:rPr lang="tr-TR" sz="2000" dirty="0">
                <a:solidFill>
                  <a:schemeClr val="tx1">
                    <a:tint val="75000"/>
                  </a:schemeClr>
                </a:solidFill>
              </a:rPr>
              <a:t>. Oğuz </a:t>
            </a:r>
            <a:r>
              <a:rPr lang="tr-TR" sz="2000" dirty="0" err="1">
                <a:solidFill>
                  <a:schemeClr val="tx1">
                    <a:tint val="75000"/>
                  </a:schemeClr>
                </a:solidFill>
              </a:rPr>
              <a:t>Altungöz</a:t>
            </a:r>
            <a:endParaRPr lang="tr-TR" sz="2000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Prof.Dr</a:t>
            </a: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tr-TR" sz="2000" b="0" i="0" u="none" strike="noStrike" kern="1200" cap="none" spc="0" normalizeH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Zeynep Yüce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234</Words>
  <Application>Microsoft Office PowerPoint</Application>
  <PresentationFormat>Ekran Gösterisi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Constantia</vt:lpstr>
      <vt:lpstr>Wingdings 2</vt:lpstr>
      <vt:lpstr>Flow</vt:lpstr>
      <vt:lpstr>TIBBİ BİYOLOJİ ve GENETİK AB DALI</vt:lpstr>
      <vt:lpstr>DEPARTMENT OF MEDICAL BIOLOGY AND GENETICS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TIBBİ BİYOLOJİ ve GENETİK AB DALI</dc:title>
  <dc:creator>ogun</dc:creator>
  <cp:lastModifiedBy>Aysun Caner</cp:lastModifiedBy>
  <cp:revision>1</cp:revision>
  <dcterms:created xsi:type="dcterms:W3CDTF">2024-01-05T11:08:01Z</dcterms:created>
  <dcterms:modified xsi:type="dcterms:W3CDTF">2024-01-05T11:27:47Z</dcterms:modified>
</cp:coreProperties>
</file>