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1992A33-3F1D-44D8-8E6B-CF9D1492A7C2}" type="datetimeFigureOut">
              <a:rPr lang="tr-TR" smtClean="0"/>
              <a:t>11.01.2024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61568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992A33-3F1D-44D8-8E6B-CF9D1492A7C2}" type="datetimeFigureOut">
              <a:rPr lang="tr-TR" smtClean="0"/>
              <a:t>11.01.2024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253778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992A33-3F1D-44D8-8E6B-CF9D1492A7C2}" type="datetimeFigureOut">
              <a:rPr lang="tr-TR" smtClean="0"/>
              <a:t>11.01.2024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88295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992A33-3F1D-44D8-8E6B-CF9D1492A7C2}" type="datetimeFigureOut">
              <a:rPr lang="tr-TR" smtClean="0"/>
              <a:t>11.01.2024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10210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1992A33-3F1D-44D8-8E6B-CF9D1492A7C2}" type="datetimeFigureOut">
              <a:rPr lang="tr-TR" smtClean="0"/>
              <a:t>11.01.2024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162459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992A33-3F1D-44D8-8E6B-CF9D1492A7C2}" type="datetimeFigureOut">
              <a:rPr lang="tr-TR" smtClean="0"/>
              <a:t>11.01.2024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1348067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992A33-3F1D-44D8-8E6B-CF9D1492A7C2}" type="datetimeFigureOut">
              <a:rPr lang="tr-TR" smtClean="0"/>
              <a:t>11.01.2024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346220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992A33-3F1D-44D8-8E6B-CF9D1492A7C2}" type="datetimeFigureOut">
              <a:rPr lang="tr-TR" smtClean="0"/>
              <a:t>11.01.2024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3123324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992A33-3F1D-44D8-8E6B-CF9D1492A7C2}" type="datetimeFigureOut">
              <a:rPr lang="tr-TR" smtClean="0"/>
              <a:t>11.01.2024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33153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992A33-3F1D-44D8-8E6B-CF9D1492A7C2}" type="datetimeFigureOut">
              <a:rPr lang="tr-TR" smtClean="0"/>
              <a:t>11.01.2024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55734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992A33-3F1D-44D8-8E6B-CF9D1492A7C2}" type="datetimeFigureOut">
              <a:rPr lang="tr-TR" smtClean="0"/>
              <a:t>11.01.2024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8B32DB-93A4-41BF-BCFF-4A10CA1B1ADE}" type="slidenum">
              <a:rPr lang="tr-TR" smtClean="0"/>
              <a:t>‹#›</a:t>
            </a:fld>
            <a:endParaRPr lang="tr-TR"/>
          </a:p>
        </p:txBody>
      </p:sp>
    </p:spTree>
    <p:extLst>
      <p:ext uri="{BB962C8B-B14F-4D97-AF65-F5344CB8AC3E}">
        <p14:creationId xmlns:p14="http://schemas.microsoft.com/office/powerpoint/2010/main" val="66167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92A33-3F1D-44D8-8E6B-CF9D1492A7C2}" type="datetimeFigureOut">
              <a:rPr lang="tr-TR" smtClean="0"/>
              <a:t>11.01.2024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B32DB-93A4-41BF-BCFF-4A10CA1B1ADE}" type="slidenum">
              <a:rPr lang="tr-TR" smtClean="0"/>
              <a:t>‹#›</a:t>
            </a:fld>
            <a:endParaRPr lang="tr-TR"/>
          </a:p>
        </p:txBody>
      </p:sp>
    </p:spTree>
    <p:extLst>
      <p:ext uri="{BB962C8B-B14F-4D97-AF65-F5344CB8AC3E}">
        <p14:creationId xmlns:p14="http://schemas.microsoft.com/office/powerpoint/2010/main" val="2047914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8206" y="2142308"/>
            <a:ext cx="9144000" cy="2830694"/>
          </a:xfrm>
        </p:spPr>
        <p:txBody>
          <a:bodyPr>
            <a:normAutofit fontScale="90000"/>
          </a:bodyPr>
          <a:lstStyle/>
          <a:p>
            <a:r>
              <a:rPr lang="tr-TR" dirty="0" smtClean="0"/>
              <a:t>DOKUZ EYLÜL ÜNİVERSİTESİ SAĞLIK BİLİMLERİ ENSTİTÜSÜ</a:t>
            </a:r>
            <a:br>
              <a:rPr lang="tr-TR" dirty="0" smtClean="0"/>
            </a:br>
            <a:r>
              <a:rPr lang="tr-TR" sz="4000" dirty="0" smtClean="0"/>
              <a:t>TIBBİ MİKROBİYOLOJİ YÜKSEK LİSANS VE DOKTORA PROGRAMLARI</a:t>
            </a:r>
            <a:endParaRPr lang="tr-TR" sz="4000" dirty="0"/>
          </a:p>
        </p:txBody>
      </p:sp>
    </p:spTree>
    <p:extLst>
      <p:ext uri="{BB962C8B-B14F-4D97-AF65-F5344CB8AC3E}">
        <p14:creationId xmlns:p14="http://schemas.microsoft.com/office/powerpoint/2010/main" val="3265481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6228" y="579511"/>
            <a:ext cx="2474908" cy="584775"/>
          </a:xfrm>
          <a:prstGeom prst="rect">
            <a:avLst/>
          </a:prstGeom>
        </p:spPr>
        <p:txBody>
          <a:bodyPr wrap="none">
            <a:spAutoFit/>
          </a:bodyPr>
          <a:lstStyle/>
          <a:p>
            <a:pPr fontAlgn="base"/>
            <a:r>
              <a:rPr lang="tr-TR" sz="3200" b="1" dirty="0"/>
              <a:t>K</a:t>
            </a:r>
            <a:r>
              <a:rPr lang="tr-TR" sz="3200" b="1" i="0" u="none" strike="noStrike" dirty="0" smtClean="0">
                <a:effectLst/>
              </a:rPr>
              <a:t>uruluş tarihi</a:t>
            </a:r>
            <a:endParaRPr lang="tr-TR" sz="3200" b="1" i="0" u="none" strike="noStrike" dirty="0">
              <a:effectLst/>
            </a:endParaRPr>
          </a:p>
        </p:txBody>
      </p:sp>
      <p:sp>
        <p:nvSpPr>
          <p:cNvPr id="3" name="Dikdörtgen 2"/>
          <p:cNvSpPr/>
          <p:nvPr/>
        </p:nvSpPr>
        <p:spPr>
          <a:xfrm>
            <a:off x="1223210" y="871898"/>
            <a:ext cx="9801841" cy="5703484"/>
          </a:xfrm>
          <a:prstGeom prst="rect">
            <a:avLst/>
          </a:prstGeom>
        </p:spPr>
        <p:txBody>
          <a:bodyPr wrap="square">
            <a:spAutoFit/>
          </a:bodyPr>
          <a:lstStyle/>
          <a:p>
            <a:pPr>
              <a:lnSpc>
                <a:spcPct val="107000"/>
              </a:lnSpc>
              <a:spcAft>
                <a:spcPts val="8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tr-TR" dirty="0" smtClean="0">
                <a:latin typeface="Calibri" panose="020F0502020204030204" pitchFamily="34" charset="0"/>
                <a:ea typeface="Calibri" panose="020F0502020204030204" pitchFamily="34" charset="0"/>
                <a:cs typeface="Times New Roman" panose="02020603050405020304" pitchFamily="18" charset="0"/>
              </a:rPr>
              <a:t>TIBBİ MİKROBİYOLOJİ ANABİLİM DALI, </a:t>
            </a:r>
          </a:p>
          <a:p>
            <a:pPr algn="just">
              <a:spcAft>
                <a:spcPts val="600"/>
              </a:spcAft>
            </a:pPr>
            <a:r>
              <a:rPr lang="tr-TR" dirty="0" smtClean="0">
                <a:latin typeface="Arial" panose="020B0604020202020204" pitchFamily="34" charset="0"/>
                <a:ea typeface="Times New Roman" panose="02020603050405020304" pitchFamily="18" charset="0"/>
              </a:rPr>
              <a:t>Ege </a:t>
            </a:r>
            <a:r>
              <a:rPr lang="tr-TR" dirty="0">
                <a:latin typeface="Arial" panose="020B0604020202020204" pitchFamily="34" charset="0"/>
                <a:ea typeface="Times New Roman" panose="02020603050405020304" pitchFamily="18" charset="0"/>
              </a:rPr>
              <a:t>Üniversitesi İzmir Tıp Fakültesi bünyesinde 1978 yılında Prof. Dr. Melahat Okuyan Başkanlığında kurulmuştur. </a:t>
            </a:r>
            <a:r>
              <a:rPr lang="tr-TR" dirty="0" smtClean="0">
                <a:latin typeface="Arial" panose="020B0604020202020204" pitchFamily="34" charset="0"/>
                <a:ea typeface="Times New Roman" panose="02020603050405020304" pitchFamily="18" charset="0"/>
              </a:rPr>
              <a:t>Kurulduğunda Mikrobiyoloji ve Klinik Mikrobiyoloji Anabilim Dalı olarak devam eden bölümümüz, 2011 yılından beri Tıbbi Mikrobiyoloji Anabilim Dalı olarak hizmet vermektedir.</a:t>
            </a:r>
            <a:r>
              <a:rPr lang="tr-TR" sz="2000" dirty="0" smtClean="0"/>
              <a:t> Ayrıca Anabilim dalımız bünyesinde 2015 yılında kurulan Tıbbi Viroloji Bilim dalı da yer almaktadır. Anabilim dalımızda uzmanlık eğitimi, yan dal eğitimi yanı sıra Sağlık Bilimleri Enstitüsü kapsamında Mikrobiyoloji ve Klinik Mikrobiyoloji Doktora ve Yüksek Lisans Programları açılmaktadır. Anabilim dalımızda Mikrobiyolojinin değişik alanlarında yetkin olan 8 profesör, 2 doçen</a:t>
            </a:r>
            <a:r>
              <a:rPr lang="tr-TR" sz="2000" dirty="0" smtClean="0"/>
              <a:t>t ve 1 Dr. Öğretim Üyesi kadrosunda olan 11 öğretim üyesi bulunmaktadır. </a:t>
            </a:r>
            <a:r>
              <a:rPr lang="tr-TR" sz="2000" dirty="0" smtClean="0"/>
              <a:t>Mikrobiyoloji Yüksek Lisans programı 1985 yılında, Doktora programına ise 1988 yılında eğitime başlamıştır. </a:t>
            </a:r>
          </a:p>
          <a:p>
            <a:pPr algn="just">
              <a:spcAft>
                <a:spcPts val="600"/>
              </a:spcAft>
            </a:pPr>
            <a:r>
              <a:rPr lang="tr-TR" sz="2000" dirty="0" smtClean="0">
                <a:effectLst/>
                <a:ea typeface="Times New Roman" panose="02020603050405020304" pitchFamily="18" charset="0"/>
              </a:rPr>
              <a:t>Anabilim dalımız 24 Mayıs 2021 tarihinde Türk Tıbbi (Klinik) Mikrobiyoloji Yeterlilik Kurulu tarafından akredite edilerek </a:t>
            </a:r>
            <a:r>
              <a:rPr lang="tr-TR" sz="2000" b="1" i="1" dirty="0" smtClean="0">
                <a:effectLst/>
                <a:ea typeface="Times New Roman" panose="02020603050405020304" pitchFamily="18" charset="0"/>
              </a:rPr>
              <a:t>Kurum Uzmanlık Eğitimi Yeterlilik Belgesi </a:t>
            </a:r>
            <a:r>
              <a:rPr lang="tr-TR" sz="2000" dirty="0" smtClean="0">
                <a:effectLst/>
                <a:ea typeface="Times New Roman" panose="02020603050405020304" pitchFamily="18" charset="0"/>
              </a:rPr>
              <a:t>almaya hak kazanmıştır.</a:t>
            </a:r>
            <a:endParaRPr lang="tr-TR" sz="2000" dirty="0" smtClean="0">
              <a:effectLst/>
              <a:ea typeface="Times New Roman" panose="02020603050405020304" pitchFamily="18" charset="0"/>
            </a:endParaRPr>
          </a:p>
          <a:p>
            <a:pPr algn="just">
              <a:spcAft>
                <a:spcPts val="600"/>
              </a:spcAft>
            </a:pPr>
            <a:endParaRPr lang="tr-TR" dirty="0" smtClean="0">
              <a:latin typeface="Arial" panose="020B0604020202020204" pitchFamily="34" charset="0"/>
              <a:ea typeface="Times New Roman" panose="02020603050405020304" pitchFamily="18" charset="0"/>
            </a:endParaRPr>
          </a:p>
          <a:p>
            <a:pPr algn="just">
              <a:spcAft>
                <a:spcPts val="600"/>
              </a:spcAft>
            </a:pPr>
            <a:endParaRPr lang="tr-TR" dirty="0" smtClean="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4004531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7746" y="379214"/>
            <a:ext cx="3746538" cy="584775"/>
          </a:xfrm>
          <a:prstGeom prst="rect">
            <a:avLst/>
          </a:prstGeom>
        </p:spPr>
        <p:txBody>
          <a:bodyPr wrap="none">
            <a:spAutoFit/>
          </a:bodyPr>
          <a:lstStyle/>
          <a:p>
            <a:r>
              <a:rPr lang="tr-TR" sz="3200" b="1" dirty="0">
                <a:ea typeface="Calibri" panose="020F0502020204030204" pitchFamily="34" charset="0"/>
              </a:rPr>
              <a:t>Akademik yapılanma</a:t>
            </a:r>
            <a:endParaRPr lang="tr-TR" sz="3200" dirty="0"/>
          </a:p>
        </p:txBody>
      </p:sp>
      <p:sp>
        <p:nvSpPr>
          <p:cNvPr id="3" name="Dikdörtgen 2"/>
          <p:cNvSpPr/>
          <p:nvPr/>
        </p:nvSpPr>
        <p:spPr>
          <a:xfrm>
            <a:off x="307746" y="1225622"/>
            <a:ext cx="10499591" cy="4801314"/>
          </a:xfrm>
          <a:prstGeom prst="rect">
            <a:avLst/>
          </a:prstGeom>
        </p:spPr>
        <p:txBody>
          <a:bodyPr wrap="square">
            <a:spAutoFit/>
          </a:bodyPr>
          <a:lstStyle/>
          <a:p>
            <a:r>
              <a:rPr lang="tr-TR" dirty="0">
                <a:latin typeface="Arial" panose="020B0604020202020204" pitchFamily="34" charset="0"/>
                <a:ea typeface="Calibri" panose="020F0502020204030204" pitchFamily="34" charset="0"/>
              </a:rPr>
              <a:t>Anabilim Dalımızda 8  profesör, </a:t>
            </a:r>
            <a:r>
              <a:rPr lang="tr-TR" dirty="0" smtClean="0">
                <a:latin typeface="Arial" panose="020B0604020202020204" pitchFamily="34" charset="0"/>
                <a:ea typeface="Calibri" panose="020F0502020204030204" pitchFamily="34" charset="0"/>
              </a:rPr>
              <a:t>2 </a:t>
            </a:r>
            <a:r>
              <a:rPr lang="tr-TR" dirty="0">
                <a:latin typeface="Arial" panose="020B0604020202020204" pitchFamily="34" charset="0"/>
                <a:ea typeface="Calibri" panose="020F0502020204030204" pitchFamily="34" charset="0"/>
              </a:rPr>
              <a:t>doçent,  1 </a:t>
            </a:r>
            <a:r>
              <a:rPr lang="tr-TR" dirty="0"/>
              <a:t>Dr. Öğretim </a:t>
            </a:r>
            <a:r>
              <a:rPr lang="tr-TR" dirty="0" smtClean="0"/>
              <a:t>Üyesi olmak üzere 11 öğretim üyesi</a:t>
            </a:r>
            <a:r>
              <a:rPr lang="tr-TR" dirty="0" smtClean="0">
                <a:latin typeface="Arial" panose="020B0604020202020204" pitchFamily="34" charset="0"/>
                <a:ea typeface="Calibri" panose="020F0502020204030204" pitchFamily="34" charset="0"/>
              </a:rPr>
              <a:t>, birisi daimi </a:t>
            </a:r>
            <a:r>
              <a:rPr lang="tr-TR" dirty="0">
                <a:latin typeface="Arial" panose="020B0604020202020204" pitchFamily="34" charset="0"/>
                <a:ea typeface="Calibri" panose="020F0502020204030204" pitchFamily="34" charset="0"/>
              </a:rPr>
              <a:t>kadroda </a:t>
            </a:r>
            <a:r>
              <a:rPr lang="tr-TR" dirty="0" smtClean="0">
                <a:latin typeface="Arial" panose="020B0604020202020204" pitchFamily="34" charset="0"/>
                <a:ea typeface="Calibri" panose="020F0502020204030204" pitchFamily="34" charset="0"/>
              </a:rPr>
              <a:t>olmak üzere 2 araştırma </a:t>
            </a:r>
            <a:r>
              <a:rPr lang="tr-TR" dirty="0">
                <a:latin typeface="Arial" panose="020B0604020202020204" pitchFamily="34" charset="0"/>
                <a:ea typeface="Calibri" panose="020F0502020204030204" pitchFamily="34" charset="0"/>
              </a:rPr>
              <a:t>görevlisi görev yapmaktadır. </a:t>
            </a:r>
            <a:endParaRPr lang="tr-TR" dirty="0" smtClean="0">
              <a:latin typeface="Arial" panose="020B0604020202020204" pitchFamily="34" charset="0"/>
              <a:ea typeface="Calibri" panose="020F0502020204030204" pitchFamily="34" charset="0"/>
            </a:endParaRPr>
          </a:p>
          <a:p>
            <a:endParaRPr lang="tr-TR" dirty="0">
              <a:latin typeface="Arial" panose="020B0604020202020204" pitchFamily="34" charset="0"/>
            </a:endParaRPr>
          </a:p>
          <a:p>
            <a:pPr lvl="7"/>
            <a:r>
              <a:rPr lang="tr-TR" b="1" dirty="0"/>
              <a:t>Öğretim Üyelerimiz:</a:t>
            </a:r>
            <a:endParaRPr lang="tr-TR" dirty="0"/>
          </a:p>
          <a:p>
            <a:pPr lvl="7"/>
            <a:r>
              <a:rPr lang="tr-TR" dirty="0" err="1"/>
              <a:t>Prof.Dr</a:t>
            </a:r>
            <a:r>
              <a:rPr lang="tr-TR" dirty="0" smtClean="0"/>
              <a:t>.</a:t>
            </a:r>
            <a:r>
              <a:rPr lang="tr-TR" dirty="0" smtClean="0"/>
              <a:t> Aydan ÖZKÜTÜK (Anabilim Dalı Başkanı)</a:t>
            </a:r>
          </a:p>
          <a:p>
            <a:pPr lvl="7"/>
            <a:r>
              <a:rPr lang="tr-TR" dirty="0" smtClean="0"/>
              <a:t>Prof. Dr. Özlem YILMAZ</a:t>
            </a:r>
          </a:p>
          <a:p>
            <a:pPr lvl="7"/>
            <a:r>
              <a:rPr lang="tr-TR" dirty="0" err="1" smtClean="0"/>
              <a:t>Prof.Dr</a:t>
            </a:r>
            <a:r>
              <a:rPr lang="tr-TR" dirty="0" smtClean="0"/>
              <a:t>. </a:t>
            </a:r>
            <a:r>
              <a:rPr lang="tr-TR" dirty="0" err="1" smtClean="0"/>
              <a:t>M.Ali</a:t>
            </a:r>
            <a:r>
              <a:rPr lang="tr-TR" dirty="0" smtClean="0"/>
              <a:t> ÖKTEM </a:t>
            </a:r>
          </a:p>
          <a:p>
            <a:pPr lvl="7"/>
            <a:r>
              <a:rPr lang="tr-TR" dirty="0" smtClean="0"/>
              <a:t>Prof. Dr. Hüseyin BASKIN </a:t>
            </a:r>
          </a:p>
          <a:p>
            <a:pPr lvl="7"/>
            <a:r>
              <a:rPr lang="tr-TR" dirty="0" smtClean="0"/>
              <a:t>Prof. Dr. Arzu SAYINER</a:t>
            </a:r>
          </a:p>
          <a:p>
            <a:pPr lvl="7"/>
            <a:r>
              <a:rPr lang="tr-TR" dirty="0" smtClean="0"/>
              <a:t>Prof</a:t>
            </a:r>
            <a:r>
              <a:rPr lang="tr-TR" dirty="0"/>
              <a:t>. Dr. Nuran ESEN</a:t>
            </a:r>
          </a:p>
          <a:p>
            <a:pPr lvl="7"/>
            <a:r>
              <a:rPr lang="tr-TR" dirty="0" smtClean="0"/>
              <a:t>Prof</a:t>
            </a:r>
            <a:r>
              <a:rPr lang="tr-TR" dirty="0"/>
              <a:t>. Dr. </a:t>
            </a:r>
            <a:r>
              <a:rPr lang="tr-TR" dirty="0" smtClean="0"/>
              <a:t>Alpay ÖZBEK</a:t>
            </a:r>
          </a:p>
          <a:p>
            <a:pPr lvl="7"/>
            <a:r>
              <a:rPr lang="tr-TR" dirty="0" smtClean="0"/>
              <a:t>Prof. Dr. Oya BULUT</a:t>
            </a:r>
          </a:p>
          <a:p>
            <a:pPr lvl="7"/>
            <a:r>
              <a:rPr lang="tr-TR" dirty="0" err="1" smtClean="0"/>
              <a:t>Doç.Dr.Cem</a:t>
            </a:r>
            <a:r>
              <a:rPr lang="tr-TR" dirty="0" smtClean="0"/>
              <a:t> </a:t>
            </a:r>
            <a:r>
              <a:rPr lang="tr-TR" dirty="0"/>
              <a:t>ERGON</a:t>
            </a:r>
          </a:p>
          <a:p>
            <a:pPr lvl="7"/>
            <a:r>
              <a:rPr lang="tr-TR" dirty="0" err="1"/>
              <a:t>Dr.Öğr.üyesi</a:t>
            </a:r>
            <a:r>
              <a:rPr lang="tr-TR" dirty="0"/>
              <a:t> Yavuz </a:t>
            </a:r>
            <a:r>
              <a:rPr lang="tr-TR" dirty="0" smtClean="0"/>
              <a:t>DOĞAN</a:t>
            </a:r>
          </a:p>
          <a:p>
            <a:pPr lvl="7"/>
            <a:r>
              <a:rPr lang="tr-TR" dirty="0" err="1"/>
              <a:t>Araş.Gör.Dr.Ebru</a:t>
            </a:r>
            <a:r>
              <a:rPr lang="tr-TR" dirty="0"/>
              <a:t> DEMİRAY GÜRBÜZ</a:t>
            </a:r>
            <a:r>
              <a:rPr lang="tr-TR" dirty="0" smtClean="0"/>
              <a:t/>
            </a:r>
            <a:br>
              <a:rPr lang="tr-TR" dirty="0" smtClean="0"/>
            </a:br>
            <a:r>
              <a:rPr lang="tr-TR" dirty="0" err="1"/>
              <a:t>Araş.Gör.Nazlı</a:t>
            </a:r>
            <a:r>
              <a:rPr lang="tr-TR" dirty="0"/>
              <a:t> ARSLAN</a:t>
            </a:r>
          </a:p>
          <a:p>
            <a:endParaRPr lang="tr-TR" dirty="0"/>
          </a:p>
        </p:txBody>
      </p:sp>
    </p:spTree>
    <p:extLst>
      <p:ext uri="{BB962C8B-B14F-4D97-AF65-F5344CB8AC3E}">
        <p14:creationId xmlns:p14="http://schemas.microsoft.com/office/powerpoint/2010/main" val="69898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0121" y="350152"/>
            <a:ext cx="11053679" cy="1077218"/>
          </a:xfrm>
          <a:prstGeom prst="rect">
            <a:avLst/>
          </a:prstGeom>
        </p:spPr>
        <p:txBody>
          <a:bodyPr wrap="square">
            <a:spAutoFit/>
          </a:bodyPr>
          <a:lstStyle/>
          <a:p>
            <a:r>
              <a:rPr lang="tr-TR" sz="3200" b="1" u="none" strike="noStrike" dirty="0" smtClean="0">
                <a:effectLst/>
              </a:rPr>
              <a:t>Program Profili (programın amacı, programın yapısı, yöneldiği alanlar, bölüm olanakları</a:t>
            </a:r>
            <a:endParaRPr lang="tr-TR" sz="3200" dirty="0"/>
          </a:p>
        </p:txBody>
      </p:sp>
      <p:sp>
        <p:nvSpPr>
          <p:cNvPr id="4" name="Dikdörtgen 3"/>
          <p:cNvSpPr/>
          <p:nvPr/>
        </p:nvSpPr>
        <p:spPr>
          <a:xfrm>
            <a:off x="670560" y="2943328"/>
            <a:ext cx="10683240" cy="3693319"/>
          </a:xfrm>
          <a:prstGeom prst="rect">
            <a:avLst/>
          </a:prstGeom>
        </p:spPr>
        <p:txBody>
          <a:bodyPr wrap="square">
            <a:spAutoFit/>
          </a:bodyPr>
          <a:lstStyle/>
          <a:p>
            <a:pPr algn="just" fontAlgn="base"/>
            <a:r>
              <a:rPr lang="tr-TR" u="none" strike="noStrike" dirty="0" smtClean="0">
                <a:effectLst/>
              </a:rPr>
              <a:t>Bu programın amacı, Mikrobiyolojinin temel ve ilgili alanlarında temel ve güncel kuramsal ve laboratuvar bilgisine sahip olan, hem temel laboratuvar teknik beceriler, hem de tezleri için gerekli beceriler yönünden donatılmış bireyler yetiştirmek; öğrencileri analiz, sentez yapma, değerlendirme, veri toplama ve bilimsel metodoloji ve bilimsel iletişim gibi konularda eğitmektir. </a:t>
            </a:r>
            <a:r>
              <a:rPr lang="tr-TR" dirty="0"/>
              <a:t>2 (iki) yıllık eğitim öğretim sonunda Yüksek Lisans , 4 (dört) yıllık eğitim öğretim sonunda Doktora diploması vermektedir</a:t>
            </a:r>
            <a:r>
              <a:rPr lang="tr-TR" dirty="0" smtClean="0"/>
              <a:t>.</a:t>
            </a:r>
            <a:endParaRPr lang="tr-TR" u="none" strike="noStrike" dirty="0" smtClean="0">
              <a:effectLst/>
            </a:endParaRPr>
          </a:p>
          <a:p>
            <a:pPr algn="just" fontAlgn="base"/>
            <a:endParaRPr lang="tr-TR" u="none" strike="noStrike" dirty="0" smtClean="0">
              <a:effectLst/>
            </a:endParaRPr>
          </a:p>
          <a:p>
            <a:r>
              <a:rPr lang="tr-TR" u="none" strike="noStrike" dirty="0" smtClean="0">
                <a:effectLst/>
              </a:rPr>
              <a:t>Ana</a:t>
            </a:r>
            <a:r>
              <a:rPr lang="tr-TR" u="none" strike="noStrike" baseline="0" dirty="0" smtClean="0">
                <a:effectLst/>
              </a:rPr>
              <a:t>bilim dalı bünyesinde viroloji, moleküler mikrobiyoloji, </a:t>
            </a:r>
            <a:r>
              <a:rPr lang="tr-TR" u="none" strike="noStrike" baseline="0" dirty="0" err="1" smtClean="0">
                <a:effectLst/>
              </a:rPr>
              <a:t>mikrobiyal</a:t>
            </a:r>
            <a:r>
              <a:rPr lang="tr-TR" u="none" strike="noStrike" baseline="0" dirty="0" smtClean="0">
                <a:effectLst/>
              </a:rPr>
              <a:t> </a:t>
            </a:r>
            <a:r>
              <a:rPr lang="tr-TR" u="none" strike="noStrike" baseline="0" dirty="0" err="1" smtClean="0">
                <a:effectLst/>
              </a:rPr>
              <a:t>patogenez</a:t>
            </a:r>
            <a:r>
              <a:rPr lang="tr-TR" u="none" strike="noStrike" baseline="0" dirty="0" smtClean="0">
                <a:effectLst/>
              </a:rPr>
              <a:t> alanında çalışmaya uygun güncel teknolojileri içeren araştırma laboratuvarları mevcuttur. </a:t>
            </a:r>
            <a:r>
              <a:rPr lang="tr-TR" dirty="0"/>
              <a:t>Tanısal mikrobiyoloji hizmetleri ise Merkez Laboratuvarı kapsamında gerçekleştirilmektedir. </a:t>
            </a:r>
            <a:endParaRPr lang="tr-TR" dirty="0" smtClean="0"/>
          </a:p>
          <a:p>
            <a:endParaRPr lang="tr-TR" dirty="0"/>
          </a:p>
          <a:p>
            <a:r>
              <a:rPr lang="tr-TR" dirty="0">
                <a:ea typeface="Times New Roman" panose="02020603050405020304" pitchFamily="18" charset="0"/>
              </a:rPr>
              <a:t>Eğitim programı kapsamında makale saatleri ve tıpta uzmanlık öğrencisi kuramsal dersleri, seminer programları uygulanmakta, uygulamalı  eğitimler ise Merkez Laboratuvarında yapılmaktadır.</a:t>
            </a:r>
          </a:p>
          <a:p>
            <a:endParaRPr lang="tr-TR" dirty="0"/>
          </a:p>
        </p:txBody>
      </p:sp>
      <p:sp>
        <p:nvSpPr>
          <p:cNvPr id="5" name="Dikdörtgen 4"/>
          <p:cNvSpPr/>
          <p:nvPr/>
        </p:nvSpPr>
        <p:spPr>
          <a:xfrm>
            <a:off x="708660" y="1723684"/>
            <a:ext cx="10607040" cy="923330"/>
          </a:xfrm>
          <a:prstGeom prst="rect">
            <a:avLst/>
          </a:prstGeom>
        </p:spPr>
        <p:txBody>
          <a:bodyPr wrap="square">
            <a:spAutoFit/>
          </a:bodyPr>
          <a:lstStyle/>
          <a:p>
            <a:pPr fontAlgn="base"/>
            <a:r>
              <a:rPr lang="tr-TR" b="0" u="none" strike="noStrike" dirty="0" smtClean="0">
                <a:solidFill>
                  <a:schemeClr val="tx1"/>
                </a:solidFill>
                <a:effectLst/>
                <a:latin typeface="+mn-lt"/>
              </a:rPr>
              <a:t>Anabilim dalında lisans üstü programı 1984 yılında başlamış ve ilk öğrencisini Yüksek Lisans programına 1985 yılında kabul etmiştir. Kurulduğu dönemden günümüze kadar 54 kişi Yüksek Lisans, 38 kişi Doktora eğitimini tamamlamış olup</a:t>
            </a:r>
            <a:r>
              <a:rPr lang="tr-TR" b="0" u="none" strike="noStrike" baseline="0" dirty="0" smtClean="0">
                <a:solidFill>
                  <a:schemeClr val="tx1"/>
                </a:solidFill>
                <a:effectLst/>
                <a:latin typeface="+mn-lt"/>
              </a:rPr>
              <a:t> güncel olarak 5 kişi Yüksek Lisans ve 4 kişi Doktora eğitimini sürdürmektedir.</a:t>
            </a:r>
            <a:endParaRPr lang="tr-TR" b="0" u="none" strike="noStrike" baseline="0" dirty="0" smtClean="0">
              <a:solidFill>
                <a:schemeClr val="tx1"/>
              </a:solidFill>
              <a:effectLst/>
              <a:latin typeface="+mn-lt"/>
            </a:endParaRPr>
          </a:p>
        </p:txBody>
      </p:sp>
    </p:spTree>
    <p:extLst>
      <p:ext uri="{BB962C8B-B14F-4D97-AF65-F5344CB8AC3E}">
        <p14:creationId xmlns:p14="http://schemas.microsoft.com/office/powerpoint/2010/main" val="215954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1650" y="100540"/>
            <a:ext cx="5014321" cy="584775"/>
          </a:xfrm>
          <a:prstGeom prst="rect">
            <a:avLst/>
          </a:prstGeom>
        </p:spPr>
        <p:txBody>
          <a:bodyPr wrap="none">
            <a:spAutoFit/>
          </a:bodyPr>
          <a:lstStyle/>
          <a:p>
            <a:r>
              <a:rPr lang="tr-TR" sz="3200" b="1" dirty="0">
                <a:ea typeface="Calibri" panose="020F0502020204030204" pitchFamily="34" charset="0"/>
              </a:rPr>
              <a:t>Eğitsel ve bilimsel etkinlikler</a:t>
            </a:r>
            <a:endParaRPr lang="tr-TR" sz="3200" dirty="0"/>
          </a:p>
        </p:txBody>
      </p:sp>
      <p:sp>
        <p:nvSpPr>
          <p:cNvPr id="3" name="Dikdörtgen 2"/>
          <p:cNvSpPr/>
          <p:nvPr/>
        </p:nvSpPr>
        <p:spPr>
          <a:xfrm>
            <a:off x="348343" y="685315"/>
            <a:ext cx="11451771" cy="6017545"/>
          </a:xfrm>
          <a:prstGeom prst="rect">
            <a:avLst/>
          </a:prstGeom>
        </p:spPr>
        <p:txBody>
          <a:bodyPr wrap="square">
            <a:spAutoFit/>
          </a:bodyPr>
          <a:lstStyle/>
          <a:p>
            <a:pPr algn="just">
              <a:spcAft>
                <a:spcPts val="600"/>
              </a:spcAft>
            </a:pPr>
            <a:r>
              <a:rPr lang="tr-TR" dirty="0" smtClean="0">
                <a:ea typeface="Times New Roman" panose="02020603050405020304" pitchFamily="18" charset="0"/>
              </a:rPr>
              <a:t>Anabilim </a:t>
            </a:r>
            <a:r>
              <a:rPr lang="tr-TR" dirty="0">
                <a:ea typeface="Times New Roman" panose="02020603050405020304" pitchFamily="18" charset="0"/>
              </a:rPr>
              <a:t>Dalımız 19–23 Eylül 2004 tarihinde Dokuz Eylül Üniversitesi ve Türk Mikrobiyoloji Cemiyeti’nin katkılarıyla </a:t>
            </a:r>
            <a:r>
              <a:rPr lang="tr-TR" b="1" dirty="0">
                <a:ea typeface="Times New Roman" panose="02020603050405020304" pitchFamily="18" charset="0"/>
              </a:rPr>
              <a:t>XXXI. Türk Mikrobiyoloji Kongresi</a:t>
            </a:r>
            <a:r>
              <a:rPr lang="tr-TR" dirty="0">
                <a:ea typeface="Times New Roman" panose="02020603050405020304" pitchFamily="18" charset="0"/>
              </a:rPr>
              <a:t>’ni ve 9-11 Aralık 2004’de “</a:t>
            </a:r>
            <a:r>
              <a:rPr lang="tr-TR" b="1" dirty="0">
                <a:ea typeface="Times New Roman" panose="02020603050405020304" pitchFamily="18" charset="0"/>
              </a:rPr>
              <a:t>V. </a:t>
            </a:r>
            <a:r>
              <a:rPr lang="tr-TR" b="1" dirty="0" err="1">
                <a:ea typeface="Times New Roman" panose="02020603050405020304" pitchFamily="18" charset="0"/>
              </a:rPr>
              <a:t>Mikobakteri</a:t>
            </a:r>
            <a:r>
              <a:rPr lang="tr-TR" b="1" dirty="0">
                <a:ea typeface="Times New Roman" panose="02020603050405020304" pitchFamily="18" charset="0"/>
              </a:rPr>
              <a:t> </a:t>
            </a:r>
            <a:r>
              <a:rPr lang="tr-TR" b="1" dirty="0" err="1">
                <a:ea typeface="Times New Roman" panose="02020603050405020304" pitchFamily="18" charset="0"/>
              </a:rPr>
              <a:t>Sempozyumu”</a:t>
            </a:r>
            <a:r>
              <a:rPr lang="tr-TR" dirty="0" err="1">
                <a:ea typeface="Times New Roman" panose="02020603050405020304" pitchFamily="18" charset="0"/>
              </a:rPr>
              <a:t>’nu</a:t>
            </a:r>
            <a:r>
              <a:rPr lang="tr-TR" dirty="0">
                <a:ea typeface="Times New Roman" panose="02020603050405020304" pitchFamily="18" charset="0"/>
              </a:rPr>
              <a:t> gerçekleştirmiştir. Ayrıca 2003 yılından itibaren ikişer yıllık aralarla (2003, 2005, 2007) Hacettepe Üniversitesi Tıp Fakültesi ve İstanbul Üniversitesi İstanbul Tıp Fakültesi, Mikrobiyoloji ve Klinik Mikrobiyoloji Anabilim Dallarıyla birlikte </a:t>
            </a:r>
            <a:r>
              <a:rPr lang="tr-TR" b="1" dirty="0">
                <a:ea typeface="Times New Roman" panose="02020603050405020304" pitchFamily="18" charset="0"/>
              </a:rPr>
              <a:t>“Ulusal Viroloji Kongrelerini”</a:t>
            </a:r>
            <a:r>
              <a:rPr lang="tr-TR" dirty="0">
                <a:ea typeface="Times New Roman" panose="02020603050405020304" pitchFamily="18" charset="0"/>
              </a:rPr>
              <a:t> düzenlemektedir. Aynı ekiplerin katkılarıyla düzenli olarak </a:t>
            </a:r>
            <a:r>
              <a:rPr lang="tr-TR" b="1" dirty="0">
                <a:ea typeface="Times New Roman" panose="02020603050405020304" pitchFamily="18" charset="0"/>
              </a:rPr>
              <a:t>“Viroloji Yaz Okulları”</a:t>
            </a:r>
            <a:r>
              <a:rPr lang="tr-TR" dirty="0">
                <a:ea typeface="Times New Roman" panose="02020603050405020304" pitchFamily="18" charset="0"/>
              </a:rPr>
              <a:t> ikişer yıl aralarla yapılmaktadır. </a:t>
            </a:r>
            <a:endParaRPr lang="tr-TR" dirty="0" smtClean="0">
              <a:effectLst/>
              <a:ea typeface="Times New Roman" panose="02020603050405020304" pitchFamily="18" charset="0"/>
            </a:endParaRPr>
          </a:p>
          <a:p>
            <a:pPr algn="just">
              <a:spcAft>
                <a:spcPts val="600"/>
              </a:spcAft>
            </a:pPr>
            <a:r>
              <a:rPr lang="tr-TR" dirty="0">
                <a:ea typeface="Times New Roman" panose="02020603050405020304" pitchFamily="18" charset="0"/>
              </a:rPr>
              <a:t>Çeşitli kurs ve eğitim programları düzenleyen Anabilim Dalı Öğretim Üyeleri, “Kanıta Dayalı Tıp”, “Hastane </a:t>
            </a:r>
            <a:r>
              <a:rPr lang="tr-TR" dirty="0" err="1">
                <a:ea typeface="Times New Roman" panose="02020603050405020304" pitchFamily="18" charset="0"/>
              </a:rPr>
              <a:t>İnfeksiyonları</a:t>
            </a:r>
            <a:r>
              <a:rPr lang="tr-TR" dirty="0">
                <a:ea typeface="Times New Roman" panose="02020603050405020304" pitchFamily="18" charset="0"/>
              </a:rPr>
              <a:t> Epidemiyolojisi ve Kontrolü” ve “Sterilizasyon” konularında Üniversitemiz ev sahipliğinde düzenlenen kurslarda eğitici olarak görev almaktadır. </a:t>
            </a:r>
            <a:endParaRPr lang="tr-TR" dirty="0" smtClean="0">
              <a:effectLst/>
              <a:ea typeface="Times New Roman" panose="02020603050405020304" pitchFamily="18" charset="0"/>
            </a:endParaRPr>
          </a:p>
          <a:p>
            <a:pPr algn="just">
              <a:spcAft>
                <a:spcPts val="600"/>
              </a:spcAft>
            </a:pPr>
            <a:r>
              <a:rPr lang="tr-TR" dirty="0">
                <a:ea typeface="Times New Roman" panose="02020603050405020304" pitchFamily="18" charset="0"/>
              </a:rPr>
              <a:t>Anabilim Dalımız kendi alanında Türkiye’de birçok ilke imza atmıştır. Bunlar arasında, farklı moleküler epidemiyolojik analiz yöntemleri, </a:t>
            </a:r>
            <a:r>
              <a:rPr lang="tr-TR" dirty="0" err="1">
                <a:ea typeface="Times New Roman" panose="02020603050405020304" pitchFamily="18" charset="0"/>
              </a:rPr>
              <a:t>antimikrobiyal</a:t>
            </a:r>
            <a:r>
              <a:rPr lang="tr-TR" dirty="0">
                <a:ea typeface="Times New Roman" panose="02020603050405020304" pitchFamily="18" charset="0"/>
              </a:rPr>
              <a:t> direnç bağlamında moleküler ve konvansiyonel analizler, bazı moleküler tanı testleri ve </a:t>
            </a:r>
            <a:r>
              <a:rPr lang="tr-TR" dirty="0" err="1">
                <a:ea typeface="Times New Roman" panose="02020603050405020304" pitchFamily="18" charset="0"/>
              </a:rPr>
              <a:t>patogenez</a:t>
            </a:r>
            <a:r>
              <a:rPr lang="tr-TR" dirty="0">
                <a:ea typeface="Times New Roman" panose="02020603050405020304" pitchFamily="18" charset="0"/>
              </a:rPr>
              <a:t> çalışmalarında kullanılan deneysel modeller  ile bunların kullanıldığı çalışmalar sayılabilir. Bu tür teknikleri öğrenmek ya da antibiyotik direnci gibi bazı alanlarda ortak araştırmalar yapmak üzere başvuran pek çok araştırmacıya ev sahipliği yapılmıştır. </a:t>
            </a:r>
            <a:endParaRPr lang="tr-TR" dirty="0" smtClean="0">
              <a:effectLst/>
              <a:ea typeface="Times New Roman" panose="02020603050405020304" pitchFamily="18" charset="0"/>
            </a:endParaRPr>
          </a:p>
          <a:p>
            <a:pPr algn="just">
              <a:lnSpc>
                <a:spcPct val="107000"/>
              </a:lnSpc>
              <a:spcAft>
                <a:spcPts val="600"/>
              </a:spcAft>
            </a:pPr>
            <a:r>
              <a:rPr lang="tr-TR" dirty="0">
                <a:ea typeface="Calibri" panose="020F0502020204030204" pitchFamily="34" charset="0"/>
                <a:cs typeface="Times New Roman" panose="02020603050405020304" pitchFamily="18" charset="0"/>
              </a:rPr>
              <a:t>Anabilim Dalı olarak hastaneye verilen rutin hizmette kalite ana hedefimiz olduğu için kalite güvencesi çalışmalarına büyük önem verilmektedir. Dış kalite kontrol programları kalite güvencesinin vazgeçilmez bir parçasıdır. Öncelikle Ülkemize ve sonrasında Üniversitemize Moleküler testlerin dış kalite kontrollerinin sağlanabilmesi amacıyla “</a:t>
            </a:r>
            <a:r>
              <a:rPr lang="tr-TR" dirty="0" err="1">
                <a:ea typeface="Calibri" panose="020F0502020204030204" pitchFamily="34" charset="0"/>
                <a:cs typeface="Times New Roman" panose="02020603050405020304" pitchFamily="18" charset="0"/>
              </a:rPr>
              <a:t>Quality</a:t>
            </a:r>
            <a:r>
              <a:rPr lang="tr-TR" dirty="0">
                <a:ea typeface="Calibri" panose="020F0502020204030204" pitchFamily="34" charset="0"/>
                <a:cs typeface="Times New Roman" panose="02020603050405020304" pitchFamily="18" charset="0"/>
              </a:rPr>
              <a:t> Control </a:t>
            </a:r>
            <a:r>
              <a:rPr lang="tr-TR" dirty="0" err="1">
                <a:ea typeface="Calibri" panose="020F0502020204030204" pitchFamily="34" charset="0"/>
                <a:cs typeface="Times New Roman" panose="02020603050405020304" pitchFamily="18" charset="0"/>
              </a:rPr>
              <a:t>for</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Molecular</a:t>
            </a:r>
            <a:r>
              <a:rPr lang="tr-TR" dirty="0">
                <a:ea typeface="Calibri" panose="020F0502020204030204" pitchFamily="34" charset="0"/>
                <a:cs typeface="Times New Roman" panose="02020603050405020304" pitchFamily="18" charset="0"/>
              </a:rPr>
              <a:t> </a:t>
            </a:r>
            <a:r>
              <a:rPr lang="tr-TR" dirty="0" err="1">
                <a:ea typeface="Calibri" panose="020F0502020204030204" pitchFamily="34" charset="0"/>
                <a:cs typeface="Times New Roman" panose="02020603050405020304" pitchFamily="18" charset="0"/>
              </a:rPr>
              <a:t>Diagnostics</a:t>
            </a:r>
            <a:r>
              <a:rPr lang="tr-TR" dirty="0">
                <a:ea typeface="Calibri" panose="020F0502020204030204" pitchFamily="34" charset="0"/>
                <a:cs typeface="Times New Roman" panose="02020603050405020304" pitchFamily="18" charset="0"/>
              </a:rPr>
              <a:t>” (QCMD) ile bir protokol oluşturulmuştur. </a:t>
            </a:r>
          </a:p>
          <a:p>
            <a:r>
              <a:rPr lang="tr-TR" dirty="0">
                <a:ea typeface="Calibri" panose="020F0502020204030204" pitchFamily="34" charset="0"/>
              </a:rPr>
              <a:t>QCMD bir Avrupa Birliği projesi kapsamında başlayan giderek tüm dünyaya yaygınlaşan bir dış kalite kontrol programıdır. Bu program doğrultusunda moleküler mikrobiyolojik testlere ait  dış kalite kontrol örnekleri ülke genelinde  23 merkeze tarafımızdan dağıtılmakta, </a:t>
            </a:r>
            <a:r>
              <a:rPr lang="tr-TR" dirty="0" err="1">
                <a:ea typeface="Calibri" panose="020F0502020204030204" pitchFamily="34" charset="0"/>
              </a:rPr>
              <a:t>QCMD’nin</a:t>
            </a:r>
            <a:r>
              <a:rPr lang="tr-TR" dirty="0">
                <a:ea typeface="Calibri" panose="020F0502020204030204" pitchFamily="34" charset="0"/>
              </a:rPr>
              <a:t> ülke koordinatörü olarak çalışılmaktadır.    </a:t>
            </a:r>
            <a:endParaRPr lang="tr-TR" dirty="0"/>
          </a:p>
        </p:txBody>
      </p:sp>
    </p:spTree>
    <p:extLst>
      <p:ext uri="{BB962C8B-B14F-4D97-AF65-F5344CB8AC3E}">
        <p14:creationId xmlns:p14="http://schemas.microsoft.com/office/powerpoint/2010/main" val="2418750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8174" y="231168"/>
            <a:ext cx="4491935" cy="584775"/>
          </a:xfrm>
          <a:prstGeom prst="rect">
            <a:avLst/>
          </a:prstGeom>
        </p:spPr>
        <p:txBody>
          <a:bodyPr wrap="none">
            <a:spAutoFit/>
          </a:bodyPr>
          <a:lstStyle/>
          <a:p>
            <a:r>
              <a:rPr lang="tr-TR" sz="3200" b="1" dirty="0">
                <a:latin typeface="Arial" panose="020B0604020202020204" pitchFamily="34" charset="0"/>
                <a:ea typeface="Calibri" panose="020F0502020204030204" pitchFamily="34" charset="0"/>
              </a:rPr>
              <a:t>Araştırma konularımız</a:t>
            </a:r>
            <a:endParaRPr lang="tr-TR" sz="3200" dirty="0"/>
          </a:p>
        </p:txBody>
      </p:sp>
      <p:sp>
        <p:nvSpPr>
          <p:cNvPr id="3" name="Dikdörtgen 2"/>
          <p:cNvSpPr/>
          <p:nvPr/>
        </p:nvSpPr>
        <p:spPr>
          <a:xfrm>
            <a:off x="298174" y="1336430"/>
            <a:ext cx="11408228" cy="4948791"/>
          </a:xfrm>
          <a:prstGeom prst="rect">
            <a:avLst/>
          </a:prstGeom>
        </p:spPr>
        <p:txBody>
          <a:bodyPr wrap="square">
            <a:spAutoFit/>
          </a:bodyPr>
          <a:lstStyle/>
          <a:p>
            <a:pPr algn="just">
              <a:lnSpc>
                <a:spcPct val="107000"/>
              </a:lnSpc>
              <a:spcAft>
                <a:spcPts val="600"/>
              </a:spcAft>
            </a:pPr>
            <a:r>
              <a:rPr lang="tr-TR" dirty="0">
                <a:latin typeface="Arial" panose="020B0604020202020204" pitchFamily="34" charset="0"/>
                <a:ea typeface="Calibri" panose="020F0502020204030204" pitchFamily="34" charset="0"/>
                <a:cs typeface="Times New Roman" panose="02020603050405020304" pitchFamily="18" charset="0"/>
              </a:rPr>
              <a:t>Dirençli bakterilerin epidemiyolojisi, moleküler direnç mekanizmaları, hastane enfeksiyonları ve moleküler epidemiyolojisi ile ilgili araştırmalar yapılmaktadır. Bu kapsamda; PCR, ERIC-PCR ile bakterilerde </a:t>
            </a:r>
            <a:r>
              <a:rPr lang="tr-TR" dirty="0" err="1">
                <a:latin typeface="Arial" panose="020B0604020202020204" pitchFamily="34" charset="0"/>
                <a:ea typeface="Calibri" panose="020F0502020204030204" pitchFamily="34" charset="0"/>
                <a:cs typeface="Times New Roman" panose="02020603050405020304" pitchFamily="18" charset="0"/>
              </a:rPr>
              <a:t>klonal</a:t>
            </a:r>
            <a:r>
              <a:rPr lang="tr-TR" dirty="0">
                <a:latin typeface="Arial" panose="020B0604020202020204" pitchFamily="34" charset="0"/>
                <a:ea typeface="Calibri" panose="020F0502020204030204" pitchFamily="34" charset="0"/>
                <a:cs typeface="Times New Roman" panose="02020603050405020304" pitchFamily="18" charset="0"/>
              </a:rPr>
              <a:t> yayılım araştırılması, </a:t>
            </a:r>
            <a:r>
              <a:rPr lang="tr-TR" dirty="0" err="1">
                <a:latin typeface="Arial" panose="020B0604020202020204" pitchFamily="34" charset="0"/>
                <a:ea typeface="Calibri" panose="020F0502020204030204" pitchFamily="34" charset="0"/>
                <a:cs typeface="Times New Roman" panose="02020603050405020304" pitchFamily="18" charset="0"/>
              </a:rPr>
              <a:t>plazmit</a:t>
            </a:r>
            <a:r>
              <a:rPr lang="tr-TR" dirty="0">
                <a:latin typeface="Arial" panose="020B0604020202020204" pitchFamily="34" charset="0"/>
                <a:ea typeface="Calibri" panose="020F0502020204030204" pitchFamily="34" charset="0"/>
                <a:cs typeface="Times New Roman" panose="02020603050405020304" pitchFamily="18" charset="0"/>
              </a:rPr>
              <a:t> analizi, çeşitli </a:t>
            </a:r>
            <a:r>
              <a:rPr lang="tr-TR" dirty="0" err="1">
                <a:latin typeface="Arial" panose="020B0604020202020204" pitchFamily="34" charset="0"/>
                <a:ea typeface="Calibri" panose="020F0502020204030204" pitchFamily="34" charset="0"/>
                <a:cs typeface="Times New Roman" panose="02020603050405020304" pitchFamily="18" charset="0"/>
              </a:rPr>
              <a:t>elektroforez</a:t>
            </a:r>
            <a:r>
              <a:rPr lang="tr-TR" dirty="0">
                <a:latin typeface="Arial" panose="020B0604020202020204" pitchFamily="34" charset="0"/>
                <a:ea typeface="Calibri" panose="020F0502020204030204" pitchFamily="34" charset="0"/>
                <a:cs typeface="Times New Roman" panose="02020603050405020304" pitchFamily="18" charset="0"/>
              </a:rPr>
              <a:t> teknikleri, PFGE uygulanmaktadır. Beta-</a:t>
            </a:r>
            <a:r>
              <a:rPr lang="tr-TR" dirty="0" err="1">
                <a:latin typeface="Arial" panose="020B0604020202020204" pitchFamily="34" charset="0"/>
                <a:ea typeface="Calibri" panose="020F0502020204030204" pitchFamily="34" charset="0"/>
                <a:cs typeface="Times New Roman" panose="02020603050405020304" pitchFamily="18" charset="0"/>
              </a:rPr>
              <a:t>laktamaz</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tiplendirilmesi</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izoelektrik</a:t>
            </a:r>
            <a:r>
              <a:rPr lang="tr-TR" dirty="0">
                <a:latin typeface="Arial" panose="020B0604020202020204" pitchFamily="34" charset="0"/>
                <a:ea typeface="Calibri" panose="020F0502020204030204" pitchFamily="34" charset="0"/>
                <a:cs typeface="Times New Roman" panose="02020603050405020304" pitchFamily="18" charset="0"/>
              </a:rPr>
              <a:t> odaklama yapılmakta, ayrıca hava ve su örneklerinden kültür incelemeleri uygulanabilmektedir.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i="1" dirty="0" err="1">
                <a:latin typeface="Arial" panose="020B0604020202020204" pitchFamily="34" charset="0"/>
                <a:ea typeface="Calibri" panose="020F0502020204030204" pitchFamily="34" charset="0"/>
                <a:cs typeface="Times New Roman" panose="02020603050405020304" pitchFamily="18" charset="0"/>
              </a:rPr>
              <a:t>Helicobacter</a:t>
            </a:r>
            <a:r>
              <a:rPr lang="tr-TR" i="1" dirty="0">
                <a:latin typeface="Arial" panose="020B0604020202020204" pitchFamily="34" charset="0"/>
                <a:ea typeface="Calibri" panose="020F0502020204030204" pitchFamily="34" charset="0"/>
                <a:cs typeface="Times New Roman" panose="02020603050405020304" pitchFamily="18" charset="0"/>
              </a:rPr>
              <a:t> </a:t>
            </a:r>
            <a:r>
              <a:rPr lang="tr-TR" i="1" dirty="0" err="1">
                <a:latin typeface="Arial" panose="020B0604020202020204" pitchFamily="34" charset="0"/>
                <a:ea typeface="Calibri" panose="020F0502020204030204" pitchFamily="34" charset="0"/>
                <a:cs typeface="Times New Roman" panose="02020603050405020304" pitchFamily="18" charset="0"/>
              </a:rPr>
              <a:t>pylori</a:t>
            </a:r>
            <a:r>
              <a:rPr lang="tr-TR" dirty="0">
                <a:latin typeface="Arial" panose="020B0604020202020204" pitchFamily="34" charset="0"/>
                <a:ea typeface="Calibri" panose="020F0502020204030204" pitchFamily="34" charset="0"/>
                <a:cs typeface="Times New Roman" panose="02020603050405020304" pitchFamily="18" charset="0"/>
              </a:rPr>
              <a:t> ve </a:t>
            </a:r>
            <a:r>
              <a:rPr lang="tr-TR" dirty="0" err="1">
                <a:latin typeface="Arial" panose="020B0604020202020204" pitchFamily="34" charset="0"/>
                <a:ea typeface="Calibri" panose="020F0502020204030204" pitchFamily="34" charset="0"/>
                <a:cs typeface="Times New Roman" panose="02020603050405020304" pitchFamily="18" charset="0"/>
              </a:rPr>
              <a:t>infeksiyonlarına</a:t>
            </a:r>
            <a:r>
              <a:rPr lang="tr-TR" dirty="0">
                <a:latin typeface="Arial" panose="020B0604020202020204" pitchFamily="34" charset="0"/>
                <a:ea typeface="Calibri" panose="020F0502020204030204" pitchFamily="34" charset="0"/>
                <a:cs typeface="Times New Roman" panose="02020603050405020304" pitchFamily="18" charset="0"/>
              </a:rPr>
              <a:t> yönelik tanı, direnç (moleküler analiz), bağışık yanıt ve </a:t>
            </a:r>
            <a:r>
              <a:rPr lang="tr-TR" dirty="0" err="1">
                <a:latin typeface="Arial" panose="020B0604020202020204" pitchFamily="34" charset="0"/>
                <a:ea typeface="Calibri" panose="020F0502020204030204" pitchFamily="34" charset="0"/>
                <a:cs typeface="Times New Roman" panose="02020603050405020304" pitchFamily="18" charset="0"/>
              </a:rPr>
              <a:t>patogenez</a:t>
            </a:r>
            <a:r>
              <a:rPr lang="tr-TR" dirty="0">
                <a:latin typeface="Arial" panose="020B0604020202020204" pitchFamily="34" charset="0"/>
                <a:ea typeface="Calibri" panose="020F0502020204030204" pitchFamily="34" charset="0"/>
                <a:cs typeface="Times New Roman" panose="02020603050405020304" pitchFamily="18" charset="0"/>
              </a:rPr>
              <a:t> araştırmaları yapılmakta, kültür, PCR, </a:t>
            </a:r>
            <a:r>
              <a:rPr lang="tr-TR" dirty="0" err="1">
                <a:latin typeface="Arial" panose="020B0604020202020204" pitchFamily="34" charset="0"/>
                <a:ea typeface="Calibri" panose="020F0502020204030204" pitchFamily="34" charset="0"/>
                <a:cs typeface="Times New Roman" panose="02020603050405020304" pitchFamily="18" charset="0"/>
              </a:rPr>
              <a:t>rt</a:t>
            </a:r>
            <a:r>
              <a:rPr lang="tr-TR" dirty="0">
                <a:latin typeface="Arial" panose="020B0604020202020204" pitchFamily="34" charset="0"/>
                <a:ea typeface="Calibri" panose="020F0502020204030204" pitchFamily="34" charset="0"/>
                <a:cs typeface="Times New Roman" panose="02020603050405020304" pitchFamily="18" charset="0"/>
              </a:rPr>
              <a:t>-PCR, FISH ve </a:t>
            </a:r>
            <a:r>
              <a:rPr lang="tr-TR" dirty="0" err="1">
                <a:latin typeface="Arial" panose="020B0604020202020204" pitchFamily="34" charset="0"/>
                <a:ea typeface="Calibri" panose="020F0502020204030204" pitchFamily="34" charset="0"/>
                <a:cs typeface="Times New Roman" panose="02020603050405020304" pitchFamily="18" charset="0"/>
              </a:rPr>
              <a:t>immunoassay’ler</a:t>
            </a:r>
            <a:r>
              <a:rPr lang="tr-TR" dirty="0">
                <a:latin typeface="Arial" panose="020B0604020202020204" pitchFamily="34" charset="0"/>
                <a:ea typeface="Calibri" panose="020F0502020204030204" pitchFamily="34" charset="0"/>
                <a:cs typeface="Times New Roman" panose="02020603050405020304" pitchFamily="18" charset="0"/>
              </a:rPr>
              <a:t> uygulanmaktadır.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dirty="0">
                <a:latin typeface="Arial" panose="020B0604020202020204" pitchFamily="34" charset="0"/>
                <a:ea typeface="Calibri" panose="020F0502020204030204" pitchFamily="34" charset="0"/>
                <a:cs typeface="Times New Roman" panose="02020603050405020304" pitchFamily="18" charset="0"/>
              </a:rPr>
              <a:t>Bakteriyel </a:t>
            </a:r>
            <a:r>
              <a:rPr lang="tr-TR" dirty="0" err="1">
                <a:latin typeface="Arial" panose="020B0604020202020204" pitchFamily="34" charset="0"/>
                <a:ea typeface="Calibri" panose="020F0502020204030204" pitchFamily="34" charset="0"/>
                <a:cs typeface="Times New Roman" panose="02020603050405020304" pitchFamily="18" charset="0"/>
              </a:rPr>
              <a:t>virülans</a:t>
            </a:r>
            <a:r>
              <a:rPr lang="tr-TR" dirty="0">
                <a:latin typeface="Arial" panose="020B0604020202020204" pitchFamily="34" charset="0"/>
                <a:ea typeface="Calibri" panose="020F0502020204030204" pitchFamily="34" charset="0"/>
                <a:cs typeface="Times New Roman" panose="02020603050405020304" pitchFamily="18" charset="0"/>
              </a:rPr>
              <a:t> faktörleri, </a:t>
            </a:r>
            <a:r>
              <a:rPr lang="tr-TR" dirty="0" err="1">
                <a:latin typeface="Arial" panose="020B0604020202020204" pitchFamily="34" charset="0"/>
                <a:ea typeface="Calibri" panose="020F0502020204030204" pitchFamily="34" charset="0"/>
                <a:cs typeface="Times New Roman" panose="02020603050405020304" pitchFamily="18" charset="0"/>
              </a:rPr>
              <a:t>Sub</a:t>
            </a:r>
            <a:r>
              <a:rPr lang="tr-TR" dirty="0">
                <a:latin typeface="Arial" panose="020B0604020202020204" pitchFamily="34" charset="0"/>
                <a:ea typeface="Calibri" panose="020F0502020204030204" pitchFamily="34" charset="0"/>
                <a:cs typeface="Times New Roman" panose="02020603050405020304" pitchFamily="18" charset="0"/>
              </a:rPr>
              <a:t>-MİK antibiyotik konsantrasyonlarında </a:t>
            </a:r>
            <a:r>
              <a:rPr lang="tr-TR" dirty="0" err="1">
                <a:latin typeface="Arial" panose="020B0604020202020204" pitchFamily="34" charset="0"/>
                <a:ea typeface="Calibri" panose="020F0502020204030204" pitchFamily="34" charset="0"/>
                <a:cs typeface="Times New Roman" panose="02020603050405020304" pitchFamily="18" charset="0"/>
              </a:rPr>
              <a:t>virülans</a:t>
            </a:r>
            <a:r>
              <a:rPr lang="tr-TR" dirty="0">
                <a:latin typeface="Arial" panose="020B0604020202020204" pitchFamily="34" charset="0"/>
                <a:ea typeface="Calibri" panose="020F0502020204030204" pitchFamily="34" charset="0"/>
                <a:cs typeface="Times New Roman" panose="02020603050405020304" pitchFamily="18" charset="0"/>
              </a:rPr>
              <a:t> faktörlerinin ekspresyonu ve “</a:t>
            </a:r>
            <a:r>
              <a:rPr lang="tr-TR" dirty="0" err="1">
                <a:latin typeface="Arial" panose="020B0604020202020204" pitchFamily="34" charset="0"/>
                <a:ea typeface="Calibri" panose="020F0502020204030204" pitchFamily="34" charset="0"/>
                <a:cs typeface="Times New Roman" panose="02020603050405020304" pitchFamily="18" charset="0"/>
              </a:rPr>
              <a:t>quorum</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sensing</a:t>
            </a:r>
            <a:r>
              <a:rPr lang="tr-TR" dirty="0">
                <a:latin typeface="Arial" panose="020B0604020202020204" pitchFamily="34" charset="0"/>
                <a:ea typeface="Calibri" panose="020F0502020204030204" pitchFamily="34" charset="0"/>
                <a:cs typeface="Times New Roman" panose="02020603050405020304" pitchFamily="18" charset="0"/>
              </a:rPr>
              <a:t>” araştırmaları yapılmakta, bu amaçla kültür, “</a:t>
            </a:r>
            <a:r>
              <a:rPr lang="tr-TR" dirty="0" err="1">
                <a:latin typeface="Arial" panose="020B0604020202020204" pitchFamily="34" charset="0"/>
                <a:ea typeface="Calibri" panose="020F0502020204030204" pitchFamily="34" charset="0"/>
                <a:cs typeface="Times New Roman" panose="02020603050405020304" pitchFamily="18" charset="0"/>
              </a:rPr>
              <a:t>quorum</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sensing</a:t>
            </a:r>
            <a:r>
              <a:rPr lang="tr-TR" dirty="0">
                <a:latin typeface="Arial" panose="020B0604020202020204" pitchFamily="34" charset="0"/>
                <a:ea typeface="Calibri" panose="020F0502020204030204" pitchFamily="34" charset="0"/>
                <a:cs typeface="Times New Roman" panose="02020603050405020304" pitchFamily="18" charset="0"/>
              </a:rPr>
              <a:t>” testi, PCR, </a:t>
            </a:r>
            <a:r>
              <a:rPr lang="tr-TR" dirty="0" err="1">
                <a:latin typeface="Arial" panose="020B0604020202020204" pitchFamily="34" charset="0"/>
                <a:ea typeface="Calibri" panose="020F0502020204030204" pitchFamily="34" charset="0"/>
                <a:cs typeface="Times New Roman" panose="02020603050405020304" pitchFamily="18" charset="0"/>
              </a:rPr>
              <a:t>rt</a:t>
            </a:r>
            <a:r>
              <a:rPr lang="tr-TR" dirty="0">
                <a:latin typeface="Arial" panose="020B0604020202020204" pitchFamily="34" charset="0"/>
                <a:ea typeface="Calibri" panose="020F0502020204030204" pitchFamily="34" charset="0"/>
                <a:cs typeface="Times New Roman" panose="02020603050405020304" pitchFamily="18" charset="0"/>
              </a:rPr>
              <a:t>-PCR, </a:t>
            </a:r>
            <a:r>
              <a:rPr lang="tr-TR" dirty="0" err="1">
                <a:latin typeface="Arial" panose="020B0604020202020204" pitchFamily="34" charset="0"/>
                <a:ea typeface="Calibri" panose="020F0502020204030204" pitchFamily="34" charset="0"/>
                <a:cs typeface="Times New Roman" panose="02020603050405020304" pitchFamily="18" charset="0"/>
              </a:rPr>
              <a:t>immunoassay’ler</a:t>
            </a:r>
            <a:r>
              <a:rPr lang="tr-TR" dirty="0">
                <a:latin typeface="Arial" panose="020B0604020202020204" pitchFamily="34" charset="0"/>
                <a:ea typeface="Calibri" panose="020F0502020204030204" pitchFamily="34" charset="0"/>
                <a:cs typeface="Times New Roman" panose="02020603050405020304" pitchFamily="18" charset="0"/>
              </a:rPr>
              <a:t> ve hücre kültürleri çalışmaları uygulanmaktadır.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tr-TR" dirty="0" err="1">
                <a:latin typeface="Arial" panose="020B0604020202020204" pitchFamily="34" charset="0"/>
                <a:ea typeface="Times New Roman" panose="02020603050405020304" pitchFamily="18" charset="0"/>
              </a:rPr>
              <a:t>Viral</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infeksiyonlarda</a:t>
            </a:r>
            <a:r>
              <a:rPr lang="tr-TR" dirty="0">
                <a:latin typeface="Arial" panose="020B0604020202020204" pitchFamily="34" charset="0"/>
                <a:ea typeface="Times New Roman" panose="02020603050405020304" pitchFamily="18" charset="0"/>
              </a:rPr>
              <a:t> mikrobiyolojik tanı testleri (hepatit </a:t>
            </a:r>
            <a:r>
              <a:rPr lang="tr-TR" dirty="0" err="1">
                <a:latin typeface="Arial" panose="020B0604020202020204" pitchFamily="34" charset="0"/>
                <a:ea typeface="Times New Roman" panose="02020603050405020304" pitchFamily="18" charset="0"/>
              </a:rPr>
              <a:t>virusları</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influenza</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virus</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herpes</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viruslar</a:t>
            </a:r>
            <a:r>
              <a:rPr lang="tr-TR" dirty="0">
                <a:latin typeface="Arial" panose="020B0604020202020204" pitchFamily="34" charset="0"/>
                <a:ea typeface="Times New Roman" panose="02020603050405020304" pitchFamily="18" charset="0"/>
              </a:rPr>
              <a:t> ağırlıklı), HBV genomu mutasyonları ve klinik sonuçları, </a:t>
            </a:r>
            <a:r>
              <a:rPr lang="tr-TR" dirty="0" err="1">
                <a:latin typeface="Arial" panose="020B0604020202020204" pitchFamily="34" charset="0"/>
                <a:ea typeface="Times New Roman" panose="02020603050405020304" pitchFamily="18" charset="0"/>
              </a:rPr>
              <a:t>viral</a:t>
            </a:r>
            <a:r>
              <a:rPr lang="tr-TR" dirty="0">
                <a:latin typeface="Arial" panose="020B0604020202020204" pitchFamily="34" charset="0"/>
                <a:ea typeface="Times New Roman" panose="02020603050405020304" pitchFamily="18" charset="0"/>
              </a:rPr>
              <a:t> </a:t>
            </a:r>
            <a:r>
              <a:rPr lang="tr-TR" dirty="0" err="1">
                <a:latin typeface="Arial" panose="020B0604020202020204" pitchFamily="34" charset="0"/>
                <a:ea typeface="Times New Roman" panose="02020603050405020304" pitchFamily="18" charset="0"/>
              </a:rPr>
              <a:t>infeksiyonların</a:t>
            </a:r>
            <a:r>
              <a:rPr lang="tr-TR" dirty="0">
                <a:latin typeface="Arial" panose="020B0604020202020204" pitchFamily="34" charset="0"/>
                <a:ea typeface="Times New Roman" panose="02020603050405020304" pitchFamily="18" charset="0"/>
              </a:rPr>
              <a:t> tanısında kullanılabilecek nükleik asit testlerinin geliştirilmesi araştırmaları (geliştirilen testlerden bazıları merkez laboratuvarında kullanılmaktadır) ve nükleik asit testlerinde standardizasyon çalışmaları yapılmaktadır. Bu amaçla kalitatif ve kantitatif PCR esaslı nükleik asit testleri, </a:t>
            </a:r>
            <a:r>
              <a:rPr lang="tr-TR" dirty="0" err="1">
                <a:latin typeface="Arial" panose="020B0604020202020204" pitchFamily="34" charset="0"/>
                <a:ea typeface="Times New Roman" panose="02020603050405020304" pitchFamily="18" charset="0"/>
              </a:rPr>
              <a:t>Restriksiyon</a:t>
            </a:r>
            <a:r>
              <a:rPr lang="tr-TR" dirty="0">
                <a:latin typeface="Arial" panose="020B0604020202020204" pitchFamily="34" charset="0"/>
                <a:ea typeface="Times New Roman" panose="02020603050405020304" pitchFamily="18" charset="0"/>
              </a:rPr>
              <a:t> Enzim Analizi (REA), </a:t>
            </a:r>
            <a:r>
              <a:rPr lang="tr-TR" dirty="0" err="1">
                <a:latin typeface="Arial" panose="020B0604020202020204" pitchFamily="34" charset="0"/>
                <a:ea typeface="Times New Roman" panose="02020603050405020304" pitchFamily="18" charset="0"/>
              </a:rPr>
              <a:t>hibridizasyon</a:t>
            </a:r>
            <a:r>
              <a:rPr lang="tr-TR" dirty="0">
                <a:latin typeface="Arial" panose="020B0604020202020204" pitchFamily="34" charset="0"/>
                <a:ea typeface="Times New Roman" panose="02020603050405020304" pitchFamily="18" charset="0"/>
              </a:rPr>
              <a:t> teknikleri, dizi analizi ve EIA testleri kullanılmaktadır</a:t>
            </a:r>
            <a:r>
              <a:rPr lang="tr-TR" dirty="0" smtClean="0">
                <a:latin typeface="Arial" panose="020B0604020202020204" pitchFamily="34" charset="0"/>
                <a:ea typeface="Times New Roman" panose="02020603050405020304" pitchFamily="18" charset="0"/>
              </a:rPr>
              <a:t>.</a:t>
            </a:r>
            <a:endParaRPr lang="tr-TR" sz="20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233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8174" y="231168"/>
            <a:ext cx="4491935" cy="584775"/>
          </a:xfrm>
          <a:prstGeom prst="rect">
            <a:avLst/>
          </a:prstGeom>
        </p:spPr>
        <p:txBody>
          <a:bodyPr wrap="none">
            <a:spAutoFit/>
          </a:bodyPr>
          <a:lstStyle/>
          <a:p>
            <a:r>
              <a:rPr lang="tr-TR" sz="3200" b="1" dirty="0">
                <a:latin typeface="Arial" panose="020B0604020202020204" pitchFamily="34" charset="0"/>
                <a:ea typeface="Calibri" panose="020F0502020204030204" pitchFamily="34" charset="0"/>
              </a:rPr>
              <a:t>Araştırma konularımız</a:t>
            </a:r>
            <a:endParaRPr lang="tr-TR" sz="3200" dirty="0"/>
          </a:p>
        </p:txBody>
      </p:sp>
      <p:sp>
        <p:nvSpPr>
          <p:cNvPr id="4" name="Dikdörtgen 3"/>
          <p:cNvSpPr/>
          <p:nvPr/>
        </p:nvSpPr>
        <p:spPr>
          <a:xfrm>
            <a:off x="426720" y="1222367"/>
            <a:ext cx="10755085" cy="4845557"/>
          </a:xfrm>
          <a:prstGeom prst="rect">
            <a:avLst/>
          </a:prstGeom>
        </p:spPr>
        <p:txBody>
          <a:bodyPr wrap="square">
            <a:spAutoFit/>
          </a:bodyPr>
          <a:lstStyle/>
          <a:p>
            <a:pPr algn="just">
              <a:lnSpc>
                <a:spcPct val="107000"/>
              </a:lnSpc>
              <a:spcAft>
                <a:spcPts val="600"/>
              </a:spcAft>
            </a:pPr>
            <a:r>
              <a:rPr lang="tr-TR" dirty="0" smtClean="0">
                <a:latin typeface="Arial" panose="020B0604020202020204" pitchFamily="34" charset="0"/>
                <a:ea typeface="Calibri" panose="020F0502020204030204" pitchFamily="34" charset="0"/>
                <a:cs typeface="Times New Roman" panose="02020603050405020304" pitchFamily="18" charset="0"/>
              </a:rPr>
              <a:t>Hepatit C </a:t>
            </a:r>
            <a:r>
              <a:rPr lang="tr-TR" dirty="0" err="1" smtClean="0">
                <a:latin typeface="Arial" panose="020B0604020202020204" pitchFamily="34" charset="0"/>
                <a:ea typeface="Calibri" panose="020F0502020204030204" pitchFamily="34" charset="0"/>
                <a:cs typeface="Times New Roman" panose="02020603050405020304" pitchFamily="18" charset="0"/>
              </a:rPr>
              <a:t>virus</a:t>
            </a:r>
            <a:r>
              <a:rPr lang="tr-TR" dirty="0" smtClean="0">
                <a:latin typeface="Arial" panose="020B0604020202020204" pitchFamily="34" charset="0"/>
                <a:ea typeface="Calibri" panose="020F0502020204030204" pitchFamily="34" charset="0"/>
                <a:cs typeface="Times New Roman" panose="02020603050405020304" pitchFamily="18" charset="0"/>
              </a:rPr>
              <a:t> </a:t>
            </a:r>
            <a:r>
              <a:rPr lang="tr-TR" dirty="0" err="1" smtClean="0">
                <a:latin typeface="Arial" panose="020B0604020202020204" pitchFamily="34" charset="0"/>
                <a:ea typeface="Calibri" panose="020F0502020204030204" pitchFamily="34" charset="0"/>
                <a:cs typeface="Times New Roman" panose="02020603050405020304" pitchFamily="18" charset="0"/>
              </a:rPr>
              <a:t>patogenezi</a:t>
            </a:r>
            <a:r>
              <a:rPr lang="tr-TR" dirty="0" smtClean="0">
                <a:latin typeface="Arial" panose="020B0604020202020204" pitchFamily="34" charset="0"/>
                <a:ea typeface="Calibri" panose="020F0502020204030204" pitchFamily="34" charset="0"/>
                <a:cs typeface="Times New Roman" panose="02020603050405020304" pitchFamily="18" charset="0"/>
              </a:rPr>
              <a:t> ve </a:t>
            </a:r>
            <a:r>
              <a:rPr lang="tr-TR" dirty="0" err="1" smtClean="0">
                <a:latin typeface="Arial" panose="020B0604020202020204" pitchFamily="34" charset="0"/>
                <a:ea typeface="Calibri" panose="020F0502020204030204" pitchFamily="34" charset="0"/>
                <a:cs typeface="Times New Roman" panose="02020603050405020304" pitchFamily="18" charset="0"/>
              </a:rPr>
              <a:t>immunolojisi</a:t>
            </a:r>
            <a:r>
              <a:rPr lang="tr-TR" dirty="0" smtClean="0">
                <a:latin typeface="Arial" panose="020B0604020202020204" pitchFamily="34" charset="0"/>
                <a:ea typeface="Calibri" panose="020F0502020204030204" pitchFamily="34" charset="0"/>
                <a:cs typeface="Times New Roman" panose="02020603050405020304" pitchFamily="18" charset="0"/>
              </a:rPr>
              <a:t> araştırılmakta, </a:t>
            </a:r>
            <a:r>
              <a:rPr lang="tr-TR" dirty="0" err="1" smtClean="0">
                <a:latin typeface="Arial" panose="020B0604020202020204" pitchFamily="34" charset="0"/>
                <a:ea typeface="Calibri" panose="020F0502020204030204" pitchFamily="34" charset="0"/>
                <a:cs typeface="Times New Roman" panose="02020603050405020304" pitchFamily="18" charset="0"/>
              </a:rPr>
              <a:t>Hantavirus</a:t>
            </a:r>
            <a:r>
              <a:rPr lang="tr-TR" dirty="0" smtClean="0">
                <a:latin typeface="Arial" panose="020B0604020202020204" pitchFamily="34" charset="0"/>
                <a:ea typeface="Calibri" panose="020F0502020204030204" pitchFamily="34" charset="0"/>
                <a:cs typeface="Times New Roman" panose="02020603050405020304" pitchFamily="18" charset="0"/>
              </a:rPr>
              <a:t> epidemiyolojisi, ve </a:t>
            </a:r>
            <a:r>
              <a:rPr lang="tr-TR" dirty="0" err="1" smtClean="0">
                <a:latin typeface="Arial" panose="020B0604020202020204" pitchFamily="34" charset="0"/>
                <a:ea typeface="Calibri" panose="020F0502020204030204" pitchFamily="34" charset="0"/>
                <a:cs typeface="Times New Roman" panose="02020603050405020304" pitchFamily="18" charset="0"/>
              </a:rPr>
              <a:t>roboviruslara</a:t>
            </a:r>
            <a:r>
              <a:rPr lang="tr-TR" dirty="0" smtClean="0">
                <a:latin typeface="Arial" panose="020B0604020202020204" pitchFamily="34" charset="0"/>
                <a:ea typeface="Calibri" panose="020F0502020204030204" pitchFamily="34" charset="0"/>
                <a:cs typeface="Times New Roman" panose="02020603050405020304" pitchFamily="18" charset="0"/>
              </a:rPr>
              <a:t> yönelik alan çalışmaları yapılmaktadır. Nükleik asit tabanlı yöntemlere ek olarak </a:t>
            </a:r>
            <a:r>
              <a:rPr lang="tr-TR" dirty="0" err="1" smtClean="0">
                <a:latin typeface="Arial" panose="020B0604020202020204" pitchFamily="34" charset="0"/>
                <a:ea typeface="Calibri" panose="020F0502020204030204" pitchFamily="34" charset="0"/>
                <a:cs typeface="Times New Roman" panose="02020603050405020304" pitchFamily="18" charset="0"/>
              </a:rPr>
              <a:t>filogenetik</a:t>
            </a:r>
            <a:r>
              <a:rPr lang="tr-TR" dirty="0" smtClean="0">
                <a:latin typeface="Arial" panose="020B0604020202020204" pitchFamily="34" charset="0"/>
                <a:ea typeface="Calibri" panose="020F0502020204030204" pitchFamily="34" charset="0"/>
                <a:cs typeface="Times New Roman" panose="02020603050405020304" pitchFamily="18" charset="0"/>
              </a:rPr>
              <a:t> analiz, </a:t>
            </a:r>
            <a:r>
              <a:rPr lang="tr-TR" dirty="0" err="1" smtClean="0">
                <a:latin typeface="Arial" panose="020B0604020202020204" pitchFamily="34" charset="0"/>
                <a:ea typeface="Calibri" panose="020F0502020204030204" pitchFamily="34" charset="0"/>
                <a:cs typeface="Times New Roman" panose="02020603050405020304" pitchFamily="18" charset="0"/>
              </a:rPr>
              <a:t>prokaryotik</a:t>
            </a:r>
            <a:r>
              <a:rPr lang="tr-TR" dirty="0" smtClean="0">
                <a:latin typeface="Arial" panose="020B0604020202020204" pitchFamily="34" charset="0"/>
                <a:ea typeface="Calibri" panose="020F0502020204030204" pitchFamily="34" charset="0"/>
                <a:cs typeface="Times New Roman" panose="02020603050405020304" pitchFamily="18" charset="0"/>
              </a:rPr>
              <a:t> ve </a:t>
            </a:r>
            <a:r>
              <a:rPr lang="tr-TR" dirty="0" err="1" smtClean="0">
                <a:latin typeface="Arial" panose="020B0604020202020204" pitchFamily="34" charset="0"/>
                <a:ea typeface="Calibri" panose="020F0502020204030204" pitchFamily="34" charset="0"/>
                <a:cs typeface="Times New Roman" panose="02020603050405020304" pitchFamily="18" charset="0"/>
              </a:rPr>
              <a:t>ökaryotik</a:t>
            </a:r>
            <a:r>
              <a:rPr lang="tr-TR" dirty="0" smtClean="0">
                <a:latin typeface="Arial" panose="020B0604020202020204" pitchFamily="34" charset="0"/>
                <a:ea typeface="Calibri" panose="020F0502020204030204" pitchFamily="34" charset="0"/>
                <a:cs typeface="Times New Roman" panose="02020603050405020304" pitchFamily="18" charset="0"/>
              </a:rPr>
              <a:t> klonlama ve protein ekspresyonu ile </a:t>
            </a:r>
            <a:r>
              <a:rPr lang="tr-TR" dirty="0" err="1" smtClean="0">
                <a:latin typeface="Arial" panose="020B0604020202020204" pitchFamily="34" charset="0"/>
                <a:ea typeface="Calibri" panose="020F0502020204030204" pitchFamily="34" charset="0"/>
                <a:cs typeface="Times New Roman" panose="02020603050405020304" pitchFamily="18" charset="0"/>
              </a:rPr>
              <a:t>immunoassay’ler</a:t>
            </a:r>
            <a:r>
              <a:rPr lang="tr-TR" dirty="0" smtClean="0">
                <a:latin typeface="Arial" panose="020B0604020202020204" pitchFamily="34" charset="0"/>
                <a:ea typeface="Calibri" panose="020F0502020204030204" pitchFamily="34" charset="0"/>
                <a:cs typeface="Times New Roman" panose="02020603050405020304" pitchFamily="18" charset="0"/>
              </a:rPr>
              <a:t> uygulanmaktadır.</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endParaRPr lang="tr-TR"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dirty="0" err="1" smtClean="0">
                <a:latin typeface="Arial" panose="020B0604020202020204" pitchFamily="34" charset="0"/>
                <a:ea typeface="Calibri" panose="020F0502020204030204" pitchFamily="34" charset="0"/>
                <a:cs typeface="Times New Roman" panose="02020603050405020304" pitchFamily="18" charset="0"/>
              </a:rPr>
              <a:t>Antifungal</a:t>
            </a:r>
            <a:r>
              <a:rPr lang="tr-TR" dirty="0" smtClean="0">
                <a:latin typeface="Arial" panose="020B0604020202020204" pitchFamily="34" charset="0"/>
                <a:ea typeface="Calibri" panose="020F0502020204030204" pitchFamily="34" charset="0"/>
                <a:cs typeface="Times New Roman" panose="02020603050405020304" pitchFamily="18" charset="0"/>
              </a:rPr>
              <a:t> </a:t>
            </a:r>
            <a:r>
              <a:rPr lang="tr-TR" dirty="0">
                <a:latin typeface="Arial" panose="020B0604020202020204" pitchFamily="34" charset="0"/>
                <a:ea typeface="Calibri" panose="020F0502020204030204" pitchFamily="34" charset="0"/>
                <a:cs typeface="Times New Roman" panose="02020603050405020304" pitchFamily="18" charset="0"/>
              </a:rPr>
              <a:t>duyarlılık testleri, mantarlarda ve özellikle </a:t>
            </a:r>
            <a:r>
              <a:rPr lang="tr-TR" i="1" dirty="0" err="1">
                <a:latin typeface="Arial" panose="020B0604020202020204" pitchFamily="34" charset="0"/>
                <a:ea typeface="Calibri" panose="020F0502020204030204" pitchFamily="34" charset="0"/>
                <a:cs typeface="Times New Roman" panose="02020603050405020304" pitchFamily="18" charset="0"/>
              </a:rPr>
              <a:t>Candida</a:t>
            </a:r>
            <a:r>
              <a:rPr lang="tr-TR" dirty="0">
                <a:latin typeface="Arial" panose="020B0604020202020204" pitchFamily="34" charset="0"/>
                <a:ea typeface="Calibri" panose="020F0502020204030204" pitchFamily="34" charset="0"/>
                <a:cs typeface="Times New Roman" panose="02020603050405020304" pitchFamily="18" charset="0"/>
              </a:rPr>
              <a:t> türlerindeki </a:t>
            </a:r>
            <a:r>
              <a:rPr lang="tr-TR" dirty="0" err="1">
                <a:latin typeface="Arial" panose="020B0604020202020204" pitchFamily="34" charset="0"/>
                <a:ea typeface="Calibri" panose="020F0502020204030204" pitchFamily="34" charset="0"/>
                <a:cs typeface="Times New Roman" panose="02020603050405020304" pitchFamily="18" charset="0"/>
              </a:rPr>
              <a:t>antifungal</a:t>
            </a:r>
            <a:r>
              <a:rPr lang="tr-TR" dirty="0">
                <a:latin typeface="Arial" panose="020B0604020202020204" pitchFamily="34" charset="0"/>
                <a:ea typeface="Calibri" panose="020F0502020204030204" pitchFamily="34" charset="0"/>
                <a:cs typeface="Times New Roman" panose="02020603050405020304" pitchFamily="18" charset="0"/>
              </a:rPr>
              <a:t> direnç mekanizmaları, </a:t>
            </a:r>
            <a:r>
              <a:rPr lang="tr-TR" dirty="0" err="1">
                <a:latin typeface="Arial" panose="020B0604020202020204" pitchFamily="34" charset="0"/>
                <a:ea typeface="Calibri" panose="020F0502020204030204" pitchFamily="34" charset="0"/>
                <a:cs typeface="Times New Roman" panose="02020603050405020304" pitchFamily="18" charset="0"/>
              </a:rPr>
              <a:t>virulans</a:t>
            </a:r>
            <a:r>
              <a:rPr lang="tr-TR" dirty="0">
                <a:latin typeface="Arial" panose="020B0604020202020204" pitchFamily="34" charset="0"/>
                <a:ea typeface="Calibri" panose="020F0502020204030204" pitchFamily="34" charset="0"/>
                <a:cs typeface="Times New Roman" panose="02020603050405020304" pitchFamily="18" charset="0"/>
              </a:rPr>
              <a:t> faktörleri ve moleküler epidemiyolojisini araştıran değişik çalışmalar uygulanmaktadır.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i="1" dirty="0" err="1">
                <a:latin typeface="Arial" panose="020B0604020202020204" pitchFamily="34" charset="0"/>
                <a:ea typeface="Calibri" panose="020F0502020204030204" pitchFamily="34" charset="0"/>
                <a:cs typeface="Times New Roman" panose="02020603050405020304" pitchFamily="18" charset="0"/>
              </a:rPr>
              <a:t>Mycobacterium</a:t>
            </a:r>
            <a:r>
              <a:rPr lang="tr-TR" i="1" dirty="0">
                <a:latin typeface="Arial" panose="020B0604020202020204" pitchFamily="34" charset="0"/>
                <a:ea typeface="Calibri" panose="020F0502020204030204" pitchFamily="34" charset="0"/>
                <a:cs typeface="Times New Roman" panose="02020603050405020304" pitchFamily="18" charset="0"/>
              </a:rPr>
              <a:t> </a:t>
            </a:r>
            <a:r>
              <a:rPr lang="tr-TR" i="1" dirty="0" err="1">
                <a:latin typeface="Arial" panose="020B0604020202020204" pitchFamily="34" charset="0"/>
                <a:ea typeface="Calibri" panose="020F0502020204030204" pitchFamily="34" charset="0"/>
                <a:cs typeface="Times New Roman" panose="02020603050405020304" pitchFamily="18" charset="0"/>
              </a:rPr>
              <a:t>tuberculosis’</a:t>
            </a:r>
            <a:r>
              <a:rPr lang="tr-TR" dirty="0" err="1">
                <a:latin typeface="Arial" panose="020B0604020202020204" pitchFamily="34" charset="0"/>
                <a:ea typeface="Calibri" panose="020F0502020204030204" pitchFamily="34" charset="0"/>
                <a:cs typeface="Times New Roman" panose="02020603050405020304" pitchFamily="18" charset="0"/>
              </a:rPr>
              <a:t>in</a:t>
            </a:r>
            <a:r>
              <a:rPr lang="tr-TR" dirty="0">
                <a:latin typeface="Arial" panose="020B0604020202020204" pitchFamily="34" charset="0"/>
                <a:ea typeface="Calibri" panose="020F0502020204030204" pitchFamily="34" charset="0"/>
                <a:cs typeface="Times New Roman" panose="02020603050405020304" pitchFamily="18" charset="0"/>
              </a:rPr>
              <a:t> moleküler epidemiyolojisi, </a:t>
            </a:r>
            <a:r>
              <a:rPr lang="tr-TR" dirty="0" err="1">
                <a:latin typeface="Arial" panose="020B0604020202020204" pitchFamily="34" charset="0"/>
                <a:ea typeface="Calibri" panose="020F0502020204030204" pitchFamily="34" charset="0"/>
                <a:cs typeface="Times New Roman" panose="02020603050405020304" pitchFamily="18" charset="0"/>
              </a:rPr>
              <a:t>mikobakterilerin</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tiplendirilmesi</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antitüberkülo</a:t>
            </a:r>
            <a:r>
              <a:rPr lang="tr-TR" dirty="0">
                <a:latin typeface="Arial" panose="020B0604020202020204" pitchFamily="34" charset="0"/>
                <a:ea typeface="Calibri" panose="020F0502020204030204" pitchFamily="34" charset="0"/>
                <a:cs typeface="Times New Roman" panose="02020603050405020304" pitchFamily="18" charset="0"/>
              </a:rPr>
              <a:t> duyarlılık testleri ve tüberkülozda </a:t>
            </a:r>
            <a:r>
              <a:rPr lang="tr-TR" dirty="0" err="1">
                <a:latin typeface="Arial" panose="020B0604020202020204" pitchFamily="34" charset="0"/>
                <a:ea typeface="Calibri" panose="020F0502020204030204" pitchFamily="34" charset="0"/>
                <a:cs typeface="Times New Roman" panose="02020603050405020304" pitchFamily="18" charset="0"/>
              </a:rPr>
              <a:t>sitokin</a:t>
            </a:r>
            <a:r>
              <a:rPr lang="tr-TR" dirty="0">
                <a:latin typeface="Arial" panose="020B0604020202020204" pitchFamily="34" charset="0"/>
                <a:ea typeface="Calibri" panose="020F0502020204030204" pitchFamily="34" charset="0"/>
                <a:cs typeface="Times New Roman" panose="02020603050405020304" pitchFamily="18" charset="0"/>
              </a:rPr>
              <a:t> yanıtları (ESAT-6 ve CFP-10 ile IL10 ve IFN-gamma yanıtları) araştırılmaktadır. Bu amaçla MIRU-VNTR, PCR-REA, </a:t>
            </a:r>
            <a:r>
              <a:rPr lang="tr-TR" dirty="0" err="1">
                <a:latin typeface="Arial" panose="020B0604020202020204" pitchFamily="34" charset="0"/>
                <a:ea typeface="Calibri" panose="020F0502020204030204" pitchFamily="34" charset="0"/>
                <a:cs typeface="Times New Roman" panose="02020603050405020304" pitchFamily="18" charset="0"/>
              </a:rPr>
              <a:t>agar</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proporsiyon</a:t>
            </a:r>
            <a:r>
              <a:rPr lang="tr-TR" dirty="0">
                <a:latin typeface="Arial" panose="020B0604020202020204" pitchFamily="34" charset="0"/>
                <a:ea typeface="Calibri" panose="020F0502020204030204" pitchFamily="34" charset="0"/>
                <a:cs typeface="Times New Roman" panose="02020603050405020304" pitchFamily="18" charset="0"/>
              </a:rPr>
              <a:t> ve </a:t>
            </a:r>
            <a:r>
              <a:rPr lang="tr-TR" dirty="0" err="1">
                <a:latin typeface="Arial" panose="020B0604020202020204" pitchFamily="34" charset="0"/>
                <a:ea typeface="Calibri" panose="020F0502020204030204" pitchFamily="34" charset="0"/>
                <a:cs typeface="Times New Roman" panose="02020603050405020304" pitchFamily="18" charset="0"/>
              </a:rPr>
              <a:t>kolorimetrik</a:t>
            </a:r>
            <a:r>
              <a:rPr lang="tr-TR" dirty="0">
                <a:latin typeface="Arial" panose="020B0604020202020204" pitchFamily="34" charset="0"/>
                <a:ea typeface="Calibri" panose="020F0502020204030204" pitchFamily="34" charset="0"/>
                <a:cs typeface="Times New Roman" panose="02020603050405020304" pitchFamily="18" charset="0"/>
              </a:rPr>
              <a:t> duyarlılık testleri ile klonlama ve ekspresyon çalışmaları yapılmaktadır.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dirty="0">
                <a:latin typeface="Arial" panose="020B0604020202020204" pitchFamily="34" charset="0"/>
                <a:ea typeface="Calibri" panose="020F0502020204030204" pitchFamily="34" charset="0"/>
                <a:cs typeface="Times New Roman" panose="02020603050405020304" pitchFamily="18" charset="0"/>
              </a:rPr>
              <a:t>Rutin hizmet kapsamında Merkez laboratuvarında Bakteriyoloji, Tüberküloz, </a:t>
            </a:r>
            <a:r>
              <a:rPr lang="tr-TR" dirty="0" err="1">
                <a:latin typeface="Arial" panose="020B0604020202020204" pitchFamily="34" charset="0"/>
                <a:ea typeface="Calibri" panose="020F0502020204030204" pitchFamily="34" charset="0"/>
                <a:cs typeface="Times New Roman" panose="02020603050405020304" pitchFamily="18" charset="0"/>
              </a:rPr>
              <a:t>Seroloji</a:t>
            </a:r>
            <a:r>
              <a:rPr lang="tr-TR" dirty="0">
                <a:latin typeface="Arial" panose="020B0604020202020204" pitchFamily="34" charset="0"/>
                <a:ea typeface="Calibri" panose="020F0502020204030204" pitchFamily="34" charset="0"/>
                <a:cs typeface="Times New Roman" panose="02020603050405020304" pitchFamily="18" charset="0"/>
              </a:rPr>
              <a:t>, Moleküler Mikrobiyoloji, Mikoloji, </a:t>
            </a:r>
            <a:r>
              <a:rPr lang="tr-TR" dirty="0" err="1">
                <a:latin typeface="Arial" panose="020B0604020202020204" pitchFamily="34" charset="0"/>
                <a:ea typeface="Calibri" panose="020F0502020204030204" pitchFamily="34" charset="0"/>
                <a:cs typeface="Times New Roman" panose="02020603050405020304" pitchFamily="18" charset="0"/>
              </a:rPr>
              <a:t>İmmunoloji</a:t>
            </a:r>
            <a:r>
              <a:rPr lang="tr-TR" dirty="0">
                <a:latin typeface="Arial" panose="020B0604020202020204" pitchFamily="34" charset="0"/>
                <a:ea typeface="Calibri" panose="020F0502020204030204" pitchFamily="34" charset="0"/>
                <a:cs typeface="Times New Roman" panose="02020603050405020304" pitchFamily="18" charset="0"/>
              </a:rPr>
              <a:t> ve acil mikrobiyoloji laboratuvarlarında </a:t>
            </a:r>
            <a:r>
              <a:rPr lang="tr-TR" dirty="0" smtClean="0">
                <a:latin typeface="Arial" panose="020B0604020202020204" pitchFamily="34" charset="0"/>
                <a:ea typeface="Calibri" panose="020F0502020204030204" pitchFamily="34" charset="0"/>
                <a:cs typeface="Times New Roman" panose="02020603050405020304" pitchFamily="18" charset="0"/>
              </a:rPr>
              <a:t>çalışılmakta ve ilk Ulusal kamu laboratuvarı olarak ISO </a:t>
            </a:r>
            <a:r>
              <a:rPr lang="tr-TR" dirty="0">
                <a:latin typeface="Arial" panose="020B0604020202020204" pitchFamily="34" charset="0"/>
                <a:ea typeface="Calibri" panose="020F0502020204030204" pitchFamily="34" charset="0"/>
                <a:cs typeface="Times New Roman" panose="02020603050405020304" pitchFamily="18" charset="0"/>
              </a:rPr>
              <a:t>15189 </a:t>
            </a:r>
            <a:r>
              <a:rPr lang="tr-TR" dirty="0" smtClean="0">
                <a:latin typeface="Arial" panose="020B0604020202020204" pitchFamily="34" charset="0"/>
                <a:ea typeface="Calibri" panose="020F0502020204030204" pitchFamily="34" charset="0"/>
                <a:cs typeface="Times New Roman" panose="02020603050405020304" pitchFamily="18" charset="0"/>
              </a:rPr>
              <a:t>akreditasyon belgesine sahip olup bu düzeyi sürdürmeye yönelik </a:t>
            </a:r>
            <a:r>
              <a:rPr lang="tr-TR" dirty="0">
                <a:latin typeface="Arial" panose="020B0604020202020204" pitchFamily="34" charset="0"/>
                <a:ea typeface="Calibri" panose="020F0502020204030204" pitchFamily="34" charset="0"/>
                <a:cs typeface="Times New Roman" panose="02020603050405020304" pitchFamily="18" charset="0"/>
              </a:rPr>
              <a:t>çalışmalar sürdürülmektedir.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46640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935</Words>
  <Application>Microsoft Office PowerPoint</Application>
  <PresentationFormat>Geniş ekran</PresentationFormat>
  <Paragraphs>45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DOKUZ EYLÜL ÜNİVERSİTESİ SAĞLIK BİLİMLERİ ENSTİTÜSÜ TIBBİ MİKROBİYOLOJİ YÜKSEK LİSANS VE DOKTORA PROGRAMLARI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DOKUZ EYLÜL ÜNİVERSİTESİ SAĞLIK BİLİMLERİ ENSTİTÜSÜ TIBBİ MİKROBİYOLOJİ YÜKSEK LİSANS VE DOKTORA PROGRAMLARI</dc:title>
  <dc:creator>Yavuz</dc:creator>
  <cp:lastModifiedBy>Yavuz</cp:lastModifiedBy>
  <cp:revision>6</cp:revision>
  <dcterms:created xsi:type="dcterms:W3CDTF">2024-01-10T21:11:31Z</dcterms:created>
  <dcterms:modified xsi:type="dcterms:W3CDTF">2024-01-10T21:52:21Z</dcterms:modified>
</cp:coreProperties>
</file>