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24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DD2D7-DD3C-41BB-837F-8DDA0956C841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D383C-2847-4594-818D-59B7B18119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D383C-2847-4594-818D-59B7B18119E4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D383C-2847-4594-818D-59B7B18119E4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F37B-F5CD-40F9-BF13-673A49592A51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1CB2-ADA7-45A3-833D-8D51040B68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.edu.tr/saglikb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glikbil@deu.edu.t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Resim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7092280"/>
            <a:ext cx="1458162" cy="1507821"/>
          </a:xfrm>
          <a:prstGeom prst="rect">
            <a:avLst/>
          </a:prstGeom>
          <a:noFill/>
        </p:spPr>
      </p:pic>
      <p:pic>
        <p:nvPicPr>
          <p:cNvPr id="12289" name="Resim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92" y="7011276"/>
            <a:ext cx="1440160" cy="1620063"/>
          </a:xfrm>
          <a:prstGeom prst="rect">
            <a:avLst/>
          </a:prstGeom>
          <a:noFill/>
        </p:spPr>
      </p:pic>
      <p:pic>
        <p:nvPicPr>
          <p:cNvPr id="12291" name="Resim 2" descr="SBE yeni logo t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348" y="7092280"/>
            <a:ext cx="1585304" cy="1560827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23528"/>
            <a:ext cx="6858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T.C. DOKUZ EYLÜL ÜNİVERSİTESİ</a:t>
            </a:r>
            <a:endParaRPr kumimoji="0" lang="tr-T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SAĞLIK BİLİMLERİ ENSTİTÜSÜ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6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RADFYOFARMASÖTİK</a:t>
            </a:r>
            <a:r>
              <a:rPr kumimoji="0" lang="tr-T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BİLİMLER</a:t>
            </a:r>
            <a:endParaRPr kumimoji="0" lang="tr-T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Yüksek Lisans Programı</a:t>
            </a:r>
            <a:endParaRPr kumimoji="0" lang="tr-T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729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768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5600" y="3392487"/>
            <a:ext cx="36068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06465"/>
            <a:ext cx="6858000" cy="23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AMAÇ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1600" dirty="0"/>
              <a:t>Dokuz Eylül Üniversitesi </a:t>
            </a:r>
            <a:r>
              <a:rPr lang="tr-TR" sz="1600" dirty="0" err="1"/>
              <a:t>Radyofarmasötik</a:t>
            </a:r>
            <a:r>
              <a:rPr lang="tr-TR" sz="1600" dirty="0"/>
              <a:t> Bilimler Yüksek Lisans  eğitimi, </a:t>
            </a:r>
            <a:r>
              <a:rPr lang="tr-TR" sz="1600" dirty="0" err="1"/>
              <a:t>radyofarmasi</a:t>
            </a:r>
            <a:r>
              <a:rPr lang="tr-TR" sz="1600" dirty="0"/>
              <a:t> bilimini uluslararası standartlara yükseltmeyi  amaçlayan bir eğitim verir.</a:t>
            </a:r>
          </a:p>
          <a:p>
            <a:r>
              <a:rPr lang="tr-TR" sz="1600" b="1" dirty="0" err="1"/>
              <a:t>Radyofarmasötiklerin</a:t>
            </a:r>
            <a:r>
              <a:rPr lang="tr-TR" sz="1600" b="1" dirty="0"/>
              <a:t> dizaynı, mevzuat, iyi </a:t>
            </a:r>
            <a:r>
              <a:rPr lang="tr-TR" sz="1600" b="1" dirty="0" err="1"/>
              <a:t>radyofarmasi</a:t>
            </a:r>
            <a:r>
              <a:rPr lang="tr-TR" sz="1600" b="1" dirty="0"/>
              <a:t> uygulama prensipleri, </a:t>
            </a:r>
          </a:p>
          <a:p>
            <a:r>
              <a:rPr lang="tr-TR" sz="1600" dirty="0" err="1"/>
              <a:t>Radyofarmasötik</a:t>
            </a:r>
            <a:r>
              <a:rPr lang="tr-TR" sz="1600" dirty="0"/>
              <a:t> için </a:t>
            </a:r>
            <a:r>
              <a:rPr lang="tr-TR" sz="1600" dirty="0" err="1"/>
              <a:t>radyonüklidlerin</a:t>
            </a:r>
            <a:r>
              <a:rPr lang="tr-TR" sz="1600" dirty="0"/>
              <a:t> üretimi, </a:t>
            </a:r>
            <a:r>
              <a:rPr lang="tr-TR" sz="1600" dirty="0" err="1"/>
              <a:t>radyofarmasötiklerin</a:t>
            </a:r>
            <a:r>
              <a:rPr lang="tr-TR" sz="1600" dirty="0"/>
              <a:t> sentezi, hazırlama ve dağıtım hesaplamaları, jeneratör çalışması ve kullanımı, </a:t>
            </a:r>
          </a:p>
          <a:p>
            <a:r>
              <a:rPr lang="tr-TR" sz="1600" b="1" dirty="0"/>
              <a:t>Kalite güvence hesapları, nükleer </a:t>
            </a:r>
            <a:r>
              <a:rPr lang="tr-TR" sz="1600" b="1" dirty="0" err="1"/>
              <a:t>farmasi</a:t>
            </a:r>
            <a:r>
              <a:rPr lang="tr-TR" sz="1600" b="1" dirty="0"/>
              <a:t> dizaynı, yeni </a:t>
            </a:r>
            <a:r>
              <a:rPr lang="tr-TR" sz="1600" b="1" dirty="0" err="1"/>
              <a:t>radyofarmasötiklerin</a:t>
            </a:r>
            <a:r>
              <a:rPr lang="tr-TR" sz="1600" b="1" dirty="0"/>
              <a:t> in </a:t>
            </a:r>
            <a:r>
              <a:rPr lang="tr-TR" sz="1600" b="1" dirty="0" err="1"/>
              <a:t>vitro</a:t>
            </a:r>
            <a:r>
              <a:rPr lang="tr-TR" sz="1600" b="1" dirty="0"/>
              <a:t> ve </a:t>
            </a:r>
            <a:r>
              <a:rPr lang="tr-TR" sz="1600" b="1" dirty="0" err="1"/>
              <a:t>invivo</a:t>
            </a:r>
            <a:r>
              <a:rPr lang="tr-TR" sz="1600" b="1" dirty="0"/>
              <a:t> değerlendirilmesi,</a:t>
            </a:r>
          </a:p>
          <a:p>
            <a:r>
              <a:rPr lang="tr-TR" sz="1600" b="1" dirty="0"/>
              <a:t> </a:t>
            </a:r>
            <a:r>
              <a:rPr lang="tr-TR" sz="1600" dirty="0" err="1"/>
              <a:t>Radyonüklid</a:t>
            </a:r>
            <a:r>
              <a:rPr lang="tr-TR" sz="1600" dirty="0"/>
              <a:t> ve </a:t>
            </a:r>
            <a:r>
              <a:rPr lang="tr-TR" sz="1600" dirty="0" err="1"/>
              <a:t>radyofarmasötiklerin</a:t>
            </a:r>
            <a:r>
              <a:rPr lang="tr-TR" sz="1600" dirty="0"/>
              <a:t> kullanım alanları, nükleer tıp için genel fizyoloji, </a:t>
            </a:r>
            <a:r>
              <a:rPr lang="tr-TR" sz="1600" dirty="0" err="1"/>
              <a:t>radyofarmasötiklerin</a:t>
            </a:r>
            <a:r>
              <a:rPr lang="tr-TR" sz="1600" dirty="0"/>
              <a:t>  in </a:t>
            </a:r>
            <a:r>
              <a:rPr lang="tr-TR" sz="1600" dirty="0" err="1"/>
              <a:t>vivo</a:t>
            </a:r>
            <a:r>
              <a:rPr lang="tr-TR" sz="1600" dirty="0"/>
              <a:t> kinetikleri, organ sintigrafileri,</a:t>
            </a:r>
          </a:p>
          <a:p>
            <a:r>
              <a:rPr lang="tr-TR" sz="1600" b="1" dirty="0"/>
              <a:t>Dağılım, metabolizma, atılım </a:t>
            </a:r>
            <a:r>
              <a:rPr lang="tr-TR" sz="1600" b="1" dirty="0" err="1"/>
              <a:t>radyoimmünodiagnostik</a:t>
            </a:r>
            <a:r>
              <a:rPr lang="tr-TR" sz="1600" b="1" dirty="0"/>
              <a:t> ve </a:t>
            </a:r>
            <a:r>
              <a:rPr lang="tr-TR" sz="1600" b="1" dirty="0" err="1"/>
              <a:t>radyoimmünoterapatik</a:t>
            </a:r>
            <a:r>
              <a:rPr lang="tr-TR" sz="1600" b="1" dirty="0"/>
              <a:t> ajanlar işaretli antikorlar ve fragmanları, </a:t>
            </a:r>
            <a:r>
              <a:rPr lang="tr-TR" sz="1600" b="1" dirty="0" err="1"/>
              <a:t>peptidler</a:t>
            </a:r>
            <a:r>
              <a:rPr lang="tr-TR" sz="1600" b="1" dirty="0"/>
              <a:t>, biyokimyasal </a:t>
            </a:r>
            <a:r>
              <a:rPr lang="tr-TR" sz="1600" b="1" dirty="0" err="1"/>
              <a:t>substratlar</a:t>
            </a:r>
            <a:r>
              <a:rPr lang="tr-TR" sz="1600" b="1" dirty="0"/>
              <a:t> ve </a:t>
            </a:r>
            <a:r>
              <a:rPr lang="tr-TR" sz="1600" b="1" dirty="0" err="1"/>
              <a:t>ligandlar</a:t>
            </a:r>
            <a:r>
              <a:rPr lang="tr-TR" sz="1600" b="1" dirty="0"/>
              <a:t>, enzim </a:t>
            </a:r>
            <a:r>
              <a:rPr lang="tr-TR" sz="1600" b="1" dirty="0" err="1"/>
              <a:t>substratları</a:t>
            </a:r>
            <a:r>
              <a:rPr lang="tr-TR" sz="1600" b="1" dirty="0"/>
              <a:t> ve inhibitörleri;</a:t>
            </a:r>
          </a:p>
          <a:p>
            <a:r>
              <a:rPr lang="tr-TR" sz="1600" dirty="0" err="1"/>
              <a:t>Endikasyonlar</a:t>
            </a:r>
            <a:r>
              <a:rPr lang="tr-TR" sz="1600" dirty="0"/>
              <a:t>,  çekim ve </a:t>
            </a:r>
            <a:r>
              <a:rPr lang="tr-TR" sz="1600" dirty="0" err="1"/>
              <a:t>işlemleme</a:t>
            </a:r>
            <a:r>
              <a:rPr lang="tr-TR" sz="1600" dirty="0"/>
              <a:t> yöntemleri,   in </a:t>
            </a:r>
            <a:r>
              <a:rPr lang="tr-TR" sz="1600" dirty="0" err="1"/>
              <a:t>vitro</a:t>
            </a:r>
            <a:r>
              <a:rPr lang="tr-TR" sz="1600" dirty="0"/>
              <a:t> incelemelerin kullanım alanları,</a:t>
            </a:r>
          </a:p>
          <a:p>
            <a:r>
              <a:rPr lang="tr-TR" sz="1600" b="1" dirty="0"/>
              <a:t> </a:t>
            </a:r>
            <a:r>
              <a:rPr lang="tr-TR" sz="1600" b="1" dirty="0" err="1"/>
              <a:t>Radyonüklid</a:t>
            </a:r>
            <a:r>
              <a:rPr lang="tr-TR" sz="1600" b="1" dirty="0"/>
              <a:t> terapinin temel prensipleri, terapi hesaplamaları, uygun tanısal ve </a:t>
            </a:r>
            <a:r>
              <a:rPr lang="tr-TR" sz="1600" b="1" dirty="0" err="1"/>
              <a:t>terapötik</a:t>
            </a:r>
            <a:r>
              <a:rPr lang="tr-TR" sz="1600" b="1" dirty="0"/>
              <a:t> </a:t>
            </a:r>
            <a:r>
              <a:rPr lang="tr-TR" sz="1600" b="1" dirty="0" err="1"/>
              <a:t>radyofarmasötiğin</a:t>
            </a:r>
            <a:r>
              <a:rPr lang="tr-TR" sz="1600" b="1" dirty="0"/>
              <a:t> seçimi için kriterler, </a:t>
            </a:r>
          </a:p>
          <a:p>
            <a:r>
              <a:rPr lang="tr-TR" sz="1600" dirty="0" err="1"/>
              <a:t>Radyofarmasötik</a:t>
            </a:r>
            <a:r>
              <a:rPr lang="tr-TR" sz="1600" dirty="0"/>
              <a:t> almış hastanın hazırlanması ve izlenmesi, </a:t>
            </a:r>
            <a:r>
              <a:rPr lang="tr-TR" sz="1600" dirty="0" err="1"/>
              <a:t>diagnostik</a:t>
            </a:r>
            <a:r>
              <a:rPr lang="tr-TR" sz="1600" dirty="0"/>
              <a:t> ve </a:t>
            </a:r>
            <a:r>
              <a:rPr lang="tr-TR" sz="1600" dirty="0" err="1"/>
              <a:t>terapötik</a:t>
            </a:r>
            <a:r>
              <a:rPr lang="tr-TR" sz="1600" dirty="0"/>
              <a:t> protokoller, </a:t>
            </a:r>
            <a:r>
              <a:rPr lang="tr-TR" sz="1600" dirty="0" err="1"/>
              <a:t>radyofarmasötiklerin</a:t>
            </a:r>
            <a:r>
              <a:rPr lang="tr-TR" sz="1600" dirty="0"/>
              <a:t> kullanımıyla ilgili klinik problemler, hasta çekim ve </a:t>
            </a:r>
            <a:r>
              <a:rPr lang="tr-TR" sz="1600" dirty="0" err="1"/>
              <a:t>işlemleme</a:t>
            </a:r>
            <a:r>
              <a:rPr lang="tr-TR" sz="1600" dirty="0"/>
              <a:t> pratiği, kesit alma, filtreleme, raporlama. </a:t>
            </a:r>
          </a:p>
          <a:p>
            <a:r>
              <a:rPr lang="tr-TR" sz="1600" b="1" dirty="0"/>
              <a:t>Öğrenciler nükleer tıpta </a:t>
            </a:r>
            <a:r>
              <a:rPr lang="tr-TR" sz="1600" b="1" dirty="0" err="1"/>
              <a:t>radyofarmasinin</a:t>
            </a:r>
            <a:r>
              <a:rPr lang="tr-TR" sz="1600" b="1" dirty="0"/>
              <a:t> günlük uygulamalarına katılır.</a:t>
            </a:r>
          </a:p>
          <a:p>
            <a:endParaRPr lang="tr-TR" sz="1600" b="1" dirty="0"/>
          </a:p>
          <a:p>
            <a:endParaRPr lang="tr-T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Radyofarmasötik</a:t>
            </a:r>
            <a:r>
              <a:rPr lang="tr-TR" sz="3200" dirty="0"/>
              <a:t> Bilimler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tr-TR" sz="2000" dirty="0"/>
              <a:t>Nükleer tıp insanda teşhis ve tedavi amacıyla radyoaktif </a:t>
            </a:r>
          </a:p>
          <a:p>
            <a:pPr algn="just">
              <a:buNone/>
            </a:pPr>
            <a:r>
              <a:rPr lang="tr-TR" sz="2000" dirty="0"/>
              <a:t>Madde (</a:t>
            </a:r>
            <a:r>
              <a:rPr lang="tr-TR" sz="2000" dirty="0" err="1"/>
              <a:t>radyofarmasötik</a:t>
            </a:r>
            <a:r>
              <a:rPr lang="tr-TR" sz="2000" dirty="0"/>
              <a:t>) kullanan bir tıp alanıdır. </a:t>
            </a:r>
          </a:p>
          <a:p>
            <a:pPr algn="just">
              <a:buNone/>
            </a:pPr>
            <a:r>
              <a:rPr lang="tr-TR" sz="2000" dirty="0" err="1"/>
              <a:t>Radyofarmasi</a:t>
            </a:r>
            <a:r>
              <a:rPr lang="tr-TR" sz="2000" dirty="0"/>
              <a:t> </a:t>
            </a:r>
            <a:r>
              <a:rPr lang="tr-TR" sz="2000" dirty="0" err="1"/>
              <a:t>radyofarmasötiklerin</a:t>
            </a:r>
            <a:r>
              <a:rPr lang="tr-TR" sz="2000" dirty="0"/>
              <a:t> etkin ve güvenli bir </a:t>
            </a:r>
          </a:p>
          <a:p>
            <a:pPr algn="just">
              <a:buNone/>
            </a:pPr>
            <a:r>
              <a:rPr lang="tr-TR" sz="2000" dirty="0"/>
              <a:t>şekilde üretimi, hazırlanması, kullanılması, temini ve </a:t>
            </a:r>
          </a:p>
          <a:p>
            <a:pPr algn="just">
              <a:buNone/>
            </a:pPr>
            <a:r>
              <a:rPr lang="tr-TR" sz="2000" dirty="0"/>
              <a:t>dağıtılmasıyla ilgili bir bilim dalıdır.</a:t>
            </a:r>
          </a:p>
          <a:p>
            <a:pPr>
              <a:buNone/>
            </a:pPr>
            <a:endParaRPr lang="tr-TR" sz="2000" dirty="0"/>
          </a:p>
          <a:p>
            <a:pPr>
              <a:buNone/>
            </a:pPr>
            <a:r>
              <a:rPr lang="tr-TR" dirty="0"/>
              <a:t>Eğitim Programı</a:t>
            </a:r>
          </a:p>
          <a:p>
            <a:pPr>
              <a:buNone/>
            </a:pPr>
            <a:r>
              <a:rPr lang="tr-TR" sz="2000" dirty="0" err="1"/>
              <a:t>Radyofarmasötik</a:t>
            </a:r>
            <a:r>
              <a:rPr lang="tr-TR" sz="2000" dirty="0"/>
              <a:t> bilimler dört yarıyıl süren tezli bir  yüksek </a:t>
            </a:r>
          </a:p>
          <a:p>
            <a:pPr>
              <a:buNone/>
            </a:pPr>
            <a:r>
              <a:rPr lang="tr-TR" sz="2000" dirty="0"/>
              <a:t>lisans programıdır</a:t>
            </a:r>
          </a:p>
          <a:p>
            <a:pPr>
              <a:buNone/>
            </a:pPr>
            <a:r>
              <a:rPr lang="tr-TR" sz="2000" dirty="0"/>
              <a:t>Ders alma süresi içinde öğrenciler 25 AKTS zorunlu 5 AKTS</a:t>
            </a:r>
          </a:p>
          <a:p>
            <a:pPr>
              <a:buNone/>
            </a:pPr>
            <a:r>
              <a:rPr lang="tr-TR" sz="2000" dirty="0"/>
              <a:t> seçmeli olmak üzere her yarıyıl 30 AKTS ders almalıdır. Bu </a:t>
            </a:r>
          </a:p>
          <a:p>
            <a:pPr>
              <a:buNone/>
            </a:pPr>
            <a:r>
              <a:rPr lang="tr-TR" sz="2000" dirty="0"/>
              <a:t>süre içinde alacağı zorunlu dersler</a:t>
            </a:r>
          </a:p>
          <a:p>
            <a:r>
              <a:rPr lang="tr-TR" sz="2000" dirty="0"/>
              <a:t>Radyasyon fiziği ve </a:t>
            </a:r>
            <a:r>
              <a:rPr lang="tr-TR" sz="2000" dirty="0" err="1"/>
              <a:t>enstrümentasyon</a:t>
            </a:r>
            <a:endParaRPr lang="tr-TR" sz="2000" dirty="0"/>
          </a:p>
          <a:p>
            <a:r>
              <a:rPr lang="tr-TR" sz="2000" dirty="0"/>
              <a:t>Sağlık Fiziği</a:t>
            </a:r>
          </a:p>
          <a:p>
            <a:r>
              <a:rPr lang="tr-TR" sz="2000" dirty="0" err="1"/>
              <a:t>Radyofarmakoloji</a:t>
            </a:r>
            <a:endParaRPr lang="tr-TR" sz="2000" dirty="0"/>
          </a:p>
          <a:p>
            <a:r>
              <a:rPr lang="tr-TR" sz="2000" dirty="0" err="1"/>
              <a:t>Radyofarmasi</a:t>
            </a:r>
            <a:endParaRPr lang="tr-TR" sz="2000" dirty="0"/>
          </a:p>
          <a:p>
            <a:r>
              <a:rPr lang="tr-TR" sz="2000" dirty="0"/>
              <a:t>Nükleer Tıp Görüntüleme teknikleri</a:t>
            </a:r>
          </a:p>
          <a:p>
            <a:r>
              <a:rPr lang="tr-TR" sz="2000" dirty="0" err="1"/>
              <a:t>Radyofarmasötiklerin</a:t>
            </a:r>
            <a:r>
              <a:rPr lang="tr-TR" sz="2000" dirty="0"/>
              <a:t> lokalizasyon mekanizmaları</a:t>
            </a:r>
          </a:p>
          <a:p>
            <a:r>
              <a:rPr lang="tr-TR" sz="2000" dirty="0"/>
              <a:t>Hücre İşaretleme Teknikleri</a:t>
            </a: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err="1"/>
              <a:t>Radyofarmasötik</a:t>
            </a:r>
            <a:r>
              <a:rPr lang="tr-TR" sz="3200" dirty="0"/>
              <a:t> bilimler Yüksek</a:t>
            </a:r>
            <a:br>
              <a:rPr lang="tr-TR" sz="3200" dirty="0"/>
            </a:br>
            <a:r>
              <a:rPr lang="tr-TR" sz="3200" dirty="0"/>
              <a:t> lisans mezunları için kariyer alanları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2900" y="1979712"/>
            <a:ext cx="6172200" cy="603461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/>
              <a:t>Nükleer Tıp alanında hastane ve özel merkezlerde </a:t>
            </a:r>
            <a:r>
              <a:rPr lang="tr-TR" dirty="0" err="1"/>
              <a:t>radyofarmasi</a:t>
            </a:r>
            <a:r>
              <a:rPr lang="tr-TR" dirty="0"/>
              <a:t> uzmanı olarak çalışmak</a:t>
            </a:r>
          </a:p>
          <a:p>
            <a:r>
              <a:rPr lang="tr-TR" dirty="0"/>
              <a:t>Radyoizotop yada </a:t>
            </a:r>
            <a:r>
              <a:rPr lang="tr-TR" dirty="0" err="1"/>
              <a:t>radyofarmasötik</a:t>
            </a:r>
            <a:r>
              <a:rPr lang="tr-TR" dirty="0"/>
              <a:t> üreten tesislerde  üretim sorumlusu, kalite kontrol sorumlusu, sorumlu müdür olarak çalışmak</a:t>
            </a:r>
          </a:p>
          <a:p>
            <a:r>
              <a:rPr lang="tr-TR" dirty="0"/>
              <a:t>Ar-</a:t>
            </a:r>
            <a:r>
              <a:rPr lang="tr-TR" dirty="0" err="1"/>
              <a:t>Ge</a:t>
            </a:r>
            <a:r>
              <a:rPr lang="tr-TR" dirty="0"/>
              <a:t> alanında çalışmak</a:t>
            </a:r>
          </a:p>
          <a:p>
            <a:r>
              <a:rPr lang="tr-TR" dirty="0"/>
              <a:t>Akademisyen olmak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Başvuru Koşulları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000" dirty="0"/>
              <a:t>Eczacılık, fizik, kimya, biyokimya biyoloji, kimya mühendisliği lisans mezunları yada eşdeğeri bir lisans programından mezun olanlar ile tıp fakültesi mezunları kabul edilir. </a:t>
            </a:r>
          </a:p>
          <a:p>
            <a:r>
              <a:rPr lang="tr-TR" sz="2000" dirty="0"/>
              <a:t>YDS ya da eşdeğeri sınavdan en az 60 almak ya da Sağlık Bilimleri Enstitüsü’nün yapacağı yabancı dil sınavda başarılı olmak</a:t>
            </a:r>
          </a:p>
          <a:p>
            <a:r>
              <a:rPr lang="tr-TR" sz="2000" dirty="0"/>
              <a:t>ALES sayısal puanı en az 60 olmalı</a:t>
            </a:r>
          </a:p>
          <a:p>
            <a:r>
              <a:rPr lang="tr-TR" sz="2000" dirty="0"/>
              <a:t>Başvuru değerlendirme sınavında başarılı olmak</a:t>
            </a:r>
          </a:p>
          <a:p>
            <a:r>
              <a:rPr lang="tr-TR" dirty="0"/>
              <a:t>Eğitici Kadro</a:t>
            </a:r>
          </a:p>
          <a:p>
            <a:r>
              <a:rPr lang="tr-TR" sz="2000" dirty="0"/>
              <a:t>Eğitimde Dokuz Eylül Üniversitesi Tıp Fakültesi </a:t>
            </a:r>
          </a:p>
          <a:p>
            <a:r>
              <a:rPr lang="tr-TR" sz="2000" dirty="0"/>
              <a:t>Nükleer Tıp Anabilim Dalı, </a:t>
            </a:r>
          </a:p>
          <a:p>
            <a:r>
              <a:rPr lang="tr-TR" sz="2000" dirty="0"/>
              <a:t>Tıbbi Biyokimya Anabilim Dalı, </a:t>
            </a:r>
          </a:p>
          <a:p>
            <a:r>
              <a:rPr lang="tr-TR" sz="2000" dirty="0"/>
              <a:t>Klinik Farmakoloji Anabilim Dalı  </a:t>
            </a:r>
          </a:p>
          <a:p>
            <a:r>
              <a:rPr lang="tr-TR" sz="2000" dirty="0"/>
              <a:t>Fen Fakültesi Nükleer Fizik Anabilim Dalı öğretim üyeler ile öğretim görevlileri yer almaktadır. </a:t>
            </a:r>
          </a:p>
          <a:p>
            <a:r>
              <a:rPr lang="tr-TR" sz="2000" dirty="0"/>
              <a:t>Gerektiğinde farklı kurumlardan  konuk öğretim üyeleri ile uzmanların katkılarından da yararlanılmaktadır.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İLETİŞİM</a:t>
            </a:r>
          </a:p>
          <a:p>
            <a:r>
              <a:rPr lang="tr-TR" sz="2400" dirty="0">
                <a:hlinkClick r:id="rId3"/>
              </a:rPr>
              <a:t>WWW.</a:t>
            </a:r>
            <a:r>
              <a:rPr lang="tr-TR" sz="2400" dirty="0" err="1">
                <a:hlinkClick r:id="rId3"/>
              </a:rPr>
              <a:t>deu</a:t>
            </a:r>
            <a:r>
              <a:rPr lang="tr-TR" sz="2400" dirty="0">
                <a:hlinkClick r:id="rId3"/>
              </a:rPr>
              <a:t>.edu.tr/</a:t>
            </a:r>
            <a:r>
              <a:rPr lang="tr-TR" sz="2400" dirty="0" err="1">
                <a:hlinkClick r:id="rId3"/>
              </a:rPr>
              <a:t>saglikbil</a:t>
            </a:r>
            <a:endParaRPr lang="tr-TR" sz="2400" dirty="0"/>
          </a:p>
          <a:p>
            <a:r>
              <a:rPr lang="tr-TR" sz="2400" dirty="0" err="1">
                <a:hlinkClick r:id="rId4"/>
              </a:rPr>
              <a:t>saglikbil</a:t>
            </a:r>
            <a:r>
              <a:rPr lang="tr-TR" sz="2400" dirty="0">
                <a:hlinkClick r:id="rId4"/>
              </a:rPr>
              <a:t>@</a:t>
            </a:r>
            <a:r>
              <a:rPr lang="tr-TR" sz="2400" dirty="0" err="1">
                <a:hlinkClick r:id="rId4"/>
              </a:rPr>
              <a:t>deu</a:t>
            </a:r>
            <a:r>
              <a:rPr lang="tr-TR" sz="2400" dirty="0">
                <a:hlinkClick r:id="rId4"/>
              </a:rPr>
              <a:t>.edu.tr</a:t>
            </a:r>
            <a:endParaRPr lang="tr-TR" sz="2400" dirty="0"/>
          </a:p>
          <a:p>
            <a:r>
              <a:rPr lang="tr-TR" sz="2400" dirty="0"/>
              <a:t>Tel: 0232 4122600-01</a:t>
            </a:r>
          </a:p>
          <a:p>
            <a:endParaRPr lang="tr-TR" sz="2400" dirty="0"/>
          </a:p>
          <a:p>
            <a:pPr>
              <a:buNone/>
            </a:pPr>
            <a:r>
              <a:rPr lang="tr-TR" sz="2400" dirty="0"/>
              <a:t>	Prof. Dr. Türkan ERTAY</a:t>
            </a:r>
          </a:p>
          <a:p>
            <a:pPr>
              <a:buNone/>
            </a:pPr>
            <a:r>
              <a:rPr lang="tr-TR" sz="2400" dirty="0"/>
              <a:t>	DEÜ Tıp Fakültesi Nükleer Tıp AD/DEÜ SBE</a:t>
            </a:r>
          </a:p>
          <a:p>
            <a:pPr>
              <a:buNone/>
            </a:pPr>
            <a:r>
              <a:rPr lang="tr-TR" sz="2400" dirty="0"/>
              <a:t> 	</a:t>
            </a:r>
            <a:r>
              <a:rPr lang="tr-TR" sz="2400" dirty="0" err="1"/>
              <a:t>Radyofarmasötik</a:t>
            </a:r>
            <a:r>
              <a:rPr lang="tr-TR" sz="2400" dirty="0"/>
              <a:t> Bilimler AD</a:t>
            </a:r>
          </a:p>
          <a:p>
            <a:r>
              <a:rPr lang="tr-TR" sz="2400" dirty="0"/>
              <a:t>E-mail: </a:t>
            </a:r>
            <a:r>
              <a:rPr lang="tr-TR" sz="2400" dirty="0" err="1"/>
              <a:t>turkan</a:t>
            </a:r>
            <a:r>
              <a:rPr lang="tr-TR" sz="2400" dirty="0"/>
              <a:t>.</a:t>
            </a:r>
            <a:r>
              <a:rPr lang="tr-TR" sz="2400" dirty="0" err="1"/>
              <a:t>ertay</a:t>
            </a:r>
            <a:r>
              <a:rPr lang="tr-TR" sz="2400" dirty="0"/>
              <a:t>@</a:t>
            </a:r>
            <a:r>
              <a:rPr lang="tr-TR" sz="2400" dirty="0" err="1"/>
              <a:t>deu</a:t>
            </a:r>
            <a:r>
              <a:rPr lang="tr-TR" sz="2400" dirty="0"/>
              <a:t>.edu.tr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Resim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919" y="1403648"/>
            <a:ext cx="1458162" cy="1507821"/>
          </a:xfrm>
          <a:prstGeom prst="rect">
            <a:avLst/>
          </a:prstGeom>
          <a:noFill/>
        </p:spPr>
      </p:pic>
      <p:pic>
        <p:nvPicPr>
          <p:cNvPr id="12289" name="Resim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0" y="6732240"/>
            <a:ext cx="1440160" cy="1620063"/>
          </a:xfrm>
          <a:prstGeom prst="rect">
            <a:avLst/>
          </a:prstGeom>
          <a:noFill/>
        </p:spPr>
      </p:pic>
      <p:pic>
        <p:nvPicPr>
          <p:cNvPr id="12291" name="Resim 2" descr="SBE yeni logo t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348" y="4139952"/>
            <a:ext cx="1585304" cy="1560827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729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768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501</Words>
  <Application>Microsoft Office PowerPoint</Application>
  <PresentationFormat>Ekran Gösterisi (4:3)</PresentationFormat>
  <Paragraphs>68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PowerPoint Sunusu</vt:lpstr>
      <vt:lpstr>AMAÇ</vt:lpstr>
      <vt:lpstr>Radyofarmasötik Bilimler</vt:lpstr>
      <vt:lpstr>Radyofarmasötik bilimler Yüksek  lisans mezunları için kariyer alanları </vt:lpstr>
      <vt:lpstr>Başvuru Koşulları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Taner Bilgin</cp:lastModifiedBy>
  <cp:revision>41</cp:revision>
  <dcterms:created xsi:type="dcterms:W3CDTF">2013-05-29T12:43:36Z</dcterms:created>
  <dcterms:modified xsi:type="dcterms:W3CDTF">2024-01-09T09:48:39Z</dcterms:modified>
</cp:coreProperties>
</file>