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4" autoAdjust="0"/>
    <p:restoredTop sz="98285" autoAdjust="0"/>
  </p:normalViewPr>
  <p:slideViewPr>
    <p:cSldViewPr snapToGrid="0" snapToObjects="1">
      <p:cViewPr varScale="1">
        <p:scale>
          <a:sx n="76" d="100"/>
          <a:sy n="76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Click to edit Master text styles</a:t>
            </a:r>
          </a:p>
          <a:p>
            <a:pPr lvl="1" eaLnBrk="1" latinLnBrk="0" hangingPunct="1"/>
            <a:r>
              <a:rPr kumimoji="0" lang="tr-TR"/>
              <a:t>Second level</a:t>
            </a:r>
          </a:p>
          <a:p>
            <a:pPr lvl="2" eaLnBrk="1" latinLnBrk="0" hangingPunct="1"/>
            <a:r>
              <a:rPr kumimoji="0" lang="tr-TR"/>
              <a:t>Third level</a:t>
            </a:r>
          </a:p>
          <a:p>
            <a:pPr lvl="3" eaLnBrk="1" latinLnBrk="0" hangingPunct="1"/>
            <a:r>
              <a:rPr kumimoji="0" lang="tr-TR"/>
              <a:t>Fourth level</a:t>
            </a:r>
          </a:p>
          <a:p>
            <a:pPr lvl="4" eaLnBrk="1" latinLnBrk="0" hangingPunct="1"/>
            <a:r>
              <a:rPr kumimoji="0" lang="tr-TR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1/19/2024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285" y="271954"/>
            <a:ext cx="7406640" cy="6237752"/>
          </a:xfrm>
        </p:spPr>
        <p:txBody>
          <a:bodyPr>
            <a:normAutofit/>
          </a:bodyPr>
          <a:lstStyle/>
          <a:p>
            <a:r>
              <a:rPr lang="en-US" b="1" dirty="0">
                <a:latin typeface="Andale Mono"/>
                <a:cs typeface="Andale Mono"/>
              </a:rPr>
              <a:t>T.C.</a:t>
            </a:r>
          </a:p>
          <a:p>
            <a:r>
              <a:rPr lang="en-US" b="1" dirty="0">
                <a:latin typeface="Andale Mono"/>
                <a:cs typeface="Andale Mono"/>
              </a:rPr>
              <a:t>DOKUZ EYLÜL ÜNİVERSİTESİ</a:t>
            </a:r>
          </a:p>
          <a:p>
            <a:r>
              <a:rPr lang="en-US" b="1" dirty="0">
                <a:latin typeface="Andale Mono"/>
                <a:cs typeface="Andale Mono"/>
              </a:rPr>
              <a:t>SAĞLIK BİLİMLERİ ENSTİTÜSÜ</a:t>
            </a:r>
          </a:p>
          <a:p>
            <a:r>
              <a:rPr lang="en-US" b="1" dirty="0">
                <a:latin typeface="Andale Mono"/>
                <a:cs typeface="Andale Mono"/>
              </a:rPr>
              <a:t> </a:t>
            </a:r>
          </a:p>
          <a:p>
            <a:r>
              <a:rPr lang="en-US" b="1" dirty="0">
                <a:latin typeface="Andale Mono"/>
                <a:cs typeface="Andale Mono"/>
              </a:rPr>
              <a:t> </a:t>
            </a:r>
          </a:p>
          <a:p>
            <a:r>
              <a:rPr lang="en-US" b="1" dirty="0">
                <a:latin typeface="Andale Mono"/>
                <a:cs typeface="Andale Mono"/>
              </a:rPr>
              <a:t> </a:t>
            </a:r>
          </a:p>
          <a:p>
            <a:r>
              <a:rPr lang="en-US" dirty="0">
                <a:latin typeface="Andale Mono"/>
                <a:cs typeface="Andale Mono"/>
              </a:rPr>
              <a:t> </a:t>
            </a:r>
            <a:endParaRPr lang="en-US" b="1" dirty="0">
              <a:latin typeface="Andale Mono"/>
              <a:cs typeface="Andale Mono"/>
            </a:endParaRPr>
          </a:p>
          <a:p>
            <a:r>
              <a:rPr lang="en-US" dirty="0">
                <a:latin typeface="Andale Mono"/>
                <a:cs typeface="Andale Mono"/>
              </a:rPr>
              <a:t>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ndale Mono"/>
                <a:cs typeface="Andale Mono"/>
              </a:rPr>
              <a:t>PERFÜZYON TEKNİKLERİ ANABİLİM DALI</a:t>
            </a:r>
          </a:p>
          <a:p>
            <a:r>
              <a:rPr lang="en-US" b="1" dirty="0">
                <a:latin typeface="Andale Mono"/>
                <a:cs typeface="Andale Mono"/>
              </a:rPr>
              <a:t>  </a:t>
            </a:r>
          </a:p>
          <a:p>
            <a:r>
              <a:rPr lang="en-US" b="1" dirty="0">
                <a:latin typeface="Andale Mono"/>
                <a:cs typeface="Andale Mono"/>
              </a:rPr>
              <a:t> </a:t>
            </a:r>
          </a:p>
          <a:p>
            <a:r>
              <a:rPr lang="en-US" b="1" dirty="0">
                <a:latin typeface="Andale Mono"/>
                <a:cs typeface="Andale Mono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Perfüzyonist</a:t>
            </a:r>
            <a:r>
              <a:rPr lang="en-US" sz="4000" dirty="0"/>
              <a:t> </a:t>
            </a:r>
            <a:r>
              <a:rPr lang="en-US" sz="4000" dirty="0" err="1"/>
              <a:t>kimdir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57392"/>
            <a:ext cx="7498080" cy="403860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r-TR" sz="2800" dirty="0"/>
              <a:t>Açık kalp ameliyatlarındaki </a:t>
            </a:r>
            <a:r>
              <a:rPr lang="tr-TR" sz="2800" dirty="0" err="1"/>
              <a:t>kardiyopulmoner</a:t>
            </a:r>
            <a:r>
              <a:rPr lang="tr-TR" sz="2800" dirty="0"/>
              <a:t> baypas cihazını kullanan teknik elemanlar olarak sisteme dahil olmuş, sonrasında ECMO, </a:t>
            </a:r>
            <a:r>
              <a:rPr lang="tr-TR" sz="2800" dirty="0" err="1"/>
              <a:t>assist</a:t>
            </a:r>
            <a:r>
              <a:rPr lang="tr-TR" sz="2800" dirty="0"/>
              <a:t> </a:t>
            </a:r>
            <a:r>
              <a:rPr lang="tr-TR" sz="2800" dirty="0" err="1"/>
              <a:t>device</a:t>
            </a:r>
            <a:r>
              <a:rPr lang="tr-TR" sz="2800" dirty="0"/>
              <a:t>, </a:t>
            </a:r>
            <a:r>
              <a:rPr lang="tr-TR" sz="2800" dirty="0" err="1"/>
              <a:t>trombektomi</a:t>
            </a:r>
            <a:r>
              <a:rPr lang="tr-TR" sz="2800" dirty="0"/>
              <a:t> işlemleri gibi kanın vücut dışında dolaştığı her türden teknoloji gerektiren uygulamaları gerçekleştiren elemanlar olarak, </a:t>
            </a:r>
            <a:r>
              <a:rPr lang="tr-TR" sz="2800" dirty="0" err="1"/>
              <a:t>kardiyovasküler</a:t>
            </a:r>
            <a:r>
              <a:rPr lang="tr-TR" sz="2800" dirty="0"/>
              <a:t> uygulamaları yapan ekibin ayrılmaz bir parçası haline gelmişlerdir.</a:t>
            </a:r>
            <a:r>
              <a:rPr lang="tr-TR" dirty="0"/>
              <a:t>	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1260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569" y="89942"/>
            <a:ext cx="3065489" cy="407732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tr-TR" sz="2400" dirty="0" err="1"/>
              <a:t>Perfüzyonistler</a:t>
            </a:r>
            <a:r>
              <a:rPr lang="tr-TR" sz="2400" dirty="0"/>
              <a:t> operasyon sırasında olduğu gibi operasyon öncesi ve sonrasında da kalp ve damar cerrahı ile sürekli iletişim halinde olup hasta hakkında alınan ve/veya alınabilecek karar, uygulama ve önlemlerde etkin rol oynarlar. </a:t>
            </a:r>
            <a:endParaRPr lang="en-US" sz="24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C13D5F0-A73C-CC9C-F6AF-A105B333C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2" y="494674"/>
            <a:ext cx="5905899" cy="392742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DFBDE6-10D7-C249-4982-E8453AC4DDC8}"/>
              </a:ext>
            </a:extLst>
          </p:cNvPr>
          <p:cNvSpPr txBox="1">
            <a:spLocks/>
          </p:cNvSpPr>
          <p:nvPr/>
        </p:nvSpPr>
        <p:spPr>
          <a:xfrm>
            <a:off x="1491521" y="4624462"/>
            <a:ext cx="7270229" cy="182880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lnSpc>
                <a:spcPct val="110000"/>
              </a:lnSpc>
              <a:buFont typeface="Wingdings 2"/>
              <a:buNone/>
            </a:pPr>
            <a:r>
              <a:rPr lang="tr-TR" sz="2400" dirty="0"/>
              <a:t>Hasta, operasyon sırasında tüm yaşamsal desteğini sağlayacak kalp-akciğer makinasına bağlandığında hastada oluşan ve/veya oluşabilecek komplikasyonları engellemeye yönelik tedbirlerin alınmasında cerrah ve anestezist ile kesintisiz iletişim kurar</a:t>
            </a:r>
            <a:r>
              <a:rPr lang="en-US" sz="2400" dirty="0"/>
              <a:t>lar.</a:t>
            </a:r>
          </a:p>
        </p:txBody>
      </p:sp>
    </p:spTree>
    <p:extLst>
      <p:ext uri="{BB962C8B-B14F-4D97-AF65-F5344CB8AC3E}">
        <p14:creationId xmlns:p14="http://schemas.microsoft.com/office/powerpoint/2010/main" val="272700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077" y="192192"/>
            <a:ext cx="6374267" cy="527336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Anabilim</a:t>
            </a:r>
            <a:r>
              <a:rPr lang="en-US" sz="3200" dirty="0"/>
              <a:t> </a:t>
            </a:r>
            <a:r>
              <a:rPr lang="en-US" sz="3200" dirty="0" err="1"/>
              <a:t>Dalımız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konuda</a:t>
            </a:r>
            <a:r>
              <a:rPr lang="en-US" sz="3200" dirty="0"/>
              <a:t> </a:t>
            </a:r>
            <a:r>
              <a:rPr lang="en-US" sz="3200" dirty="0" err="1"/>
              <a:t>nerede</a:t>
            </a:r>
            <a:r>
              <a:rPr lang="en-US" sz="3200" dirty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8748" y="1305160"/>
            <a:ext cx="3297836" cy="55528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err="1"/>
              <a:t>Türkiye’de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konudaki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anabilim</a:t>
            </a:r>
            <a:r>
              <a:rPr lang="en-US" sz="2400" dirty="0"/>
              <a:t> </a:t>
            </a:r>
            <a:r>
              <a:rPr lang="en-US" sz="2400" dirty="0" err="1"/>
              <a:t>dalıyız</a:t>
            </a:r>
            <a:r>
              <a:rPr lang="en-US" sz="2400" dirty="0"/>
              <a:t>.</a:t>
            </a:r>
          </a:p>
          <a:p>
            <a:pPr marL="82296" indent="0">
              <a:buNone/>
            </a:pPr>
            <a:endParaRPr lang="en-US" sz="2400" b="0" i="0" dirty="0">
              <a:solidFill>
                <a:srgbClr val="1D2228"/>
              </a:solidFill>
              <a:effectLst/>
              <a:latin typeface="Helvetica Neue"/>
            </a:endParaRPr>
          </a:p>
          <a:p>
            <a:pPr marL="82296" indent="0">
              <a:buNone/>
            </a:pPr>
            <a:r>
              <a:rPr lang="en-US" sz="2400" b="0" i="0" dirty="0" err="1">
                <a:solidFill>
                  <a:srgbClr val="1D2228"/>
                </a:solidFill>
                <a:effectLst/>
                <a:latin typeface="Helvetica Neue"/>
              </a:rPr>
              <a:t>Anabilim</a:t>
            </a:r>
            <a:r>
              <a:rPr lang="en-US" sz="2400" b="0" i="0" dirty="0">
                <a:solidFill>
                  <a:srgbClr val="1D2228"/>
                </a:solidFill>
                <a:effectLst/>
                <a:latin typeface="Helvetica Neue"/>
              </a:rPr>
              <a:t> </a:t>
            </a:r>
            <a:r>
              <a:rPr lang="en-US" sz="2400" b="0" i="0" dirty="0" err="1">
                <a:solidFill>
                  <a:srgbClr val="1D2228"/>
                </a:solidFill>
                <a:effectLst/>
                <a:latin typeface="Helvetica Neue"/>
              </a:rPr>
              <a:t>Dalımız</a:t>
            </a:r>
            <a:r>
              <a:rPr lang="en-US" sz="2400" b="0" i="0" dirty="0">
                <a:solidFill>
                  <a:srgbClr val="1D2228"/>
                </a:solidFill>
                <a:effectLst/>
                <a:latin typeface="Helvetica Neue"/>
              </a:rPr>
              <a:t>, </a:t>
            </a:r>
            <a:r>
              <a:rPr lang="en-US" sz="2400" b="0" i="0" dirty="0" err="1">
                <a:solidFill>
                  <a:srgbClr val="1D2228"/>
                </a:solidFill>
                <a:effectLst/>
                <a:latin typeface="Helvetica Neue"/>
              </a:rPr>
              <a:t>Yüksek</a:t>
            </a:r>
            <a:r>
              <a:rPr lang="en-US" sz="2400" b="0" i="0" dirty="0">
                <a:solidFill>
                  <a:srgbClr val="1D2228"/>
                </a:solidFill>
                <a:effectLst/>
                <a:latin typeface="Helvetica Neue"/>
              </a:rPr>
              <a:t> </a:t>
            </a:r>
            <a:r>
              <a:rPr lang="en-US" sz="2400" b="0" i="0" dirty="0" err="1">
                <a:solidFill>
                  <a:srgbClr val="1D2228"/>
                </a:solidFill>
                <a:effectLst/>
                <a:latin typeface="Helvetica Neue"/>
              </a:rPr>
              <a:t>Lisans</a:t>
            </a:r>
            <a:r>
              <a:rPr lang="en-US" sz="2400" b="0" i="0" dirty="0">
                <a:solidFill>
                  <a:srgbClr val="1D2228"/>
                </a:solidFill>
                <a:effectLst/>
                <a:latin typeface="Helvetica Neue"/>
              </a:rPr>
              <a:t> </a:t>
            </a:r>
            <a:r>
              <a:rPr lang="en-US" sz="2400" b="0" i="0" dirty="0" err="1">
                <a:solidFill>
                  <a:srgbClr val="1D2228"/>
                </a:solidFill>
                <a:effectLst/>
                <a:latin typeface="Helvetica Neue"/>
              </a:rPr>
              <a:t>aşamasını</a:t>
            </a:r>
            <a:r>
              <a:rPr lang="en-US" sz="2400" b="0" i="0" dirty="0">
                <a:solidFill>
                  <a:srgbClr val="1D2228"/>
                </a:solidFill>
                <a:effectLst/>
                <a:latin typeface="Helvetica Neue"/>
              </a:rPr>
              <a:t> da </a:t>
            </a:r>
            <a:r>
              <a:rPr lang="en-US" sz="2400" b="0" i="0" dirty="0" err="1">
                <a:solidFill>
                  <a:srgbClr val="1D2228"/>
                </a:solidFill>
                <a:effectLst/>
                <a:latin typeface="Helvetica Neue"/>
              </a:rPr>
              <a:t>içerecek</a:t>
            </a:r>
            <a:r>
              <a:rPr lang="en-US" sz="2400" b="0" i="0" dirty="0">
                <a:solidFill>
                  <a:srgbClr val="1D2228"/>
                </a:solidFill>
                <a:effectLst/>
                <a:latin typeface="Helvetica Neue"/>
              </a:rPr>
              <a:t> </a:t>
            </a:r>
            <a:r>
              <a:rPr lang="en-US" sz="2400" b="0" i="0" dirty="0" err="1">
                <a:solidFill>
                  <a:srgbClr val="1D2228"/>
                </a:solidFill>
                <a:effectLst/>
                <a:latin typeface="Helvetica Neue"/>
              </a:rPr>
              <a:t>biçimde</a:t>
            </a:r>
            <a:r>
              <a:rPr lang="en-US" sz="2400" b="0" i="0" dirty="0">
                <a:solidFill>
                  <a:srgbClr val="1D2228"/>
                </a:solidFill>
                <a:effectLst/>
                <a:latin typeface="Helvetica Neue"/>
              </a:rPr>
              <a:t> EBCP (The European Board of Cardiovascular Perfusion) </a:t>
            </a:r>
            <a:r>
              <a:rPr lang="en-US" sz="2400" b="0" i="0" dirty="0" err="1">
                <a:solidFill>
                  <a:srgbClr val="1D2228"/>
                </a:solidFill>
                <a:effectLst/>
                <a:latin typeface="Helvetica Neue"/>
              </a:rPr>
              <a:t>tarafından</a:t>
            </a:r>
            <a:r>
              <a:rPr lang="en-US" sz="2400" b="0" i="0" dirty="0">
                <a:solidFill>
                  <a:srgbClr val="1D2228"/>
                </a:solidFill>
                <a:effectLst/>
                <a:latin typeface="Helvetica Neue"/>
              </a:rPr>
              <a:t> </a:t>
            </a:r>
            <a:r>
              <a:rPr lang="en-US" sz="2400" b="0" i="0" dirty="0" err="1">
                <a:solidFill>
                  <a:srgbClr val="1D2228"/>
                </a:solidFill>
                <a:effectLst/>
                <a:latin typeface="Helvetica Neue"/>
              </a:rPr>
              <a:t>akredite</a:t>
            </a:r>
            <a:r>
              <a:rPr lang="en-US" sz="2400" b="0" i="0" dirty="0">
                <a:solidFill>
                  <a:srgbClr val="1D2228"/>
                </a:solidFill>
                <a:effectLst/>
                <a:latin typeface="Helvetica Neue"/>
              </a:rPr>
              <a:t> </a:t>
            </a:r>
            <a:r>
              <a:rPr lang="en-US" sz="2400" b="0" i="0" dirty="0" err="1">
                <a:solidFill>
                  <a:srgbClr val="1D2228"/>
                </a:solidFill>
                <a:effectLst/>
                <a:latin typeface="Helvetica Neue"/>
              </a:rPr>
              <a:t>edilmiş</a:t>
            </a:r>
            <a:r>
              <a:rPr lang="en-US" sz="2400" b="0" i="0" dirty="0">
                <a:solidFill>
                  <a:srgbClr val="1D2228"/>
                </a:solidFill>
                <a:effectLst/>
                <a:latin typeface="Helvetica Neue"/>
              </a:rPr>
              <a:t> </a:t>
            </a:r>
            <a:r>
              <a:rPr lang="en-US" sz="2400" b="0" i="0" dirty="0" err="1">
                <a:solidFill>
                  <a:srgbClr val="1D2228"/>
                </a:solidFill>
                <a:effectLst/>
                <a:latin typeface="Helvetica Neue"/>
              </a:rPr>
              <a:t>ve</a:t>
            </a:r>
            <a:r>
              <a:rPr lang="en-US" sz="2400" b="0" i="0" dirty="0">
                <a:solidFill>
                  <a:srgbClr val="1D2228"/>
                </a:solidFill>
                <a:effectLst/>
                <a:latin typeface="Helvetica Neue"/>
              </a:rPr>
              <a:t> </a:t>
            </a:r>
            <a:r>
              <a:rPr lang="en-US" sz="2400" b="0" i="0" dirty="0" err="1">
                <a:solidFill>
                  <a:srgbClr val="1D2228"/>
                </a:solidFill>
                <a:effectLst/>
                <a:latin typeface="Helvetica Neue"/>
              </a:rPr>
              <a:t>sertifikalandırılmıştır</a:t>
            </a:r>
            <a:r>
              <a:rPr lang="en-US" sz="2400" b="0" i="0" dirty="0">
                <a:solidFill>
                  <a:srgbClr val="1D2228"/>
                </a:solidFill>
                <a:effectLst/>
                <a:latin typeface="Helvetica Neue"/>
              </a:rPr>
              <a:t>.</a:t>
            </a:r>
            <a:endParaRPr lang="en-US" sz="2400" dirty="0"/>
          </a:p>
        </p:txBody>
      </p:sp>
      <p:pic>
        <p:nvPicPr>
          <p:cNvPr id="4" name="Resim 3" descr="metin, mürekkep, mektup, harf, yazı tipi içeren bir resim&#10;&#10;Açıklama otomatik olarak oluşturuldu">
            <a:extLst>
              <a:ext uri="{FF2B5EF4-FFF2-40B4-BE49-F238E27FC236}">
                <a16:creationId xmlns:a16="http://schemas.microsoft.com/office/drawing/2014/main" id="{8CC0B1F0-D720-D2B6-8935-2F48D6C3D3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1" y="905690"/>
            <a:ext cx="4543856" cy="595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7195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European Board of Cardiovascular Perfusion </a:t>
            </a:r>
            <a:r>
              <a:rPr lang="en-US" sz="3200" dirty="0" err="1"/>
              <a:t>Akreditasyonu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2" y="2940628"/>
            <a:ext cx="5223161" cy="391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747" y="773825"/>
            <a:ext cx="4840941" cy="363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52" y="1402119"/>
            <a:ext cx="2822789" cy="8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6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7195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European Board of Cardiovascular Perfusion </a:t>
            </a:r>
            <a:r>
              <a:rPr lang="en-US" sz="3200" dirty="0" err="1"/>
              <a:t>Akreditasyonu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33" y="3519917"/>
            <a:ext cx="5804970" cy="327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158" y="712166"/>
            <a:ext cx="4051841" cy="303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935" y="1703075"/>
            <a:ext cx="2848157" cy="88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7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Anabilim</a:t>
            </a:r>
            <a:r>
              <a:rPr lang="en-US" sz="3200" dirty="0"/>
              <a:t> </a:t>
            </a:r>
            <a:r>
              <a:rPr lang="en-US" sz="3200" dirty="0" err="1"/>
              <a:t>Dalımız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konuda</a:t>
            </a:r>
            <a:r>
              <a:rPr lang="en-US" sz="3200" dirty="0"/>
              <a:t> </a:t>
            </a:r>
            <a:r>
              <a:rPr lang="en-US" sz="3200" dirty="0" err="1"/>
              <a:t>nerede</a:t>
            </a:r>
            <a:r>
              <a:rPr lang="en-US" sz="3200" dirty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0516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25 </a:t>
            </a:r>
            <a:r>
              <a:rPr lang="en-US" sz="2800" dirty="0" err="1"/>
              <a:t>Yüksek</a:t>
            </a:r>
            <a:r>
              <a:rPr lang="en-US" sz="2800" dirty="0"/>
              <a:t> </a:t>
            </a:r>
            <a:r>
              <a:rPr lang="en-US" sz="2800" dirty="0" err="1"/>
              <a:t>Lisans</a:t>
            </a:r>
            <a:r>
              <a:rPr lang="en-US" sz="2800" dirty="0"/>
              <a:t> </a:t>
            </a:r>
            <a:r>
              <a:rPr lang="en-US" sz="2800" dirty="0" err="1"/>
              <a:t>mezunu</a:t>
            </a:r>
            <a:r>
              <a:rPr lang="en-US" sz="2800" dirty="0"/>
              <a:t> </a:t>
            </a:r>
            <a:r>
              <a:rPr lang="en-US" sz="2800" dirty="0" err="1"/>
              <a:t>verdik</a:t>
            </a:r>
            <a:endParaRPr lang="en-US" sz="2800" dirty="0"/>
          </a:p>
          <a:p>
            <a:r>
              <a:rPr lang="en-US" sz="2800" dirty="0" err="1"/>
              <a:t>Bunlardan</a:t>
            </a:r>
            <a:r>
              <a:rPr lang="en-US" sz="2800" dirty="0"/>
              <a:t> 2 </a:t>
            </a:r>
            <a:r>
              <a:rPr lang="en-US" sz="2800" dirty="0" err="1"/>
              <a:t>tanesi</a:t>
            </a:r>
            <a:r>
              <a:rPr lang="en-US" sz="2800" dirty="0"/>
              <a:t> </a:t>
            </a:r>
            <a:r>
              <a:rPr lang="en-US" sz="2800" dirty="0" err="1"/>
              <a:t>doktora</a:t>
            </a:r>
            <a:r>
              <a:rPr lang="en-US" sz="2800" dirty="0"/>
              <a:t> </a:t>
            </a:r>
            <a:r>
              <a:rPr lang="en-US" sz="2800" dirty="0" err="1"/>
              <a:t>programını</a:t>
            </a:r>
            <a:r>
              <a:rPr lang="en-US" sz="2800" dirty="0"/>
              <a:t> </a:t>
            </a:r>
            <a:r>
              <a:rPr lang="en-US" sz="2800" dirty="0" err="1"/>
              <a:t>bitirdi</a:t>
            </a:r>
            <a:r>
              <a:rPr lang="en-US" sz="2800" dirty="0"/>
              <a:t>,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biyofizik</a:t>
            </a:r>
            <a:r>
              <a:rPr lang="en-US" sz="2800" dirty="0"/>
              <a:t> </a:t>
            </a:r>
            <a:r>
              <a:rPr lang="en-US" sz="2800" dirty="0" err="1"/>
              <a:t>doktoralı</a:t>
            </a:r>
            <a:r>
              <a:rPr lang="en-US" sz="2800" dirty="0"/>
              <a:t> </a:t>
            </a:r>
            <a:r>
              <a:rPr lang="en-US" sz="2800" dirty="0" err="1"/>
              <a:t>perfüzyonist</a:t>
            </a:r>
            <a:r>
              <a:rPr lang="en-US" sz="2800" dirty="0"/>
              <a:t> </a:t>
            </a:r>
            <a:r>
              <a:rPr lang="en-US" sz="2800" dirty="0" err="1"/>
              <a:t>yetiştirdik</a:t>
            </a:r>
            <a:r>
              <a:rPr lang="en-US" sz="2800" dirty="0"/>
              <a:t>.</a:t>
            </a:r>
          </a:p>
          <a:p>
            <a:r>
              <a:rPr lang="en-US" sz="2800" dirty="0"/>
              <a:t>BAP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Tübitak-Teydeb</a:t>
            </a:r>
            <a:r>
              <a:rPr lang="en-US" sz="2800" dirty="0"/>
              <a:t> </a:t>
            </a:r>
            <a:r>
              <a:rPr lang="en-US" sz="2800" dirty="0" err="1"/>
              <a:t>projeleri</a:t>
            </a:r>
            <a:r>
              <a:rPr lang="en-US" sz="2800" dirty="0"/>
              <a:t> </a:t>
            </a:r>
            <a:r>
              <a:rPr lang="en-US" sz="2800" dirty="0" err="1"/>
              <a:t>yapıldı</a:t>
            </a:r>
            <a:r>
              <a:rPr lang="en-US" sz="2800" dirty="0"/>
              <a:t>.</a:t>
            </a:r>
          </a:p>
          <a:p>
            <a:r>
              <a:rPr lang="en-US" sz="2800" dirty="0"/>
              <a:t>Bir </a:t>
            </a:r>
            <a:r>
              <a:rPr lang="en-US" sz="2800" dirty="0" err="1"/>
              <a:t>mezunumuzun</a:t>
            </a:r>
            <a:r>
              <a:rPr lang="en-US" sz="2800" dirty="0"/>
              <a:t> patent </a:t>
            </a:r>
            <a:r>
              <a:rPr lang="en-US" sz="2800" dirty="0" err="1"/>
              <a:t>başvurusu</a:t>
            </a:r>
            <a:r>
              <a:rPr lang="en-US" sz="2800" dirty="0"/>
              <a:t> var (Merve Serin)</a:t>
            </a:r>
          </a:p>
          <a:p>
            <a:r>
              <a:rPr lang="en-US" sz="2800" dirty="0" err="1"/>
              <a:t>Avrupa</a:t>
            </a:r>
            <a:r>
              <a:rPr lang="en-US" sz="2800" dirty="0"/>
              <a:t> </a:t>
            </a:r>
            <a:r>
              <a:rPr lang="en-US" sz="2800" dirty="0" err="1"/>
              <a:t>bordu</a:t>
            </a:r>
            <a:r>
              <a:rPr lang="en-US" sz="2800" dirty="0"/>
              <a:t> </a:t>
            </a:r>
            <a:r>
              <a:rPr lang="en-US" sz="2800" dirty="0" err="1"/>
              <a:t>akreditasyonu</a:t>
            </a:r>
            <a:r>
              <a:rPr lang="en-US" sz="2800" dirty="0"/>
              <a:t> </a:t>
            </a:r>
            <a:r>
              <a:rPr lang="en-US" sz="2800" dirty="0" err="1"/>
              <a:t>nedeniyle</a:t>
            </a:r>
            <a:r>
              <a:rPr lang="en-US" sz="2800" dirty="0"/>
              <a:t>, </a:t>
            </a:r>
            <a:r>
              <a:rPr lang="en-US" sz="2800" dirty="0" err="1"/>
              <a:t>mezunlarımız</a:t>
            </a:r>
            <a:r>
              <a:rPr lang="en-US" sz="2800" dirty="0"/>
              <a:t> AB </a:t>
            </a:r>
            <a:r>
              <a:rPr lang="en-US" sz="2800" dirty="0" err="1"/>
              <a:t>ülkelerinde</a:t>
            </a:r>
            <a:r>
              <a:rPr lang="en-US" sz="2800" dirty="0"/>
              <a:t> </a:t>
            </a:r>
            <a:r>
              <a:rPr lang="en-US" sz="2800" dirty="0" err="1"/>
              <a:t>çalışma</a:t>
            </a:r>
            <a:r>
              <a:rPr lang="en-US" sz="2800" dirty="0"/>
              <a:t> </a:t>
            </a:r>
            <a:r>
              <a:rPr lang="en-US" sz="2800" dirty="0" err="1"/>
              <a:t>hakkına</a:t>
            </a:r>
            <a:r>
              <a:rPr lang="en-US" sz="2800" dirty="0"/>
              <a:t> </a:t>
            </a:r>
            <a:r>
              <a:rPr lang="en-US" sz="2800" dirty="0" err="1"/>
              <a:t>sahipler</a:t>
            </a:r>
            <a:r>
              <a:rPr lang="en-US" sz="2800" dirty="0"/>
              <a:t>.  Bu </a:t>
            </a:r>
            <a:r>
              <a:rPr lang="en-US" sz="2800" dirty="0" err="1"/>
              <a:t>konuda</a:t>
            </a:r>
            <a:r>
              <a:rPr lang="en-US" sz="2800" dirty="0"/>
              <a:t> </a:t>
            </a:r>
            <a:r>
              <a:rPr lang="en-US" sz="2800" dirty="0" err="1"/>
              <a:t>yurtdışına</a:t>
            </a:r>
            <a:r>
              <a:rPr lang="en-US" sz="2800" dirty="0"/>
              <a:t> </a:t>
            </a:r>
            <a:r>
              <a:rPr lang="en-US" sz="2800" dirty="0" err="1"/>
              <a:t>giden</a:t>
            </a:r>
            <a:r>
              <a:rPr lang="en-US" sz="2800" dirty="0"/>
              <a:t> </a:t>
            </a:r>
            <a:r>
              <a:rPr lang="en-US" sz="2800" dirty="0" err="1"/>
              <a:t>mezunlar</a:t>
            </a:r>
            <a:r>
              <a:rPr lang="en-US" sz="2800" dirty="0"/>
              <a:t> </a:t>
            </a:r>
            <a:r>
              <a:rPr lang="en-US" sz="2800" dirty="0" err="1"/>
              <a:t>oldu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86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788</TotalTime>
  <Words>246</Words>
  <Application>Microsoft Office PowerPoint</Application>
  <PresentationFormat>Ekran Gösterisi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Andale Mono</vt:lpstr>
      <vt:lpstr>Gill Sans MT</vt:lpstr>
      <vt:lpstr>Helvetica Neue</vt:lpstr>
      <vt:lpstr>Verdana</vt:lpstr>
      <vt:lpstr>Wingdings 2</vt:lpstr>
      <vt:lpstr>Solstice</vt:lpstr>
      <vt:lpstr>PowerPoint Sunusu</vt:lpstr>
      <vt:lpstr>Perfüzyonist kimdir?</vt:lpstr>
      <vt:lpstr>PowerPoint Sunusu</vt:lpstr>
      <vt:lpstr>Anabilim Dalımız bu konuda nerede?</vt:lpstr>
      <vt:lpstr>European Board of Cardiovascular Perfusion Akreditasyonu</vt:lpstr>
      <vt:lpstr>European Board of Cardiovascular Perfusion Akreditasyonu</vt:lpstr>
      <vt:lpstr>Anabilim Dalımız bu konuda nerede?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Özlem Silistreli</dc:creator>
  <cp:lastModifiedBy>Taner Bilgin</cp:lastModifiedBy>
  <cp:revision>29</cp:revision>
  <dcterms:created xsi:type="dcterms:W3CDTF">2017-01-04T15:05:39Z</dcterms:created>
  <dcterms:modified xsi:type="dcterms:W3CDTF">2024-01-19T08:11:47Z</dcterms:modified>
</cp:coreProperties>
</file>