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65" r:id="rId4"/>
    <p:sldId id="268" r:id="rId5"/>
    <p:sldId id="366" r:id="rId6"/>
    <p:sldId id="368" r:id="rId7"/>
    <p:sldId id="367" r:id="rId8"/>
    <p:sldId id="371" r:id="rId9"/>
    <p:sldId id="361" r:id="rId10"/>
    <p:sldId id="370" r:id="rId11"/>
    <p:sldId id="369"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1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3D1538-C177-4575-91DD-2D13D19186EF}" type="datetimeFigureOut">
              <a:rPr lang="tr-TR" smtClean="0"/>
              <a:pPr/>
              <a:t>4.01.2024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67C966-DDCA-4254-8C93-FD4EE47D2F56}"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4.01.2024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4.01.2024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4.01.2024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4.01.2024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4.01.2024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772816"/>
            <a:ext cx="7772400" cy="1470025"/>
          </a:xfrm>
        </p:spPr>
        <p:txBody>
          <a:bodyPr>
            <a:normAutofit fontScale="90000"/>
          </a:bodyPr>
          <a:lstStyle/>
          <a:p>
            <a:r>
              <a:rPr lang="tr-TR" dirty="0"/>
              <a:t>Dokuz </a:t>
            </a:r>
            <a:r>
              <a:rPr lang="tr-TR" dirty="0" err="1"/>
              <a:t>Eylul</a:t>
            </a:r>
            <a:r>
              <a:rPr lang="tr-TR" dirty="0"/>
              <a:t> </a:t>
            </a:r>
            <a:r>
              <a:rPr lang="tr-TR" dirty="0" err="1"/>
              <a:t>University</a:t>
            </a:r>
            <a:r>
              <a:rPr lang="tr-TR" dirty="0"/>
              <a:t> </a:t>
            </a:r>
            <a:r>
              <a:rPr lang="tr-TR" dirty="0" err="1"/>
              <a:t>Institute</a:t>
            </a:r>
            <a:r>
              <a:rPr lang="tr-TR" dirty="0"/>
              <a:t> of </a:t>
            </a:r>
            <a:r>
              <a:rPr lang="tr-TR" dirty="0" err="1"/>
              <a:t>Health</a:t>
            </a:r>
            <a:r>
              <a:rPr lang="tr-TR" dirty="0"/>
              <a:t> </a:t>
            </a:r>
            <a:r>
              <a:rPr lang="tr-TR" dirty="0" err="1"/>
              <a:t>Sciences</a:t>
            </a:r>
            <a:r>
              <a:rPr lang="tr-TR" dirty="0"/>
              <a:t> </a:t>
            </a:r>
            <a:r>
              <a:rPr lang="tr-TR" dirty="0" err="1"/>
              <a:t>Doctorate</a:t>
            </a:r>
            <a:r>
              <a:rPr lang="tr-TR" dirty="0"/>
              <a:t> Program of </a:t>
            </a:r>
            <a:r>
              <a:rPr lang="tr-TR" dirty="0" err="1"/>
              <a:t>Molecular</a:t>
            </a:r>
            <a:r>
              <a:rPr lang="tr-TR" dirty="0"/>
              <a:t> </a:t>
            </a:r>
            <a:r>
              <a:rPr lang="tr-TR" dirty="0" err="1"/>
              <a:t>Pathology</a:t>
            </a:r>
            <a:endParaRPr lang="tr-TR" dirty="0"/>
          </a:p>
        </p:txBody>
      </p:sp>
      <p:sp>
        <p:nvSpPr>
          <p:cNvPr id="3" name="2 Alt Başlık"/>
          <p:cNvSpPr>
            <a:spLocks noGrp="1"/>
          </p:cNvSpPr>
          <p:nvPr>
            <p:ph type="subTitle" idx="1"/>
          </p:nvPr>
        </p:nvSpPr>
        <p:spPr>
          <a:xfrm>
            <a:off x="395536" y="3615160"/>
            <a:ext cx="8136904" cy="3126208"/>
          </a:xfrm>
        </p:spPr>
        <p:txBody>
          <a:bodyPr>
            <a:normAutofit fontScale="55000" lnSpcReduction="20000"/>
          </a:bodyPr>
          <a:lstStyle/>
          <a:p>
            <a:r>
              <a:rPr lang="tr-TR" dirty="0"/>
              <a:t>Prof Dr </a:t>
            </a:r>
            <a:r>
              <a:rPr lang="tr-TR" dirty="0" err="1"/>
              <a:t>Sülen</a:t>
            </a:r>
            <a:r>
              <a:rPr lang="tr-TR" dirty="0"/>
              <a:t> Sarıoğlu</a:t>
            </a:r>
          </a:p>
          <a:p>
            <a:r>
              <a:rPr lang="tr-TR" dirty="0" err="1"/>
              <a:t>Prof</a:t>
            </a:r>
            <a:r>
              <a:rPr lang="tr-TR" dirty="0"/>
              <a:t> </a:t>
            </a:r>
            <a:r>
              <a:rPr lang="tr-TR" dirty="0" err="1"/>
              <a:t>Dr</a:t>
            </a:r>
            <a:r>
              <a:rPr lang="tr-TR" dirty="0"/>
              <a:t> Banu Lebe</a:t>
            </a:r>
          </a:p>
          <a:p>
            <a:r>
              <a:rPr lang="tr-TR" dirty="0" err="1"/>
              <a:t>Prof</a:t>
            </a:r>
            <a:r>
              <a:rPr lang="tr-TR" dirty="0"/>
              <a:t> </a:t>
            </a:r>
            <a:r>
              <a:rPr lang="tr-TR" dirty="0" err="1"/>
              <a:t>Dr</a:t>
            </a:r>
            <a:r>
              <a:rPr lang="tr-TR" dirty="0"/>
              <a:t> Safiye Aktaş</a:t>
            </a:r>
          </a:p>
          <a:p>
            <a:r>
              <a:rPr lang="tr-TR" dirty="0" err="1"/>
              <a:t>Prof</a:t>
            </a:r>
            <a:r>
              <a:rPr lang="tr-TR" dirty="0"/>
              <a:t> </a:t>
            </a:r>
            <a:r>
              <a:rPr lang="tr-TR" dirty="0" err="1"/>
              <a:t>Dr</a:t>
            </a:r>
            <a:r>
              <a:rPr lang="tr-TR" dirty="0"/>
              <a:t> Özgül </a:t>
            </a:r>
            <a:r>
              <a:rPr lang="tr-TR" dirty="0" err="1"/>
              <a:t>Sağol</a:t>
            </a:r>
            <a:endParaRPr lang="tr-TR" dirty="0"/>
          </a:p>
          <a:p>
            <a:r>
              <a:rPr lang="tr-TR" dirty="0" err="1"/>
              <a:t>Prof</a:t>
            </a:r>
            <a:r>
              <a:rPr lang="tr-TR" dirty="0"/>
              <a:t> </a:t>
            </a:r>
            <a:r>
              <a:rPr lang="tr-TR" dirty="0" err="1"/>
              <a:t>Dr</a:t>
            </a:r>
            <a:r>
              <a:rPr lang="tr-TR" dirty="0"/>
              <a:t> Burçin Tuna</a:t>
            </a:r>
          </a:p>
          <a:p>
            <a:r>
              <a:rPr lang="tr-TR" dirty="0" err="1"/>
              <a:t>Prof</a:t>
            </a:r>
            <a:r>
              <a:rPr lang="tr-TR" dirty="0"/>
              <a:t> </a:t>
            </a:r>
            <a:r>
              <a:rPr lang="tr-TR" dirty="0" err="1"/>
              <a:t>Dr</a:t>
            </a:r>
            <a:r>
              <a:rPr lang="tr-TR" dirty="0"/>
              <a:t> Kutsal Yörükoğlu</a:t>
            </a:r>
          </a:p>
          <a:p>
            <a:r>
              <a:rPr lang="tr-TR" dirty="0" err="1"/>
              <a:t>Prof</a:t>
            </a:r>
            <a:r>
              <a:rPr lang="tr-TR" dirty="0"/>
              <a:t> </a:t>
            </a:r>
            <a:r>
              <a:rPr lang="tr-TR" dirty="0" err="1"/>
              <a:t>Dr</a:t>
            </a:r>
            <a:r>
              <a:rPr lang="tr-TR" dirty="0"/>
              <a:t> Sermin Özkal</a:t>
            </a:r>
          </a:p>
          <a:p>
            <a:r>
              <a:rPr lang="tr-TR" dirty="0" err="1"/>
              <a:t>Prof</a:t>
            </a:r>
            <a:r>
              <a:rPr lang="tr-TR" dirty="0"/>
              <a:t> </a:t>
            </a:r>
            <a:r>
              <a:rPr lang="tr-TR" dirty="0" err="1"/>
              <a:t>Dr</a:t>
            </a:r>
            <a:r>
              <a:rPr lang="tr-TR" dirty="0"/>
              <a:t> </a:t>
            </a:r>
            <a:r>
              <a:rPr lang="tr-TR" dirty="0" err="1"/>
              <a:t>Çağnur</a:t>
            </a:r>
            <a:r>
              <a:rPr lang="tr-TR" dirty="0"/>
              <a:t> </a:t>
            </a:r>
            <a:r>
              <a:rPr lang="tr-TR" dirty="0" err="1"/>
              <a:t>Ulukuş</a:t>
            </a:r>
            <a:endParaRPr lang="tr-TR" dirty="0"/>
          </a:p>
          <a:p>
            <a:r>
              <a:rPr lang="tr-TR" dirty="0" err="1"/>
              <a:t>Doç</a:t>
            </a:r>
            <a:r>
              <a:rPr lang="tr-TR" dirty="0"/>
              <a:t> </a:t>
            </a:r>
            <a:r>
              <a:rPr lang="tr-TR" dirty="0" err="1"/>
              <a:t>Dr</a:t>
            </a:r>
            <a:r>
              <a:rPr lang="tr-TR" dirty="0"/>
              <a:t> Merih Güray</a:t>
            </a:r>
          </a:p>
          <a:p>
            <a:r>
              <a:rPr lang="tr-TR" dirty="0" err="1"/>
              <a:t>Doç</a:t>
            </a:r>
            <a:r>
              <a:rPr lang="tr-TR" dirty="0"/>
              <a:t> </a:t>
            </a:r>
            <a:r>
              <a:rPr lang="tr-TR" dirty="0" err="1"/>
              <a:t>Dr</a:t>
            </a:r>
            <a:r>
              <a:rPr lang="tr-TR" dirty="0"/>
              <a:t> Duygu Gürel</a:t>
            </a:r>
          </a:p>
          <a:p>
            <a:r>
              <a:rPr lang="tr-TR" dirty="0" err="1"/>
              <a:t>Prof</a:t>
            </a:r>
            <a:r>
              <a:rPr lang="tr-TR" dirty="0"/>
              <a:t> </a:t>
            </a:r>
            <a:r>
              <a:rPr lang="tr-TR" dirty="0" err="1"/>
              <a:t>Dr</a:t>
            </a:r>
            <a:r>
              <a:rPr lang="tr-TR" dirty="0"/>
              <a:t> Sefa Kızıldağ</a:t>
            </a:r>
          </a:p>
          <a:p>
            <a:endParaRPr lang="tr-TR" dirty="0"/>
          </a:p>
          <a:p>
            <a:endParaRPr lang="tr-TR" dirty="0"/>
          </a:p>
          <a:p>
            <a:endParaRPr lang="tr-TR" dirty="0"/>
          </a:p>
        </p:txBody>
      </p:sp>
      <p:pic>
        <p:nvPicPr>
          <p:cNvPr id="4" name="Picture 2"/>
          <p:cNvPicPr>
            <a:picLocks noChangeAspect="1" noChangeArrowheads="1"/>
          </p:cNvPicPr>
          <p:nvPr/>
        </p:nvPicPr>
        <p:blipFill>
          <a:blip r:embed="rId2" cstate="print"/>
          <a:srcRect/>
          <a:stretch>
            <a:fillRect/>
          </a:stretch>
        </p:blipFill>
        <p:spPr bwMode="auto">
          <a:xfrm>
            <a:off x="179512" y="188640"/>
            <a:ext cx="1584176" cy="1584176"/>
          </a:xfrm>
          <a:prstGeom prst="rect">
            <a:avLst/>
          </a:prstGeom>
          <a:noFill/>
        </p:spPr>
      </p:pic>
      <p:pic>
        <p:nvPicPr>
          <p:cNvPr id="5" name="Picture 826" descr="!cid_3298617681_627459"/>
          <p:cNvPicPr>
            <a:picLocks noChangeAspect="1" noChangeArrowheads="1"/>
          </p:cNvPicPr>
          <p:nvPr/>
        </p:nvPicPr>
        <p:blipFill>
          <a:blip r:embed="rId3" cstate="print"/>
          <a:srcRect/>
          <a:stretch>
            <a:fillRect/>
          </a:stretch>
        </p:blipFill>
        <p:spPr bwMode="auto">
          <a:xfrm>
            <a:off x="7092280" y="188640"/>
            <a:ext cx="1728192" cy="169747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2B2A4E5-4AD2-4731-83EA-9D4891DDB8B5}"/>
              </a:ext>
            </a:extLst>
          </p:cNvPr>
          <p:cNvSpPr>
            <a:spLocks noGrp="1"/>
          </p:cNvSpPr>
          <p:nvPr>
            <p:ph type="title"/>
          </p:nvPr>
        </p:nvSpPr>
        <p:spPr/>
        <p:txBody>
          <a:bodyPr/>
          <a:lstStyle/>
          <a:p>
            <a:endParaRPr lang="en-SG" dirty="0"/>
          </a:p>
        </p:txBody>
      </p:sp>
      <p:pic>
        <p:nvPicPr>
          <p:cNvPr id="4" name="İçerik Yer Tutucusu 3">
            <a:extLst>
              <a:ext uri="{FF2B5EF4-FFF2-40B4-BE49-F238E27FC236}">
                <a16:creationId xmlns:a16="http://schemas.microsoft.com/office/drawing/2014/main" id="{7EEC5022-C2E9-4CE0-9750-5A79D3240F82}"/>
              </a:ext>
            </a:extLst>
          </p:cNvPr>
          <p:cNvPicPr>
            <a:picLocks noGrp="1" noChangeAspect="1"/>
          </p:cNvPicPr>
          <p:nvPr>
            <p:ph idx="1"/>
          </p:nvPr>
        </p:nvPicPr>
        <p:blipFill rotWithShape="1">
          <a:blip r:embed="rId2"/>
          <a:srcRect l="34786" t="11769" r="20467" b="3908"/>
          <a:stretch/>
        </p:blipFill>
        <p:spPr>
          <a:xfrm>
            <a:off x="1475656" y="0"/>
            <a:ext cx="6442956" cy="6829533"/>
          </a:xfrm>
          <a:prstGeom prst="rect">
            <a:avLst/>
          </a:prstGeom>
        </p:spPr>
      </p:pic>
    </p:spTree>
    <p:extLst>
      <p:ext uri="{BB962C8B-B14F-4D97-AF65-F5344CB8AC3E}">
        <p14:creationId xmlns:p14="http://schemas.microsoft.com/office/powerpoint/2010/main" val="1188380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D016F8F-A8EF-46E3-A25A-C70C5ECCA01A}"/>
              </a:ext>
            </a:extLst>
          </p:cNvPr>
          <p:cNvSpPr>
            <a:spLocks noGrp="1"/>
          </p:cNvSpPr>
          <p:nvPr>
            <p:ph type="title"/>
          </p:nvPr>
        </p:nvSpPr>
        <p:spPr/>
        <p:txBody>
          <a:bodyPr>
            <a:normAutofit fontScale="90000"/>
          </a:bodyPr>
          <a:lstStyle/>
          <a:p>
            <a:br>
              <a:rPr lang="tr-TR" dirty="0"/>
            </a:br>
            <a:r>
              <a:rPr lang="tr-TR" dirty="0"/>
              <a:t>Program </a:t>
            </a:r>
            <a:r>
              <a:rPr lang="tr-TR" dirty="0" err="1"/>
              <a:t>Gains</a:t>
            </a:r>
            <a:endParaRPr lang="en-SG" dirty="0"/>
          </a:p>
        </p:txBody>
      </p:sp>
      <p:sp>
        <p:nvSpPr>
          <p:cNvPr id="3" name="İçerik Yer Tutucusu 2">
            <a:extLst>
              <a:ext uri="{FF2B5EF4-FFF2-40B4-BE49-F238E27FC236}">
                <a16:creationId xmlns:a16="http://schemas.microsoft.com/office/drawing/2014/main" id="{73DAEB7F-90BB-44CE-A552-F5A6A1E97481}"/>
              </a:ext>
            </a:extLst>
          </p:cNvPr>
          <p:cNvSpPr>
            <a:spLocks noGrp="1"/>
          </p:cNvSpPr>
          <p:nvPr>
            <p:ph idx="1"/>
          </p:nvPr>
        </p:nvSpPr>
        <p:spPr/>
        <p:txBody>
          <a:bodyPr>
            <a:normAutofit fontScale="47500" lnSpcReduction="20000"/>
          </a:bodyPr>
          <a:lstStyle/>
          <a:p>
            <a:r>
              <a:rPr lang="en-SG" dirty="0"/>
              <a:t>high level of knowledge about research data, patient diagnosis, and what needs to be done regarding the material and individual safety and accuracy of his employees.</a:t>
            </a:r>
          </a:p>
          <a:p>
            <a:r>
              <a:rPr lang="en-SG" dirty="0"/>
              <a:t>the ability to integrate macroscopic evaluation methods with sampling, tissue and cell processing processes, and </a:t>
            </a:r>
            <a:r>
              <a:rPr lang="en-SG" dirty="0" err="1"/>
              <a:t>polecular</a:t>
            </a:r>
            <a:r>
              <a:rPr lang="en-SG" dirty="0"/>
              <a:t> pathological processes.</a:t>
            </a:r>
          </a:p>
          <a:p>
            <a:r>
              <a:rPr lang="en-SG" dirty="0"/>
              <a:t>Applies and evaluates immunohistochemistry, immunofluorescence, RNA and DNA isolation, polymerase chain reaction and its uses in molecular pathology, sequencing in situ hybridization and </a:t>
            </a:r>
            <a:r>
              <a:rPr lang="en-SG" dirty="0" err="1"/>
              <a:t>microarraying</a:t>
            </a:r>
            <a:r>
              <a:rPr lang="en-SG" dirty="0"/>
              <a:t> methods.</a:t>
            </a:r>
          </a:p>
          <a:p>
            <a:r>
              <a:rPr lang="en-SG" dirty="0"/>
              <a:t>good knowledge of the molecular pathological mechanisms of inflammatory, degenerative and neoplastic diseases at the molecular, cellular, organ and organ systems levels.</a:t>
            </a:r>
          </a:p>
          <a:p>
            <a:r>
              <a:rPr lang="en-SG" dirty="0"/>
              <a:t>Has a good knowledge of biomarkers and their effectiveness in research, diagnosis and treatment.</a:t>
            </a:r>
          </a:p>
          <a:p>
            <a:r>
              <a:rPr lang="en-SG" dirty="0"/>
              <a:t>has a good knowledge of biomarkers in cells and cell damage, inflammatory, metabolic, degenerative, neoplastic diseases and transplanted cells and organs.</a:t>
            </a:r>
          </a:p>
          <a:p>
            <a:r>
              <a:rPr lang="en-SG" dirty="0"/>
              <a:t>Has basic knowledge of modern bioinformatics and databases.</a:t>
            </a:r>
          </a:p>
          <a:p>
            <a:r>
              <a:rPr lang="en-SG" dirty="0"/>
              <a:t>has a high-level perspective on molecular information.</a:t>
            </a:r>
          </a:p>
          <a:p>
            <a:r>
              <a:rPr lang="en-SG" dirty="0"/>
              <a:t>has high-level bioinformatics application skills in research and clinical field in the field of molecular pathology.</a:t>
            </a:r>
          </a:p>
          <a:p>
            <a:r>
              <a:rPr lang="en-SG" dirty="0"/>
              <a:t>has a high level of knowledge and skills regarding scientific research methods, ethics, critical reading, research methods and statistical methods.</a:t>
            </a:r>
          </a:p>
          <a:p>
            <a:r>
              <a:rPr lang="en-SG" dirty="0"/>
              <a:t>has a high level of skill in written and verbal presentation of scientific data/results.</a:t>
            </a:r>
          </a:p>
        </p:txBody>
      </p:sp>
    </p:spTree>
    <p:extLst>
      <p:ext uri="{BB962C8B-B14F-4D97-AF65-F5344CB8AC3E}">
        <p14:creationId xmlns:p14="http://schemas.microsoft.com/office/powerpoint/2010/main" val="4168045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SG" dirty="0"/>
              <a:t>Examinations Required for Routine Pathology Report</a:t>
            </a:r>
            <a:endParaRPr lang="tr-TR" dirty="0"/>
          </a:p>
        </p:txBody>
      </p:sp>
      <p:sp>
        <p:nvSpPr>
          <p:cNvPr id="3" name="2 İçerik Yer Tutucusu"/>
          <p:cNvSpPr>
            <a:spLocks noGrp="1"/>
          </p:cNvSpPr>
          <p:nvPr>
            <p:ph idx="1"/>
          </p:nvPr>
        </p:nvSpPr>
        <p:spPr>
          <a:xfrm>
            <a:off x="444717" y="1391436"/>
            <a:ext cx="8229600" cy="1828800"/>
          </a:xfrm>
        </p:spPr>
        <p:txBody>
          <a:bodyPr>
            <a:normAutofit fontScale="85000" lnSpcReduction="10000"/>
          </a:bodyPr>
          <a:lstStyle/>
          <a:p>
            <a:r>
              <a:rPr lang="en-SG" dirty="0"/>
              <a:t>histochemistry</a:t>
            </a:r>
          </a:p>
          <a:p>
            <a:r>
              <a:rPr lang="en-SG" dirty="0"/>
              <a:t>immunohistochemistry</a:t>
            </a:r>
          </a:p>
          <a:p>
            <a:r>
              <a:rPr lang="en-SG" dirty="0"/>
              <a:t>electron microscopy</a:t>
            </a:r>
          </a:p>
          <a:p>
            <a:r>
              <a:rPr lang="en-SG" dirty="0"/>
              <a:t>Molecular Pathology</a:t>
            </a:r>
            <a:endParaRPr lang="tr-TR" dirty="0"/>
          </a:p>
        </p:txBody>
      </p:sp>
      <p:sp>
        <p:nvSpPr>
          <p:cNvPr id="4" name="3 Metin kutusu"/>
          <p:cNvSpPr txBox="1"/>
          <p:nvPr/>
        </p:nvSpPr>
        <p:spPr>
          <a:xfrm>
            <a:off x="4572000" y="1417638"/>
            <a:ext cx="4248472" cy="1446550"/>
          </a:xfrm>
          <a:prstGeom prst="rect">
            <a:avLst/>
          </a:prstGeom>
          <a:solidFill>
            <a:srgbClr val="C00000"/>
          </a:solidFill>
        </p:spPr>
        <p:txBody>
          <a:bodyPr wrap="square" rtlCol="0">
            <a:spAutoFit/>
          </a:bodyPr>
          <a:lstStyle/>
          <a:p>
            <a:r>
              <a:rPr lang="tr-TR" sz="4400" dirty="0" err="1"/>
              <a:t>Holistic</a:t>
            </a:r>
            <a:r>
              <a:rPr lang="tr-TR" sz="4400" dirty="0"/>
              <a:t> </a:t>
            </a:r>
            <a:r>
              <a:rPr lang="tr-TR" sz="4400" dirty="0" err="1"/>
              <a:t>Pathology</a:t>
            </a:r>
            <a:r>
              <a:rPr lang="tr-TR" sz="4400" dirty="0"/>
              <a:t> Report</a:t>
            </a:r>
          </a:p>
        </p:txBody>
      </p:sp>
      <p:pic>
        <p:nvPicPr>
          <p:cNvPr id="5" name="Resim 4">
            <a:extLst>
              <a:ext uri="{FF2B5EF4-FFF2-40B4-BE49-F238E27FC236}">
                <a16:creationId xmlns:a16="http://schemas.microsoft.com/office/drawing/2014/main" id="{FB5C9D17-4F75-48F0-B37A-0B75370756EB}"/>
              </a:ext>
            </a:extLst>
          </p:cNvPr>
          <p:cNvPicPr>
            <a:picLocks noChangeAspect="1"/>
          </p:cNvPicPr>
          <p:nvPr/>
        </p:nvPicPr>
        <p:blipFill rotWithShape="1">
          <a:blip r:embed="rId2"/>
          <a:srcRect l="13775" t="2401" r="16926" b="3801"/>
          <a:stretch/>
        </p:blipFill>
        <p:spPr>
          <a:xfrm>
            <a:off x="539552" y="3282536"/>
            <a:ext cx="6696744" cy="331499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5172" y="241532"/>
            <a:ext cx="8229600" cy="1143000"/>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tr-TR" dirty="0" err="1"/>
              <a:t>Diagnostic</a:t>
            </a:r>
            <a:r>
              <a:rPr lang="tr-TR" dirty="0"/>
              <a:t> </a:t>
            </a:r>
            <a:r>
              <a:rPr lang="tr-TR" dirty="0" err="1"/>
              <a:t>medicine</a:t>
            </a:r>
            <a:r>
              <a:rPr lang="tr-TR" dirty="0"/>
              <a:t> – </a:t>
            </a:r>
            <a:br>
              <a:rPr lang="tr-TR" dirty="0"/>
            </a:br>
            <a:r>
              <a:rPr lang="tr-TR" dirty="0" err="1"/>
              <a:t>Question</a:t>
            </a:r>
            <a:r>
              <a:rPr lang="tr-TR" dirty="0"/>
              <a:t> </a:t>
            </a:r>
            <a:r>
              <a:rPr lang="tr-TR" dirty="0" err="1"/>
              <a:t>to</a:t>
            </a:r>
            <a:r>
              <a:rPr lang="tr-TR" dirty="0"/>
              <a:t> </a:t>
            </a:r>
            <a:r>
              <a:rPr lang="tr-TR" dirty="0" err="1"/>
              <a:t>Answer</a:t>
            </a:r>
            <a:endParaRPr lang="tr-TR" dirty="0"/>
          </a:p>
        </p:txBody>
      </p:sp>
      <p:sp>
        <p:nvSpPr>
          <p:cNvPr id="3" name="2 İçerik Yer Tutucusu"/>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en-SG" dirty="0"/>
              <a:t>What kind of cancer is this?</a:t>
            </a:r>
          </a:p>
          <a:p>
            <a:r>
              <a:rPr lang="en-SG" dirty="0"/>
              <a:t>How can I treat this?</a:t>
            </a:r>
          </a:p>
          <a:p>
            <a:r>
              <a:rPr lang="en-SG" dirty="0"/>
              <a:t>Which drug?</a:t>
            </a:r>
          </a:p>
          <a:p>
            <a:r>
              <a:rPr lang="en-SG" dirty="0"/>
              <a:t>Most effects - least side effects</a:t>
            </a:r>
            <a:endParaRPr lang="tr-TR" i="1" u="sng" dirty="0"/>
          </a:p>
        </p:txBody>
      </p:sp>
      <p:pic>
        <p:nvPicPr>
          <p:cNvPr id="4" name="Resim 3">
            <a:extLst>
              <a:ext uri="{FF2B5EF4-FFF2-40B4-BE49-F238E27FC236}">
                <a16:creationId xmlns:a16="http://schemas.microsoft.com/office/drawing/2014/main" id="{0F23D6EB-6EBE-4AA6-A9CD-57F8AA231224}"/>
              </a:ext>
            </a:extLst>
          </p:cNvPr>
          <p:cNvPicPr>
            <a:picLocks noChangeAspect="1"/>
          </p:cNvPicPr>
          <p:nvPr/>
        </p:nvPicPr>
        <p:blipFill>
          <a:blip r:embed="rId2"/>
          <a:stretch>
            <a:fillRect/>
          </a:stretch>
        </p:blipFill>
        <p:spPr>
          <a:xfrm>
            <a:off x="539552" y="3863181"/>
            <a:ext cx="8064896" cy="226298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tr-TR" dirty="0" err="1"/>
              <a:t>Molecular</a:t>
            </a:r>
            <a:r>
              <a:rPr lang="tr-TR" dirty="0"/>
              <a:t> </a:t>
            </a:r>
            <a:r>
              <a:rPr lang="tr-TR" dirty="0" err="1"/>
              <a:t>Pathology</a:t>
            </a:r>
            <a:r>
              <a:rPr lang="tr-TR" dirty="0"/>
              <a:t> </a:t>
            </a:r>
            <a:r>
              <a:rPr lang="tr-TR" dirty="0" err="1"/>
              <a:t>Methods</a:t>
            </a:r>
            <a:endParaRPr lang="tr-TR" dirty="0"/>
          </a:p>
        </p:txBody>
      </p:sp>
      <p:sp>
        <p:nvSpPr>
          <p:cNvPr id="3" name="2 İçerik Yer Tutucusu"/>
          <p:cNvSpPr>
            <a:spLocks noGrp="1"/>
          </p:cNvSpPr>
          <p:nvPr>
            <p:ph idx="1"/>
          </p:nvPr>
        </p:nvSpPr>
        <p:spPr>
          <a:xfrm>
            <a:off x="457200" y="1600201"/>
            <a:ext cx="4114800" cy="1756792"/>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pPr>
              <a:buNone/>
            </a:pPr>
            <a:r>
              <a:rPr lang="tr-TR" b="1" dirty="0" err="1"/>
              <a:t>In</a:t>
            </a:r>
            <a:r>
              <a:rPr lang="tr-TR" b="1" dirty="0"/>
              <a:t> </a:t>
            </a:r>
            <a:r>
              <a:rPr lang="tr-TR" b="1" dirty="0" err="1"/>
              <a:t>situ</a:t>
            </a:r>
            <a:r>
              <a:rPr lang="tr-TR" b="1" dirty="0"/>
              <a:t> </a:t>
            </a:r>
            <a:r>
              <a:rPr lang="tr-TR" b="1" dirty="0" err="1"/>
              <a:t>hybridization</a:t>
            </a:r>
            <a:endParaRPr lang="tr-TR" b="1" dirty="0"/>
          </a:p>
          <a:p>
            <a:pPr>
              <a:buNone/>
            </a:pPr>
            <a:r>
              <a:rPr lang="tr-TR" b="1" dirty="0"/>
              <a:t>(</a:t>
            </a:r>
            <a:r>
              <a:rPr lang="tr-TR" b="1" dirty="0" err="1"/>
              <a:t>chromogen</a:t>
            </a:r>
            <a:r>
              <a:rPr lang="tr-TR" b="1" dirty="0"/>
              <a:t>, </a:t>
            </a:r>
            <a:r>
              <a:rPr lang="tr-TR" b="1" dirty="0" err="1"/>
              <a:t>silver</a:t>
            </a:r>
            <a:r>
              <a:rPr lang="tr-TR" b="1" dirty="0"/>
              <a:t>, </a:t>
            </a:r>
            <a:r>
              <a:rPr lang="tr-TR" b="1" dirty="0" err="1"/>
              <a:t>gold</a:t>
            </a:r>
            <a:r>
              <a:rPr lang="tr-TR" b="1" dirty="0"/>
              <a:t>, </a:t>
            </a:r>
            <a:r>
              <a:rPr lang="tr-TR" b="1" dirty="0" err="1"/>
              <a:t>fluorescent</a:t>
            </a:r>
            <a:r>
              <a:rPr lang="tr-TR" b="1" dirty="0"/>
              <a:t>, </a:t>
            </a:r>
            <a:r>
              <a:rPr lang="tr-TR" b="1" dirty="0" err="1"/>
              <a:t>double</a:t>
            </a:r>
            <a:r>
              <a:rPr lang="tr-TR" b="1" dirty="0"/>
              <a:t>, </a:t>
            </a:r>
            <a:r>
              <a:rPr lang="tr-TR" b="1" dirty="0" err="1"/>
              <a:t>multiple</a:t>
            </a:r>
            <a:r>
              <a:rPr lang="tr-TR" b="1" dirty="0"/>
              <a:t>) (DNA </a:t>
            </a:r>
            <a:r>
              <a:rPr lang="tr-TR" b="1" dirty="0" err="1"/>
              <a:t>or</a:t>
            </a:r>
            <a:r>
              <a:rPr lang="tr-TR" b="1" dirty="0"/>
              <a:t> RNA)</a:t>
            </a:r>
            <a:endParaRPr lang="tr-TR" dirty="0"/>
          </a:p>
        </p:txBody>
      </p:sp>
      <p:sp>
        <p:nvSpPr>
          <p:cNvPr id="4" name="3 Metin kutusu"/>
          <p:cNvSpPr txBox="1"/>
          <p:nvPr/>
        </p:nvSpPr>
        <p:spPr>
          <a:xfrm>
            <a:off x="4932040" y="2276872"/>
            <a:ext cx="3456384"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SG" sz="2400" b="1" dirty="0"/>
              <a:t>Polymerase chain reaction (Real time PCR, Reverse transcriptase PCR, electrophoresis)</a:t>
            </a:r>
            <a:endParaRPr lang="tr-TR" sz="2400" dirty="0"/>
          </a:p>
        </p:txBody>
      </p:sp>
      <p:sp>
        <p:nvSpPr>
          <p:cNvPr id="5" name="4 Metin kutusu"/>
          <p:cNvSpPr txBox="1"/>
          <p:nvPr/>
        </p:nvSpPr>
        <p:spPr>
          <a:xfrm>
            <a:off x="1331640" y="3861048"/>
            <a:ext cx="3240360" cy="181588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endParaRPr lang="en-SG" sz="2800" b="1" dirty="0"/>
          </a:p>
          <a:p>
            <a:r>
              <a:rPr lang="en-SG" sz="2800" b="1" dirty="0"/>
              <a:t>Sequencing</a:t>
            </a:r>
          </a:p>
          <a:p>
            <a:r>
              <a:rPr lang="en-SG" sz="2800" b="1" dirty="0"/>
              <a:t>(Sanger, Pyro, Next Generation)</a:t>
            </a:r>
            <a:endParaRPr lang="tr-TR" sz="2800" dirty="0"/>
          </a:p>
        </p:txBody>
      </p:sp>
      <p:sp>
        <p:nvSpPr>
          <p:cNvPr id="6" name="5 Metin kutusu"/>
          <p:cNvSpPr txBox="1"/>
          <p:nvPr/>
        </p:nvSpPr>
        <p:spPr>
          <a:xfrm>
            <a:off x="4932040" y="4221088"/>
            <a:ext cx="1656184"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2400" b="1" dirty="0" err="1"/>
              <a:t>Microarray</a:t>
            </a:r>
            <a:endParaRPr lang="tr-TR" sz="2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9091638-7A04-4A51-A28C-5B943B807A81}"/>
              </a:ext>
            </a:extLst>
          </p:cNvPr>
          <p:cNvSpPr>
            <a:spLocks noGrp="1"/>
          </p:cNvSpPr>
          <p:nvPr>
            <p:ph type="title"/>
          </p:nvPr>
        </p:nvSpPr>
        <p:spPr/>
        <p:txBody>
          <a:bodyPr>
            <a:normAutofit fontScale="90000"/>
          </a:bodyPr>
          <a:lstStyle/>
          <a:p>
            <a:r>
              <a:rPr lang="tr-TR" dirty="0" err="1"/>
              <a:t>Department</a:t>
            </a:r>
            <a:r>
              <a:rPr lang="tr-TR" dirty="0"/>
              <a:t> of </a:t>
            </a:r>
            <a:r>
              <a:rPr lang="tr-TR" dirty="0" err="1"/>
              <a:t>Molecular</a:t>
            </a:r>
            <a:r>
              <a:rPr lang="tr-TR" dirty="0"/>
              <a:t> </a:t>
            </a:r>
            <a:r>
              <a:rPr lang="tr-TR"/>
              <a:t>Pathology</a:t>
            </a:r>
            <a:endParaRPr lang="en-SG" dirty="0"/>
          </a:p>
        </p:txBody>
      </p:sp>
      <p:sp>
        <p:nvSpPr>
          <p:cNvPr id="3" name="İçerik Yer Tutucusu 2">
            <a:extLst>
              <a:ext uri="{FF2B5EF4-FFF2-40B4-BE49-F238E27FC236}">
                <a16:creationId xmlns:a16="http://schemas.microsoft.com/office/drawing/2014/main" id="{47A4D015-8FAA-460D-8E68-628AFB4A17D5}"/>
              </a:ext>
            </a:extLst>
          </p:cNvPr>
          <p:cNvSpPr>
            <a:spLocks noGrp="1"/>
          </p:cNvSpPr>
          <p:nvPr>
            <p:ph idx="1"/>
          </p:nvPr>
        </p:nvSpPr>
        <p:spPr/>
        <p:txBody>
          <a:bodyPr>
            <a:normAutofit fontScale="85000" lnSpcReduction="10000"/>
          </a:bodyPr>
          <a:lstStyle/>
          <a:p>
            <a:r>
              <a:rPr lang="en-SG" dirty="0"/>
              <a:t>It is a multidisciplinary department established within the SBE institute in 2018 (10.01.2018) with the approval of YÖK.</a:t>
            </a:r>
          </a:p>
          <a:p>
            <a:r>
              <a:rPr lang="en-SG" dirty="0"/>
              <a:t>Our department includes faculty members from the Departments of Pathology, Basic Oncology Genetics, Molecular Biology and Genetics.</a:t>
            </a:r>
          </a:p>
          <a:p>
            <a:r>
              <a:rPr lang="en-SG" dirty="0"/>
              <a:t> The duration of the program is 8 semesters and the maximum completion time is twelve semesters.</a:t>
            </a:r>
          </a:p>
          <a:p>
            <a:r>
              <a:rPr lang="en-SG" dirty="0"/>
              <a:t>The language of instruction of the program is Turkish. 8 Professors and 4 Associate Professors are involved in the execution of the program.</a:t>
            </a:r>
          </a:p>
        </p:txBody>
      </p:sp>
    </p:spTree>
    <p:extLst>
      <p:ext uri="{BB962C8B-B14F-4D97-AF65-F5344CB8AC3E}">
        <p14:creationId xmlns:p14="http://schemas.microsoft.com/office/powerpoint/2010/main" val="3315647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CE64D32-4E61-44DD-8C29-2018CC33E283}"/>
              </a:ext>
            </a:extLst>
          </p:cNvPr>
          <p:cNvSpPr>
            <a:spLocks noGrp="1"/>
          </p:cNvSpPr>
          <p:nvPr>
            <p:ph type="title"/>
          </p:nvPr>
        </p:nvSpPr>
        <p:spPr/>
        <p:txBody>
          <a:bodyPr>
            <a:normAutofit fontScale="90000"/>
          </a:bodyPr>
          <a:lstStyle/>
          <a:p>
            <a:r>
              <a:rPr lang="en-SG" dirty="0"/>
              <a:t>Molecular Pathology PhD Program Aims</a:t>
            </a:r>
          </a:p>
        </p:txBody>
      </p:sp>
      <p:sp>
        <p:nvSpPr>
          <p:cNvPr id="3" name="İçerik Yer Tutucusu 2">
            <a:extLst>
              <a:ext uri="{FF2B5EF4-FFF2-40B4-BE49-F238E27FC236}">
                <a16:creationId xmlns:a16="http://schemas.microsoft.com/office/drawing/2014/main" id="{330C23F7-D23D-405D-B4B5-CB731B6E1B2E}"/>
              </a:ext>
            </a:extLst>
          </p:cNvPr>
          <p:cNvSpPr>
            <a:spLocks noGrp="1"/>
          </p:cNvSpPr>
          <p:nvPr>
            <p:ph idx="1"/>
          </p:nvPr>
        </p:nvSpPr>
        <p:spPr/>
        <p:txBody>
          <a:bodyPr>
            <a:normAutofit/>
          </a:bodyPr>
          <a:lstStyle/>
          <a:p>
            <a:r>
              <a:rPr lang="en-SG" dirty="0"/>
              <a:t>To train individuals with advanced basic and current theoretical knowledge in the field of molecular pathology; To equip students with advanced laboratory techniques and scientific skills such as advanced project writing, project management, data collection and analysis, international scientific communication, and scientific article writing, which prepare them for independent research.</a:t>
            </a:r>
          </a:p>
        </p:txBody>
      </p:sp>
    </p:spTree>
    <p:extLst>
      <p:ext uri="{BB962C8B-B14F-4D97-AF65-F5344CB8AC3E}">
        <p14:creationId xmlns:p14="http://schemas.microsoft.com/office/powerpoint/2010/main" val="1961308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5FD2BE2-CE6B-4B0D-BC89-01A605C4CA60}"/>
              </a:ext>
            </a:extLst>
          </p:cNvPr>
          <p:cNvSpPr>
            <a:spLocks noGrp="1"/>
          </p:cNvSpPr>
          <p:nvPr>
            <p:ph type="title"/>
          </p:nvPr>
        </p:nvSpPr>
        <p:spPr/>
        <p:txBody>
          <a:bodyPr/>
          <a:lstStyle/>
          <a:p>
            <a:r>
              <a:rPr lang="tr-TR" dirty="0" err="1"/>
              <a:t>Conditions</a:t>
            </a:r>
            <a:endParaRPr lang="en-SG" dirty="0"/>
          </a:p>
        </p:txBody>
      </p:sp>
      <p:sp>
        <p:nvSpPr>
          <p:cNvPr id="3" name="İçerik Yer Tutucusu 2">
            <a:extLst>
              <a:ext uri="{FF2B5EF4-FFF2-40B4-BE49-F238E27FC236}">
                <a16:creationId xmlns:a16="http://schemas.microsoft.com/office/drawing/2014/main" id="{6B96164A-7566-4D36-AFF9-31BAA4AB0F13}"/>
              </a:ext>
            </a:extLst>
          </p:cNvPr>
          <p:cNvSpPr>
            <a:spLocks noGrp="1"/>
          </p:cNvSpPr>
          <p:nvPr>
            <p:ph idx="1"/>
          </p:nvPr>
        </p:nvSpPr>
        <p:spPr/>
        <p:txBody>
          <a:bodyPr>
            <a:normAutofit fontScale="92500" lnSpcReduction="20000"/>
          </a:bodyPr>
          <a:lstStyle/>
          <a:p>
            <a:r>
              <a:rPr lang="tr-TR" dirty="0" err="1"/>
              <a:t>To</a:t>
            </a:r>
            <a:r>
              <a:rPr lang="tr-TR" dirty="0"/>
              <a:t> be </a:t>
            </a:r>
            <a:r>
              <a:rPr lang="en-SG" dirty="0"/>
              <a:t>Medical Pathology Specialist (Specialization certificate) and having a certificate of achievement in foreign language exams in accordance with SBE requirements</a:t>
            </a:r>
          </a:p>
          <a:p>
            <a:r>
              <a:rPr lang="en-SG" dirty="0"/>
              <a:t>  4 years, 2 semesters in 1 year, 15 weeks each semester. 240 ECTS. PhD program; It consists of at least twenty-one credits taken from the course groups specified in the teaching plans, at least seven courses, seminar, qualifying exam, thesis proposal, area of ​​expertise course, and thesis work.</a:t>
            </a:r>
          </a:p>
        </p:txBody>
      </p:sp>
    </p:spTree>
    <p:extLst>
      <p:ext uri="{BB962C8B-B14F-4D97-AF65-F5344CB8AC3E}">
        <p14:creationId xmlns:p14="http://schemas.microsoft.com/office/powerpoint/2010/main" val="11265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048FFFA-589F-4BDF-B4C2-39376B3A7874}"/>
              </a:ext>
            </a:extLst>
          </p:cNvPr>
          <p:cNvSpPr>
            <a:spLocks noGrp="1"/>
          </p:cNvSpPr>
          <p:nvPr>
            <p:ph type="title"/>
          </p:nvPr>
        </p:nvSpPr>
        <p:spPr/>
        <p:txBody>
          <a:bodyPr>
            <a:normAutofit fontScale="90000"/>
          </a:bodyPr>
          <a:lstStyle/>
          <a:p>
            <a:r>
              <a:rPr lang="en-SG" dirty="0"/>
              <a:t>PART TIME</a:t>
            </a:r>
            <a:r>
              <a:rPr lang="tr-TR" dirty="0"/>
              <a:t> PROGRAM</a:t>
            </a:r>
            <a:br>
              <a:rPr lang="en-SG" dirty="0"/>
            </a:br>
            <a:endParaRPr lang="en-SG" dirty="0"/>
          </a:p>
        </p:txBody>
      </p:sp>
      <p:sp>
        <p:nvSpPr>
          <p:cNvPr id="3" name="İçerik Yer Tutucusu 2">
            <a:extLst>
              <a:ext uri="{FF2B5EF4-FFF2-40B4-BE49-F238E27FC236}">
                <a16:creationId xmlns:a16="http://schemas.microsoft.com/office/drawing/2014/main" id="{98367001-0486-4559-8B5C-E19D4ACCB259}"/>
              </a:ext>
            </a:extLst>
          </p:cNvPr>
          <p:cNvSpPr>
            <a:spLocks noGrp="1"/>
          </p:cNvSpPr>
          <p:nvPr>
            <p:ph idx="1"/>
          </p:nvPr>
        </p:nvSpPr>
        <p:spPr/>
        <p:txBody>
          <a:bodyPr>
            <a:normAutofit fontScale="77500" lnSpcReduction="20000"/>
          </a:bodyPr>
          <a:lstStyle/>
          <a:p>
            <a:r>
              <a:rPr lang="en-SG" dirty="0"/>
              <a:t>Students must provide 240 ECTS credits (78 ECTS courses, 12 ECTS specialization area and 150 ECTS thesis work) to graduate. In order to be successful in each course, their grade point average must be at least 2.50 / 4.00.</a:t>
            </a:r>
          </a:p>
          <a:p>
            <a:r>
              <a:rPr lang="en-SG" dirty="0"/>
              <a:t>The measurement and evaluation methods applied for each course are defined in the Course Introduction Form prepared by the relevant faculty member(s) and included in the Information package. Regarding exams and course success grades, the relevant articles of the DEU Postgraduate Education and Training Regulation and the Health Sciences Institute Postgraduate Education and Examination Application Principles are applied. In order to be successful in the course, a minimum score of 75 (CB) is required.</a:t>
            </a:r>
          </a:p>
        </p:txBody>
      </p:sp>
    </p:spTree>
    <p:extLst>
      <p:ext uri="{BB962C8B-B14F-4D97-AF65-F5344CB8AC3E}">
        <p14:creationId xmlns:p14="http://schemas.microsoft.com/office/powerpoint/2010/main" val="3707794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76AACB0-4CD9-400E-89B8-8FB8B7EAFE51}"/>
              </a:ext>
            </a:extLst>
          </p:cNvPr>
          <p:cNvSpPr>
            <a:spLocks noGrp="1"/>
          </p:cNvSpPr>
          <p:nvPr>
            <p:ph type="title"/>
          </p:nvPr>
        </p:nvSpPr>
        <p:spPr/>
        <p:txBody>
          <a:bodyPr>
            <a:normAutofit fontScale="90000"/>
          </a:bodyPr>
          <a:lstStyle/>
          <a:p>
            <a:r>
              <a:rPr lang="tr-TR" i="1" dirty="0"/>
              <a:t>LECTURES</a:t>
            </a:r>
            <a:br>
              <a:rPr lang="en-SG" dirty="0"/>
            </a:br>
            <a:endParaRPr lang="en-SG" dirty="0"/>
          </a:p>
        </p:txBody>
      </p:sp>
      <p:sp>
        <p:nvSpPr>
          <p:cNvPr id="3" name="İçerik Yer Tutucusu 2">
            <a:extLst>
              <a:ext uri="{FF2B5EF4-FFF2-40B4-BE49-F238E27FC236}">
                <a16:creationId xmlns:a16="http://schemas.microsoft.com/office/drawing/2014/main" id="{B074E224-5013-4FF7-ADA0-F52577B66F09}"/>
              </a:ext>
            </a:extLst>
          </p:cNvPr>
          <p:cNvSpPr>
            <a:spLocks noGrp="1"/>
          </p:cNvSpPr>
          <p:nvPr>
            <p:ph idx="1"/>
          </p:nvPr>
        </p:nvSpPr>
        <p:spPr/>
        <p:txBody>
          <a:bodyPr>
            <a:normAutofit/>
          </a:bodyPr>
          <a:lstStyle/>
          <a:p>
            <a:r>
              <a:rPr lang="en-SG" dirty="0"/>
              <a:t>Basic Mechanisms for Molecular Pathology</a:t>
            </a:r>
          </a:p>
          <a:p>
            <a:r>
              <a:rPr lang="en-SG" dirty="0"/>
              <a:t>Laboratory Methods for Molecular Pathology</a:t>
            </a:r>
          </a:p>
          <a:p>
            <a:r>
              <a:rPr lang="en-SG" dirty="0"/>
              <a:t>Bioinformatics for Molecular Pathology</a:t>
            </a:r>
          </a:p>
          <a:p>
            <a:r>
              <a:rPr lang="en-SG" dirty="0"/>
              <a:t>Molecular Pathological Mechanisms of Diseases</a:t>
            </a:r>
          </a:p>
          <a:p>
            <a:r>
              <a:rPr lang="en-SG" dirty="0"/>
              <a:t>Biomarkers in Molecular Pathology</a:t>
            </a:r>
          </a:p>
          <a:p>
            <a:r>
              <a:rPr lang="en-SG" dirty="0"/>
              <a:t>In Silico Research Methods in Molecular Pathology</a:t>
            </a:r>
          </a:p>
        </p:txBody>
      </p:sp>
    </p:spTree>
    <p:extLst>
      <p:ext uri="{BB962C8B-B14F-4D97-AF65-F5344CB8AC3E}">
        <p14:creationId xmlns:p14="http://schemas.microsoft.com/office/powerpoint/2010/main" val="43132130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11194</TotalTime>
  <Words>776</Words>
  <Application>Microsoft Office PowerPoint</Application>
  <PresentationFormat>Ekran Gösterisi (4:3)</PresentationFormat>
  <Paragraphs>64</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Arial</vt:lpstr>
      <vt:lpstr>Calibri</vt:lpstr>
      <vt:lpstr>Ofis Teması</vt:lpstr>
      <vt:lpstr>Dokuz Eylul University Institute of Health Sciences Doctorate Program of Molecular Pathology</vt:lpstr>
      <vt:lpstr>Examinations Required for Routine Pathology Report</vt:lpstr>
      <vt:lpstr>Diagnostic medicine –  Question to Answer</vt:lpstr>
      <vt:lpstr>Molecular Pathology Methods</vt:lpstr>
      <vt:lpstr>Department of Molecular Pathology</vt:lpstr>
      <vt:lpstr>Molecular Pathology PhD Program Aims</vt:lpstr>
      <vt:lpstr>Conditions</vt:lpstr>
      <vt:lpstr>PART TIME PROGRAM </vt:lpstr>
      <vt:lpstr>LECTURES </vt:lpstr>
      <vt:lpstr>PowerPoint Sunusu</vt:lpstr>
      <vt:lpstr> Program Gains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Moleküler Patolojide Tanısal Yöntemler</dc:title>
  <dc:creator>Pavilion</dc:creator>
  <cp:lastModifiedBy>Safiye Aktaş</cp:lastModifiedBy>
  <cp:revision>62</cp:revision>
  <dcterms:created xsi:type="dcterms:W3CDTF">2018-06-13T02:39:31Z</dcterms:created>
  <dcterms:modified xsi:type="dcterms:W3CDTF">2024-01-04T12:47:40Z</dcterms:modified>
</cp:coreProperties>
</file>