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4" r:id="rId5"/>
    <p:sldId id="265" r:id="rId6"/>
    <p:sldId id="266" r:id="rId7"/>
    <p:sldId id="267" r:id="rId8"/>
    <p:sldId id="268"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81" autoAdjust="0"/>
    <p:restoredTop sz="94660"/>
  </p:normalViewPr>
  <p:slideViewPr>
    <p:cSldViewPr snapToGrid="0">
      <p:cViewPr varScale="1">
        <p:scale>
          <a:sx n="179" d="100"/>
          <a:sy n="179" d="100"/>
        </p:scale>
        <p:origin x="216" y="4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5761D79-10FC-4296-8EBE-C2D98A7E98A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D24CEC18-01C7-4A76-8F6B-4A42512D71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D5AB0E10-325B-450A-9B62-AA82EC88E3A1}"/>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5" name="Alt Bilgi Yer Tutucusu 4">
            <a:extLst>
              <a:ext uri="{FF2B5EF4-FFF2-40B4-BE49-F238E27FC236}">
                <a16:creationId xmlns:a16="http://schemas.microsoft.com/office/drawing/2014/main" id="{9339E93B-246D-4C79-A659-CA413D7F0A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0ED789F-ADD4-4035-8A62-8EFAF53F85B2}"/>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79888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85A3159-0CC5-4B5C-B0BA-B566AA0617A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86AD97D-050E-442F-B424-4DEF5A333DEF}"/>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4B88B82-ADEC-4FF6-93AB-E660C8183ADA}"/>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5" name="Alt Bilgi Yer Tutucusu 4">
            <a:extLst>
              <a:ext uri="{FF2B5EF4-FFF2-40B4-BE49-F238E27FC236}">
                <a16:creationId xmlns:a16="http://schemas.microsoft.com/office/drawing/2014/main" id="{B5A91325-6B84-48A6-A4D1-B7BA0CD153E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29C751F-A684-49B9-9427-702B7EFAC895}"/>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4185747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B31D3E55-46F0-4C96-9997-9EA183998A6D}"/>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DD2B3DEE-64AC-4199-A459-4224FE326B02}"/>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F2035A0D-950B-46E2-A221-F4F1DF8D952B}"/>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5" name="Alt Bilgi Yer Tutucusu 4">
            <a:extLst>
              <a:ext uri="{FF2B5EF4-FFF2-40B4-BE49-F238E27FC236}">
                <a16:creationId xmlns:a16="http://schemas.microsoft.com/office/drawing/2014/main" id="{52E0B9E3-1E08-419A-895F-B6C7537BFD2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7413C3E-90EF-4FBE-A617-1A0E3CBEE94E}"/>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50940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05A664-52CA-4DD7-91C3-2E74CB62D54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EA0FAB8-A86C-4F86-A95A-926B96989951}"/>
              </a:ext>
            </a:extLst>
          </p:cNvPr>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2368FEF-AD08-4066-B86E-4BB0194D5F32}"/>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5" name="Alt Bilgi Yer Tutucusu 4">
            <a:extLst>
              <a:ext uri="{FF2B5EF4-FFF2-40B4-BE49-F238E27FC236}">
                <a16:creationId xmlns:a16="http://schemas.microsoft.com/office/drawing/2014/main" id="{EC2DE618-9BA3-414E-ADF9-7F3955CD034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8E11ADA-7C1A-4C7A-82B0-8BD84E288985}"/>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1441692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A493CB-C650-4EBD-800C-9AD7E510939B}"/>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A5643AEF-FFC8-4E23-8B68-E5440FEB93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id="{E9DCF470-E987-42E5-9A17-51AF2E36B19B}"/>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5" name="Alt Bilgi Yer Tutucusu 4">
            <a:extLst>
              <a:ext uri="{FF2B5EF4-FFF2-40B4-BE49-F238E27FC236}">
                <a16:creationId xmlns:a16="http://schemas.microsoft.com/office/drawing/2014/main" id="{F626D562-BAB1-4C3B-9AD0-29878EDA11E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9C733A5-6171-4E16-A17E-B3155B439742}"/>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3066354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371684E-84CB-49C7-9076-AA9C4C905612}"/>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084B665D-4AF8-4BDB-A31D-B209C907103E}"/>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E555F5F-6016-4040-A32E-36DFF6B11190}"/>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EBC88444-C28D-4FF3-A5A2-6D2DE842AC40}"/>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6" name="Alt Bilgi Yer Tutucusu 5">
            <a:extLst>
              <a:ext uri="{FF2B5EF4-FFF2-40B4-BE49-F238E27FC236}">
                <a16:creationId xmlns:a16="http://schemas.microsoft.com/office/drawing/2014/main" id="{C5D0DAB4-65E4-459F-98CE-B9AD2F59F5E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B1EB38AC-2D68-44F3-B956-0FE99EF0005A}"/>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1917586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AA8CC67-72D0-468B-84C3-6376608B1F7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D2A1B310-B645-49EA-8BF2-5933664EAD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id="{EE45058F-00F7-49FD-B44A-CB5BF9B55FB9}"/>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DE6CDDA-925E-42EE-A2C9-CB98C7B195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id="{103A5634-6B4A-4E29-9491-2D308AD655A9}"/>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12F118FD-9BE6-4316-B0DC-EE1977F544E0}"/>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8" name="Alt Bilgi Yer Tutucusu 7">
            <a:extLst>
              <a:ext uri="{FF2B5EF4-FFF2-40B4-BE49-F238E27FC236}">
                <a16:creationId xmlns:a16="http://schemas.microsoft.com/office/drawing/2014/main" id="{C81D4240-F440-431F-8245-BEE17AAB8E1B}"/>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AB990EB-7CC2-483B-8E11-C05DDC80D527}"/>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3021987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215BA6-1AC4-49B0-BC7B-7D8AE2FAAD4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31CEAAB-9910-42FE-B356-93A5AE78DE96}"/>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4" name="Alt Bilgi Yer Tutucusu 3">
            <a:extLst>
              <a:ext uri="{FF2B5EF4-FFF2-40B4-BE49-F238E27FC236}">
                <a16:creationId xmlns:a16="http://schemas.microsoft.com/office/drawing/2014/main" id="{B9747B67-3365-49BB-86D5-8A4B14BDAE8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E824EF37-ECCC-4189-9A1A-361252A9606B}"/>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94894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D519B81B-4D03-409F-99D3-E6DD07B4C580}"/>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3" name="Alt Bilgi Yer Tutucusu 2">
            <a:extLst>
              <a:ext uri="{FF2B5EF4-FFF2-40B4-BE49-F238E27FC236}">
                <a16:creationId xmlns:a16="http://schemas.microsoft.com/office/drawing/2014/main" id="{62BB1750-37EA-4D39-8A68-823B5FC21307}"/>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F8C8E202-5ECB-4AB2-A9DF-156DC257B62A}"/>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994649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0CDCFB0-8C00-42F9-BADA-299925148C3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19B065A-B50E-40F6-B41B-710A80F19E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680C1B-5507-4389-BFAA-1F0DF48DC8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A5D53C7E-6CAB-4AD4-A52D-5F9926097FF4}"/>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6" name="Alt Bilgi Yer Tutucusu 5">
            <a:extLst>
              <a:ext uri="{FF2B5EF4-FFF2-40B4-BE49-F238E27FC236}">
                <a16:creationId xmlns:a16="http://schemas.microsoft.com/office/drawing/2014/main" id="{54CBE71E-C35F-4B2F-9070-AD66DCBB0FC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0CD24FA6-97C4-4E49-B296-CCE8CC527E6E}"/>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3036698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E61A9D1-0037-492D-8F29-1CB638F4A5F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556385B0-E678-43B4-BE80-1400A27FD3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7331D9F3-A7A3-41DC-9040-CF79076F6A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id="{96762EBF-E670-4ECB-A369-A4856A3E7BB4}"/>
              </a:ext>
            </a:extLst>
          </p:cNvPr>
          <p:cNvSpPr>
            <a:spLocks noGrp="1"/>
          </p:cNvSpPr>
          <p:nvPr>
            <p:ph type="dt" sz="half" idx="10"/>
          </p:nvPr>
        </p:nvSpPr>
        <p:spPr/>
        <p:txBody>
          <a:bodyPr/>
          <a:lstStyle/>
          <a:p>
            <a:fld id="{424FBC2E-A574-46D6-BE15-2088A607B0FB}" type="datetimeFigureOut">
              <a:rPr lang="tr-TR" smtClean="0"/>
              <a:t>11.01.2024</a:t>
            </a:fld>
            <a:endParaRPr lang="tr-TR"/>
          </a:p>
        </p:txBody>
      </p:sp>
      <p:sp>
        <p:nvSpPr>
          <p:cNvPr id="6" name="Alt Bilgi Yer Tutucusu 5">
            <a:extLst>
              <a:ext uri="{FF2B5EF4-FFF2-40B4-BE49-F238E27FC236}">
                <a16:creationId xmlns:a16="http://schemas.microsoft.com/office/drawing/2014/main" id="{ACBCAA5F-AC6B-4A80-BC2E-60000D63A6F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1DC8530-DA6A-4D7B-84B2-AD76140FBF74}"/>
              </a:ext>
            </a:extLst>
          </p:cNvPr>
          <p:cNvSpPr>
            <a:spLocks noGrp="1"/>
          </p:cNvSpPr>
          <p:nvPr>
            <p:ph type="sldNum" sz="quarter" idx="12"/>
          </p:nvPr>
        </p:nvSpPr>
        <p:spPr/>
        <p:txBody>
          <a:bodyPr/>
          <a:lstStyle/>
          <a:p>
            <a:fld id="{51F80788-952B-4D3D-81F1-F3CCC45B473A}" type="slidenum">
              <a:rPr lang="tr-TR" smtClean="0"/>
              <a:t>‹#›</a:t>
            </a:fld>
            <a:endParaRPr lang="tr-TR"/>
          </a:p>
        </p:txBody>
      </p:sp>
    </p:spTree>
    <p:extLst>
      <p:ext uri="{BB962C8B-B14F-4D97-AF65-F5344CB8AC3E}">
        <p14:creationId xmlns:p14="http://schemas.microsoft.com/office/powerpoint/2010/main" val="317915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5000">
              <a:schemeClr val="accent1">
                <a:lumMod val="45000"/>
                <a:lumOff val="55000"/>
              </a:schemeClr>
            </a:gs>
            <a:gs pos="42000">
              <a:schemeClr val="accent1">
                <a:lumMod val="45000"/>
                <a:lumOff val="55000"/>
              </a:schemeClr>
            </a:gs>
            <a:gs pos="82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1E86CBBE-423E-46B4-8A2D-5719851FE8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303A7A4-B0DA-4704-BD20-CFFF38C990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43467F43-6A54-41C6-8241-6DC7FD8C445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4FBC2E-A574-46D6-BE15-2088A607B0FB}" type="datetimeFigureOut">
              <a:rPr lang="tr-TR" smtClean="0"/>
              <a:t>11.01.2024</a:t>
            </a:fld>
            <a:endParaRPr lang="tr-TR"/>
          </a:p>
        </p:txBody>
      </p:sp>
      <p:sp>
        <p:nvSpPr>
          <p:cNvPr id="5" name="Alt Bilgi Yer Tutucusu 4">
            <a:extLst>
              <a:ext uri="{FF2B5EF4-FFF2-40B4-BE49-F238E27FC236}">
                <a16:creationId xmlns:a16="http://schemas.microsoft.com/office/drawing/2014/main" id="{93B2BAC7-C218-43D6-A385-ECE865634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65DC09A-C634-4EFD-B9D7-EB5E02310E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80788-952B-4D3D-81F1-F3CCC45B473A}" type="slidenum">
              <a:rPr lang="tr-TR" smtClean="0"/>
              <a:t>‹#›</a:t>
            </a:fld>
            <a:endParaRPr lang="tr-TR"/>
          </a:p>
        </p:txBody>
      </p:sp>
    </p:spTree>
    <p:extLst>
      <p:ext uri="{BB962C8B-B14F-4D97-AF65-F5344CB8AC3E}">
        <p14:creationId xmlns:p14="http://schemas.microsoft.com/office/powerpoint/2010/main" val="4267037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ebru.muftuoglu@deu.edu.tr" TargetMode="External"/><Relationship Id="rId2" Type="http://schemas.openxmlformats.org/officeDocument/2006/relationships/hyperlink" Target="mailto:oguz.altungoz@deu.edu.t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9999"/>
            </a:blip>
            <a:stretch>
              <a:fillRect/>
            </a:stretch>
          </a:blipFill>
        </p:spPr>
        <p:txBody>
          <a:bodyPr/>
          <a:lstStyle/>
          <a:p>
            <a:endParaRPr lang="en-TR" sz="1200"/>
          </a:p>
        </p:txBody>
      </p:sp>
      <p:grpSp>
        <p:nvGrpSpPr>
          <p:cNvPr id="3" name="Group 3"/>
          <p:cNvGrpSpPr/>
          <p:nvPr/>
        </p:nvGrpSpPr>
        <p:grpSpPr>
          <a:xfrm>
            <a:off x="0" y="514733"/>
            <a:ext cx="12192000" cy="3464333"/>
            <a:chOff x="0" y="0"/>
            <a:chExt cx="12293196" cy="3493088"/>
          </a:xfrm>
        </p:grpSpPr>
        <p:sp>
          <p:nvSpPr>
            <p:cNvPr id="4" name="Freeform 4"/>
            <p:cNvSpPr/>
            <p:nvPr/>
          </p:nvSpPr>
          <p:spPr>
            <a:xfrm>
              <a:off x="0" y="0"/>
              <a:ext cx="12293196" cy="3493088"/>
            </a:xfrm>
            <a:custGeom>
              <a:avLst/>
              <a:gdLst/>
              <a:ahLst/>
              <a:cxnLst/>
              <a:rect l="l" t="t" r="r" b="b"/>
              <a:pathLst>
                <a:path w="12293196" h="3493088">
                  <a:moveTo>
                    <a:pt x="0" y="0"/>
                  </a:moveTo>
                  <a:lnTo>
                    <a:pt x="12293196" y="0"/>
                  </a:lnTo>
                  <a:lnTo>
                    <a:pt x="12293196" y="3493088"/>
                  </a:lnTo>
                  <a:lnTo>
                    <a:pt x="0" y="3493088"/>
                  </a:lnTo>
                  <a:close/>
                </a:path>
              </a:pathLst>
            </a:custGeom>
            <a:solidFill>
              <a:srgbClr val="0E3140"/>
            </a:solidFill>
          </p:spPr>
          <p:txBody>
            <a:bodyPr/>
            <a:lstStyle/>
            <a:p>
              <a:endParaRPr lang="en-TR" sz="1200"/>
            </a:p>
          </p:txBody>
        </p:sp>
        <p:sp>
          <p:nvSpPr>
            <p:cNvPr id="5" name="TextBox 5"/>
            <p:cNvSpPr txBox="1"/>
            <p:nvPr/>
          </p:nvSpPr>
          <p:spPr>
            <a:xfrm>
              <a:off x="0" y="-38100"/>
              <a:ext cx="12293196" cy="3531188"/>
            </a:xfrm>
            <a:prstGeom prst="rect">
              <a:avLst/>
            </a:prstGeom>
          </p:spPr>
          <p:txBody>
            <a:bodyPr lIns="33867" tIns="33867" rIns="33867" bIns="33867" rtlCol="0" anchor="ctr"/>
            <a:lstStyle/>
            <a:p>
              <a:pPr algn="ctr">
                <a:lnSpc>
                  <a:spcPts val="1773"/>
                </a:lnSpc>
              </a:pPr>
              <a:endParaRPr sz="1200"/>
            </a:p>
          </p:txBody>
        </p:sp>
      </p:grpSp>
      <p:grpSp>
        <p:nvGrpSpPr>
          <p:cNvPr id="6" name="Group 6"/>
          <p:cNvGrpSpPr/>
          <p:nvPr/>
        </p:nvGrpSpPr>
        <p:grpSpPr>
          <a:xfrm>
            <a:off x="9403320" y="4464916"/>
            <a:ext cx="2102881" cy="2102881"/>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7554" t="-7314" r="-6872" b="-6604"/>
              </a:stretch>
            </a:blipFill>
          </p:spPr>
          <p:txBody>
            <a:bodyPr/>
            <a:lstStyle/>
            <a:p>
              <a:endParaRPr lang="en-TR" sz="1200"/>
            </a:p>
          </p:txBody>
        </p:sp>
      </p:grpSp>
      <p:sp>
        <p:nvSpPr>
          <p:cNvPr id="8" name="Freeform 8"/>
          <p:cNvSpPr/>
          <p:nvPr/>
        </p:nvSpPr>
        <p:spPr>
          <a:xfrm>
            <a:off x="0" y="3948463"/>
            <a:ext cx="12192000" cy="2878934"/>
          </a:xfrm>
          <a:custGeom>
            <a:avLst/>
            <a:gdLst/>
            <a:ahLst/>
            <a:cxnLst/>
            <a:rect l="l" t="t" r="r" b="b"/>
            <a:pathLst>
              <a:path w="18288000" h="5196499">
                <a:moveTo>
                  <a:pt x="0" y="0"/>
                </a:moveTo>
                <a:lnTo>
                  <a:pt x="18288000" y="0"/>
                </a:lnTo>
                <a:lnTo>
                  <a:pt x="18288000" y="5196499"/>
                </a:lnTo>
                <a:lnTo>
                  <a:pt x="0" y="5196499"/>
                </a:lnTo>
                <a:lnTo>
                  <a:pt x="0" y="0"/>
                </a:lnTo>
                <a:close/>
              </a:path>
            </a:pathLst>
          </a:custGeom>
          <a:blipFill>
            <a:blip r:embed="rId4">
              <a:alphaModFix amt="19999"/>
            </a:blip>
            <a:stretch>
              <a:fillRect t="-39592" b="-58368"/>
            </a:stretch>
          </a:blipFill>
        </p:spPr>
        <p:txBody>
          <a:bodyPr/>
          <a:lstStyle/>
          <a:p>
            <a:endParaRPr lang="en-TR" sz="1200" dirty="0"/>
          </a:p>
        </p:txBody>
      </p:sp>
      <p:sp>
        <p:nvSpPr>
          <p:cNvPr id="9" name="Freeform 9"/>
          <p:cNvSpPr/>
          <p:nvPr/>
        </p:nvSpPr>
        <p:spPr>
          <a:xfrm>
            <a:off x="729083" y="4873804"/>
            <a:ext cx="547587" cy="782266"/>
          </a:xfrm>
          <a:custGeom>
            <a:avLst/>
            <a:gdLst/>
            <a:ahLst/>
            <a:cxnLst/>
            <a:rect l="l" t="t" r="r" b="b"/>
            <a:pathLst>
              <a:path w="821380" h="1173399">
                <a:moveTo>
                  <a:pt x="0" y="0"/>
                </a:moveTo>
                <a:lnTo>
                  <a:pt x="821380" y="0"/>
                </a:lnTo>
                <a:lnTo>
                  <a:pt x="821380" y="1173399"/>
                </a:lnTo>
                <a:lnTo>
                  <a:pt x="0" y="117339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TR" sz="1200"/>
          </a:p>
        </p:txBody>
      </p:sp>
      <p:sp>
        <p:nvSpPr>
          <p:cNvPr id="10" name="TextBox 10"/>
          <p:cNvSpPr txBox="1"/>
          <p:nvPr/>
        </p:nvSpPr>
        <p:spPr>
          <a:xfrm>
            <a:off x="959594" y="1409471"/>
            <a:ext cx="10272813" cy="859210"/>
          </a:xfrm>
          <a:prstGeom prst="rect">
            <a:avLst/>
          </a:prstGeom>
        </p:spPr>
        <p:txBody>
          <a:bodyPr wrap="square" lIns="0" tIns="0" rIns="0" bIns="0" rtlCol="0" anchor="t">
            <a:spAutoFit/>
          </a:bodyPr>
          <a:lstStyle/>
          <a:p>
            <a:pPr>
              <a:lnSpc>
                <a:spcPts val="6666"/>
              </a:lnSpc>
            </a:pPr>
            <a:r>
              <a:rPr lang="tr-TR" sz="6000" dirty="0">
                <a:solidFill>
                  <a:srgbClr val="FFC000"/>
                </a:solidFill>
                <a:latin typeface="DM Sans Bold"/>
              </a:rPr>
              <a:t>Moleküler Tıp Anabilim Dalı</a:t>
            </a:r>
            <a:endParaRPr lang="en-US" sz="6000" dirty="0">
              <a:solidFill>
                <a:srgbClr val="FFC000"/>
              </a:solidFill>
              <a:latin typeface="DM Sans Bold"/>
            </a:endParaRPr>
          </a:p>
        </p:txBody>
      </p:sp>
      <p:sp>
        <p:nvSpPr>
          <p:cNvPr id="12" name="TextBox 12"/>
          <p:cNvSpPr txBox="1"/>
          <p:nvPr/>
        </p:nvSpPr>
        <p:spPr>
          <a:xfrm>
            <a:off x="959594" y="948651"/>
            <a:ext cx="6710541" cy="312330"/>
          </a:xfrm>
          <a:prstGeom prst="rect">
            <a:avLst/>
          </a:prstGeom>
        </p:spPr>
        <p:txBody>
          <a:bodyPr lIns="0" tIns="0" rIns="0" bIns="0" rtlCol="0" anchor="t">
            <a:spAutoFit/>
          </a:bodyPr>
          <a:lstStyle/>
          <a:p>
            <a:pPr>
              <a:lnSpc>
                <a:spcPts val="2560"/>
              </a:lnSpc>
            </a:pPr>
            <a:r>
              <a:rPr lang="en-US" sz="2133" dirty="0" err="1">
                <a:solidFill>
                  <a:srgbClr val="FFFFFF"/>
                </a:solidFill>
                <a:latin typeface="DM Sans"/>
              </a:rPr>
              <a:t>Dokuz</a:t>
            </a:r>
            <a:r>
              <a:rPr lang="en-US" sz="2133" dirty="0">
                <a:solidFill>
                  <a:srgbClr val="FFFFFF"/>
                </a:solidFill>
                <a:latin typeface="DM Sans"/>
              </a:rPr>
              <a:t> </a:t>
            </a:r>
            <a:r>
              <a:rPr lang="en-US" sz="2133" dirty="0" err="1">
                <a:solidFill>
                  <a:srgbClr val="FFFFFF"/>
                </a:solidFill>
                <a:latin typeface="DM Sans"/>
              </a:rPr>
              <a:t>Eylül</a:t>
            </a:r>
            <a:r>
              <a:rPr lang="en-US" sz="2133" dirty="0">
                <a:solidFill>
                  <a:srgbClr val="FFFFFF"/>
                </a:solidFill>
                <a:latin typeface="DM Sans"/>
              </a:rPr>
              <a:t> </a:t>
            </a:r>
            <a:r>
              <a:rPr lang="tr-TR" sz="2133" dirty="0">
                <a:solidFill>
                  <a:srgbClr val="FFFFFF"/>
                </a:solidFill>
                <a:latin typeface="DM Sans"/>
              </a:rPr>
              <a:t>Üniversitesi Sağlık Bilimleri Enstitüsü</a:t>
            </a:r>
            <a:endParaRPr lang="en-US" sz="2133" dirty="0">
              <a:solidFill>
                <a:srgbClr val="FFFFFF"/>
              </a:solidFill>
              <a:latin typeface="DM Sans"/>
            </a:endParaRPr>
          </a:p>
        </p:txBody>
      </p:sp>
      <p:sp>
        <p:nvSpPr>
          <p:cNvPr id="13" name="TextBox 13"/>
          <p:cNvSpPr txBox="1"/>
          <p:nvPr/>
        </p:nvSpPr>
        <p:spPr>
          <a:xfrm>
            <a:off x="1414882" y="4873804"/>
            <a:ext cx="3656613" cy="974626"/>
          </a:xfrm>
          <a:prstGeom prst="rect">
            <a:avLst/>
          </a:prstGeom>
        </p:spPr>
        <p:txBody>
          <a:bodyPr lIns="0" tIns="0" rIns="0" bIns="0" rtlCol="0" anchor="t">
            <a:spAutoFit/>
          </a:bodyPr>
          <a:lstStyle/>
          <a:p>
            <a:pPr>
              <a:lnSpc>
                <a:spcPts val="1919"/>
              </a:lnSpc>
            </a:pPr>
            <a:r>
              <a:rPr lang="en-US" sz="1600" dirty="0" err="1">
                <a:solidFill>
                  <a:srgbClr val="030303"/>
                </a:solidFill>
                <a:latin typeface="DM Sans"/>
              </a:rPr>
              <a:t>Dokuz</a:t>
            </a:r>
            <a:r>
              <a:rPr lang="en-US" sz="1600" dirty="0">
                <a:solidFill>
                  <a:srgbClr val="030303"/>
                </a:solidFill>
                <a:latin typeface="DM Sans"/>
              </a:rPr>
              <a:t> </a:t>
            </a:r>
            <a:r>
              <a:rPr lang="en-US" sz="1600" dirty="0" err="1">
                <a:solidFill>
                  <a:srgbClr val="030303"/>
                </a:solidFill>
                <a:latin typeface="DM Sans"/>
              </a:rPr>
              <a:t>Eylül</a:t>
            </a:r>
            <a:r>
              <a:rPr lang="en-US" sz="1600" dirty="0">
                <a:solidFill>
                  <a:srgbClr val="030303"/>
                </a:solidFill>
                <a:latin typeface="DM Sans"/>
              </a:rPr>
              <a:t> </a:t>
            </a:r>
            <a:r>
              <a:rPr lang="tr-TR" sz="1600" dirty="0">
                <a:solidFill>
                  <a:srgbClr val="030303"/>
                </a:solidFill>
                <a:latin typeface="DM Sans"/>
              </a:rPr>
              <a:t>Üniversitesi</a:t>
            </a:r>
          </a:p>
          <a:p>
            <a:pPr>
              <a:lnSpc>
                <a:spcPts val="1919"/>
              </a:lnSpc>
            </a:pPr>
            <a:r>
              <a:rPr lang="tr-TR" sz="1600" dirty="0">
                <a:solidFill>
                  <a:srgbClr val="030303"/>
                </a:solidFill>
                <a:latin typeface="DM Sans"/>
              </a:rPr>
              <a:t>Sağlık Bilimleri Enstitüsü</a:t>
            </a:r>
            <a:r>
              <a:rPr lang="en-US" sz="1600" dirty="0">
                <a:solidFill>
                  <a:srgbClr val="030303"/>
                </a:solidFill>
                <a:latin typeface="DM Sans"/>
              </a:rPr>
              <a:t>, </a:t>
            </a:r>
            <a:r>
              <a:rPr lang="tr-TR" sz="1600" dirty="0">
                <a:solidFill>
                  <a:srgbClr val="030303"/>
                </a:solidFill>
                <a:latin typeface="DM Sans"/>
              </a:rPr>
              <a:t>Tıp Fakültesi Dekanlık Zemin Katı, </a:t>
            </a:r>
            <a:r>
              <a:rPr lang="en-US" sz="1600" dirty="0">
                <a:solidFill>
                  <a:srgbClr val="030303"/>
                </a:solidFill>
                <a:latin typeface="DM Sans"/>
              </a:rPr>
              <a:t>35340 </a:t>
            </a:r>
            <a:r>
              <a:rPr lang="en-US" sz="1600" dirty="0" err="1">
                <a:solidFill>
                  <a:srgbClr val="030303"/>
                </a:solidFill>
                <a:latin typeface="DM Sans"/>
              </a:rPr>
              <a:t>Balçova</a:t>
            </a:r>
            <a:r>
              <a:rPr lang="en-US" sz="1600" dirty="0">
                <a:solidFill>
                  <a:srgbClr val="030303"/>
                </a:solidFill>
                <a:latin typeface="DM Sans"/>
              </a:rPr>
              <a:t>/İzmir</a:t>
            </a:r>
          </a:p>
        </p:txBody>
      </p:sp>
      <p:grpSp>
        <p:nvGrpSpPr>
          <p:cNvPr id="15" name="Group 15"/>
          <p:cNvGrpSpPr/>
          <p:nvPr/>
        </p:nvGrpSpPr>
        <p:grpSpPr>
          <a:xfrm>
            <a:off x="7118944" y="4464916"/>
            <a:ext cx="2102881" cy="210288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7"/>
              <a:stretch>
                <a:fillRect l="-19230" t="-9841" r="-14745"/>
              </a:stretch>
            </a:blipFill>
          </p:spPr>
          <p:txBody>
            <a:bodyPr/>
            <a:lstStyle/>
            <a:p>
              <a:endParaRPr lang="en-TR" sz="1200"/>
            </a:p>
          </p:txBody>
        </p:sp>
      </p:grpSp>
      <p:sp>
        <p:nvSpPr>
          <p:cNvPr id="11" name="Metin kutusu 10">
            <a:extLst>
              <a:ext uri="{FF2B5EF4-FFF2-40B4-BE49-F238E27FC236}">
                <a16:creationId xmlns:a16="http://schemas.microsoft.com/office/drawing/2014/main" id="{1EB8A856-A953-4F20-8E30-B83DC194BE4D}"/>
              </a:ext>
            </a:extLst>
          </p:cNvPr>
          <p:cNvSpPr txBox="1"/>
          <p:nvPr/>
        </p:nvSpPr>
        <p:spPr>
          <a:xfrm>
            <a:off x="1184074" y="5967202"/>
            <a:ext cx="3465613" cy="369332"/>
          </a:xfrm>
          <a:prstGeom prst="rect">
            <a:avLst/>
          </a:prstGeom>
          <a:noFill/>
        </p:spPr>
        <p:txBody>
          <a:bodyPr wrap="square" rtlCol="0">
            <a:spAutoFit/>
          </a:bodyPr>
          <a:lstStyle/>
          <a:p>
            <a:r>
              <a:rPr lang="tr-TR" dirty="0"/>
              <a:t>https://molekulertip.deu.edu.tr/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DD70F6-53CA-4940-A619-D9FFA3B70889}"/>
              </a:ext>
            </a:extLst>
          </p:cNvPr>
          <p:cNvSpPr>
            <a:spLocks noGrp="1"/>
          </p:cNvSpPr>
          <p:nvPr>
            <p:ph type="title"/>
          </p:nvPr>
        </p:nvSpPr>
        <p:spPr>
          <a:xfrm>
            <a:off x="838200" y="365125"/>
            <a:ext cx="10515600" cy="790575"/>
          </a:xfrm>
        </p:spPr>
        <p:txBody>
          <a:bodyPr/>
          <a:lstStyle/>
          <a:p>
            <a:pPr algn="ctr"/>
            <a:r>
              <a:rPr lang="tr-TR" b="1" dirty="0">
                <a:solidFill>
                  <a:schemeClr val="accent1">
                    <a:lumMod val="75000"/>
                  </a:schemeClr>
                </a:solidFill>
              </a:rPr>
              <a:t>Moleküler Tıp AD Akademik Üyeleri</a:t>
            </a:r>
          </a:p>
        </p:txBody>
      </p:sp>
      <p:graphicFrame>
        <p:nvGraphicFramePr>
          <p:cNvPr id="4" name="İçerik Yer Tutucusu 3">
            <a:extLst>
              <a:ext uri="{FF2B5EF4-FFF2-40B4-BE49-F238E27FC236}">
                <a16:creationId xmlns:a16="http://schemas.microsoft.com/office/drawing/2014/main" id="{364F21CB-A035-4440-B66C-75DDB0D20EC1}"/>
              </a:ext>
            </a:extLst>
          </p:cNvPr>
          <p:cNvGraphicFramePr>
            <a:graphicFrameLocks noGrp="1"/>
          </p:cNvGraphicFramePr>
          <p:nvPr>
            <p:ph idx="1"/>
            <p:extLst>
              <p:ext uri="{D42A27DB-BD31-4B8C-83A1-F6EECF244321}">
                <p14:modId xmlns:p14="http://schemas.microsoft.com/office/powerpoint/2010/main" val="3702881126"/>
              </p:ext>
            </p:extLst>
          </p:nvPr>
        </p:nvGraphicFramePr>
        <p:xfrm>
          <a:off x="623456" y="1155700"/>
          <a:ext cx="10730347" cy="5530994"/>
        </p:xfrm>
        <a:graphic>
          <a:graphicData uri="http://schemas.openxmlformats.org/drawingml/2006/table">
            <a:tbl>
              <a:tblPr firstRow="1" bandRow="1">
                <a:tableStyleId>{5C22544A-7EE6-4342-B048-85BDC9FD1C3A}</a:tableStyleId>
              </a:tblPr>
              <a:tblGrid>
                <a:gridCol w="2552993">
                  <a:extLst>
                    <a:ext uri="{9D8B030D-6E8A-4147-A177-3AD203B41FA5}">
                      <a16:colId xmlns:a16="http://schemas.microsoft.com/office/drawing/2014/main" val="766740635"/>
                    </a:ext>
                  </a:extLst>
                </a:gridCol>
                <a:gridCol w="3719335">
                  <a:extLst>
                    <a:ext uri="{9D8B030D-6E8A-4147-A177-3AD203B41FA5}">
                      <a16:colId xmlns:a16="http://schemas.microsoft.com/office/drawing/2014/main" val="2154584881"/>
                    </a:ext>
                  </a:extLst>
                </a:gridCol>
                <a:gridCol w="4458019">
                  <a:extLst>
                    <a:ext uri="{9D8B030D-6E8A-4147-A177-3AD203B41FA5}">
                      <a16:colId xmlns:a16="http://schemas.microsoft.com/office/drawing/2014/main" val="2020945118"/>
                    </a:ext>
                  </a:extLst>
                </a:gridCol>
              </a:tblGrid>
              <a:tr h="377044">
                <a:tc>
                  <a:txBody>
                    <a:bodyPr/>
                    <a:lstStyle/>
                    <a:p>
                      <a:r>
                        <a:rPr lang="tr-TR" sz="1200" b="1" dirty="0"/>
                        <a:t>Akademik Üyeler</a:t>
                      </a:r>
                    </a:p>
                  </a:txBody>
                  <a:tcPr/>
                </a:tc>
                <a:tc>
                  <a:txBody>
                    <a:bodyPr/>
                    <a:lstStyle/>
                    <a:p>
                      <a:r>
                        <a:rPr lang="tr-TR" sz="1200" dirty="0"/>
                        <a:t>İletişim Bilgisi</a:t>
                      </a:r>
                    </a:p>
                  </a:txBody>
                  <a:tcPr/>
                </a:tc>
                <a:tc>
                  <a:txBody>
                    <a:bodyPr/>
                    <a:lstStyle/>
                    <a:p>
                      <a:r>
                        <a:rPr lang="tr-TR" sz="1200" dirty="0"/>
                        <a:t>Ofis Bilgileri</a:t>
                      </a:r>
                    </a:p>
                  </a:txBody>
                  <a:tcPr/>
                </a:tc>
                <a:extLst>
                  <a:ext uri="{0D108BD9-81ED-4DB2-BD59-A6C34878D82A}">
                    <a16:rowId xmlns:a16="http://schemas.microsoft.com/office/drawing/2014/main" val="888486077"/>
                  </a:ext>
                </a:extLst>
              </a:tr>
              <a:tr h="464849">
                <a:tc>
                  <a:txBody>
                    <a:bodyPr/>
                    <a:lstStyle/>
                    <a:p>
                      <a:r>
                        <a:rPr lang="tr-TR" sz="1200" b="1" dirty="0" err="1">
                          <a:solidFill>
                            <a:schemeClr val="accent1">
                              <a:lumMod val="75000"/>
                            </a:schemeClr>
                          </a:solidFill>
                        </a:rPr>
                        <a:t>Prof.Dr</a:t>
                      </a:r>
                      <a:r>
                        <a:rPr lang="tr-TR" sz="1200" b="1" dirty="0">
                          <a:solidFill>
                            <a:schemeClr val="accent1">
                              <a:lumMod val="75000"/>
                            </a:schemeClr>
                          </a:solidFill>
                        </a:rPr>
                        <a:t>. Oğuz ALTUNGÖZ </a:t>
                      </a:r>
                    </a:p>
                    <a:p>
                      <a:r>
                        <a:rPr lang="tr-TR" sz="1200" b="1" dirty="0">
                          <a:solidFill>
                            <a:schemeClr val="accent1">
                              <a:lumMod val="75000"/>
                            </a:schemeClr>
                          </a:solidFill>
                        </a:rPr>
                        <a:t>Anabilim Dalı Başkanı</a:t>
                      </a:r>
                    </a:p>
                  </a:txBody>
                  <a:tcPr/>
                </a:tc>
                <a:tc>
                  <a:txBody>
                    <a:bodyPr/>
                    <a:lstStyle/>
                    <a:p>
                      <a:r>
                        <a:rPr lang="tr-TR" sz="1200" dirty="0"/>
                        <a:t>oguz.altungoz@deu.edu.tr</a:t>
                      </a:r>
                    </a:p>
                  </a:txBody>
                  <a:tcPr/>
                </a:tc>
                <a:tc>
                  <a:txBody>
                    <a:bodyPr/>
                    <a:lstStyle/>
                    <a:p>
                      <a:r>
                        <a:rPr lang="tr-TR" sz="1200" dirty="0"/>
                        <a:t>Tıp Fakültesi, Tıbbi Biyoloji AD.</a:t>
                      </a:r>
                    </a:p>
                  </a:txBody>
                  <a:tcPr/>
                </a:tc>
                <a:extLst>
                  <a:ext uri="{0D108BD9-81ED-4DB2-BD59-A6C34878D82A}">
                    <a16:rowId xmlns:a16="http://schemas.microsoft.com/office/drawing/2014/main" val="2352122390"/>
                  </a:ext>
                </a:extLst>
              </a:tr>
              <a:tr h="407325">
                <a:tc>
                  <a:txBody>
                    <a:bodyPr/>
                    <a:lstStyle/>
                    <a:p>
                      <a:r>
                        <a:rPr lang="tr-TR" sz="1200" b="1" dirty="0" err="1">
                          <a:solidFill>
                            <a:schemeClr val="accent1">
                              <a:lumMod val="75000"/>
                            </a:schemeClr>
                          </a:solidFill>
                        </a:rPr>
                        <a:t>Prof.Dr</a:t>
                      </a:r>
                      <a:r>
                        <a:rPr lang="tr-TR" sz="1200" b="1" dirty="0">
                          <a:solidFill>
                            <a:schemeClr val="accent1">
                              <a:lumMod val="75000"/>
                            </a:schemeClr>
                          </a:solidFill>
                        </a:rPr>
                        <a:t>. Gül Hüray İŞLEKEL</a:t>
                      </a:r>
                    </a:p>
                  </a:txBody>
                  <a:tcPr/>
                </a:tc>
                <a:tc>
                  <a:txBody>
                    <a:bodyPr/>
                    <a:lstStyle/>
                    <a:p>
                      <a:r>
                        <a:rPr lang="tr-TR" sz="1200" dirty="0"/>
                        <a:t>huray.islekel@deu.edu.tr</a:t>
                      </a:r>
                    </a:p>
                  </a:txBody>
                  <a:tcPr/>
                </a:tc>
                <a:tc>
                  <a:txBody>
                    <a:bodyPr/>
                    <a:lstStyle/>
                    <a:p>
                      <a:r>
                        <a:rPr lang="tr-TR" sz="1200" dirty="0"/>
                        <a:t>Tıp Fakültesi, Tıbbi Biyokimya AD.</a:t>
                      </a:r>
                    </a:p>
                  </a:txBody>
                  <a:tcPr/>
                </a:tc>
                <a:extLst>
                  <a:ext uri="{0D108BD9-81ED-4DB2-BD59-A6C34878D82A}">
                    <a16:rowId xmlns:a16="http://schemas.microsoft.com/office/drawing/2014/main" val="3582933292"/>
                  </a:ext>
                </a:extLst>
              </a:tr>
              <a:tr h="464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solidFill>
                            <a:schemeClr val="accent1">
                              <a:lumMod val="75000"/>
                            </a:schemeClr>
                          </a:solidFill>
                        </a:rPr>
                        <a:t>Prof.Dr</a:t>
                      </a:r>
                      <a:r>
                        <a:rPr lang="tr-TR" sz="1200" b="1" dirty="0">
                          <a:solidFill>
                            <a:schemeClr val="accent1">
                              <a:lumMod val="75000"/>
                            </a:schemeClr>
                          </a:solidFill>
                        </a:rPr>
                        <a:t>. Ayfer ÜLGENALP</a:t>
                      </a:r>
                    </a:p>
                    <a:p>
                      <a:endParaRPr lang="tr-TR" sz="1200" b="1" dirty="0">
                        <a:solidFill>
                          <a:schemeClr val="accent1">
                            <a:lumMod val="75000"/>
                          </a:schemeClr>
                        </a:solidFill>
                      </a:endParaRPr>
                    </a:p>
                  </a:txBody>
                  <a:tcPr/>
                </a:tc>
                <a:tc>
                  <a:txBody>
                    <a:bodyPr/>
                    <a:lstStyle/>
                    <a:p>
                      <a:r>
                        <a:rPr lang="tr-TR" sz="1200" dirty="0"/>
                        <a:t>ayfer.ulgenalp@deu.edu.tr</a:t>
                      </a:r>
                    </a:p>
                  </a:txBody>
                  <a:tcPr/>
                </a:tc>
                <a:tc>
                  <a:txBody>
                    <a:bodyPr/>
                    <a:lstStyle/>
                    <a:p>
                      <a:r>
                        <a:rPr lang="tr-TR" sz="1200" dirty="0"/>
                        <a:t>Tıp Fakültesi, Tıbbi Genetik AD.</a:t>
                      </a:r>
                    </a:p>
                    <a:p>
                      <a:endParaRPr lang="tr-TR" sz="1200" i="0" dirty="0"/>
                    </a:p>
                  </a:txBody>
                  <a:tcPr/>
                </a:tc>
                <a:extLst>
                  <a:ext uri="{0D108BD9-81ED-4DB2-BD59-A6C34878D82A}">
                    <a16:rowId xmlns:a16="http://schemas.microsoft.com/office/drawing/2014/main" val="3707773377"/>
                  </a:ext>
                </a:extLst>
              </a:tr>
              <a:tr h="6507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solidFill>
                            <a:schemeClr val="accent1">
                              <a:lumMod val="75000"/>
                            </a:schemeClr>
                          </a:solidFill>
                        </a:rPr>
                        <a:t>Prof.Dr</a:t>
                      </a:r>
                      <a:r>
                        <a:rPr lang="tr-TR" sz="1200" b="1" dirty="0">
                          <a:solidFill>
                            <a:schemeClr val="accent1">
                              <a:lumMod val="75000"/>
                            </a:schemeClr>
                          </a:solidFill>
                        </a:rPr>
                        <a:t>. Nur ARSLAN</a:t>
                      </a:r>
                    </a:p>
                    <a:p>
                      <a:endParaRPr lang="tr-TR" sz="1200" b="1" dirty="0">
                        <a:solidFill>
                          <a:schemeClr val="accent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nur.arslan@deu.edu.tr</a:t>
                      </a:r>
                    </a:p>
                    <a:p>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0" i="0" kern="1200" dirty="0">
                          <a:solidFill>
                            <a:schemeClr val="dk1"/>
                          </a:solidFill>
                          <a:effectLst/>
                          <a:latin typeface="+mn-lt"/>
                          <a:ea typeface="+mn-ea"/>
                          <a:cs typeface="+mn-cs"/>
                        </a:rPr>
                        <a:t>Çocuk Sağlığı Ve Hastalıkları Anabilim Dalı Çocuk Gastroenterolojisi Bilim Dalı / Çocuk Metabolizma Hastalıkları Bilim Dalı</a:t>
                      </a:r>
                      <a:endParaRPr lang="tr-TR" sz="1200" i="0" dirty="0"/>
                    </a:p>
                  </a:txBody>
                  <a:tcPr/>
                </a:tc>
                <a:extLst>
                  <a:ext uri="{0D108BD9-81ED-4DB2-BD59-A6C34878D82A}">
                    <a16:rowId xmlns:a16="http://schemas.microsoft.com/office/drawing/2014/main" val="1944999218"/>
                  </a:ext>
                </a:extLst>
              </a:tr>
              <a:tr h="464849">
                <a:tc>
                  <a:txBody>
                    <a:bodyPr/>
                    <a:lstStyle/>
                    <a:p>
                      <a:r>
                        <a:rPr lang="tr-TR" sz="1200" b="1" dirty="0" err="1">
                          <a:solidFill>
                            <a:schemeClr val="accent1">
                              <a:lumMod val="75000"/>
                            </a:schemeClr>
                          </a:solidFill>
                        </a:rPr>
                        <a:t>Prof.Dr</a:t>
                      </a:r>
                      <a:r>
                        <a:rPr lang="tr-TR" sz="1200" b="1" dirty="0">
                          <a:solidFill>
                            <a:schemeClr val="accent1">
                              <a:lumMod val="75000"/>
                            </a:schemeClr>
                          </a:solidFill>
                        </a:rPr>
                        <a:t>. Mukaddes GÜMÜŞTEKİN</a:t>
                      </a:r>
                    </a:p>
                  </a:txBody>
                  <a:tcPr/>
                </a:tc>
                <a:tc>
                  <a:txBody>
                    <a:bodyPr/>
                    <a:lstStyle/>
                    <a:p>
                      <a:r>
                        <a:rPr lang="tr-TR" sz="1200" dirty="0"/>
                        <a:t>gumustek@deu.edu.tr</a:t>
                      </a:r>
                    </a:p>
                  </a:txBody>
                  <a:tcPr/>
                </a:tc>
                <a:tc>
                  <a:txBody>
                    <a:bodyPr/>
                    <a:lstStyle/>
                    <a:p>
                      <a:r>
                        <a:rPr lang="tr-TR" sz="1200" dirty="0"/>
                        <a:t>Tıp Fakültesi, Tıbbi Farmakoloji AD. </a:t>
                      </a:r>
                    </a:p>
                    <a:p>
                      <a:endParaRPr lang="tr-TR" sz="1200" dirty="0"/>
                    </a:p>
                  </a:txBody>
                  <a:tcPr/>
                </a:tc>
                <a:extLst>
                  <a:ext uri="{0D108BD9-81ED-4DB2-BD59-A6C34878D82A}">
                    <a16:rowId xmlns:a16="http://schemas.microsoft.com/office/drawing/2014/main" val="4248870908"/>
                  </a:ext>
                </a:extLst>
              </a:tr>
              <a:tr h="377044">
                <a:tc>
                  <a:txBody>
                    <a:bodyPr/>
                    <a:lstStyle/>
                    <a:p>
                      <a:r>
                        <a:rPr lang="tr-TR" sz="1200" b="1" dirty="0" err="1">
                          <a:solidFill>
                            <a:schemeClr val="accent1">
                              <a:lumMod val="75000"/>
                            </a:schemeClr>
                          </a:solidFill>
                        </a:rPr>
                        <a:t>Prof.Dr</a:t>
                      </a:r>
                      <a:r>
                        <a:rPr lang="tr-TR" sz="1200" b="1" dirty="0">
                          <a:solidFill>
                            <a:schemeClr val="accent1">
                              <a:lumMod val="75000"/>
                            </a:schemeClr>
                          </a:solidFill>
                        </a:rPr>
                        <a:t>. Ahmet Okay ÇAĞLAYAN</a:t>
                      </a:r>
                    </a:p>
                  </a:txBody>
                  <a:tcPr/>
                </a:tc>
                <a:tc>
                  <a:txBody>
                    <a:bodyPr/>
                    <a:lstStyle/>
                    <a:p>
                      <a:r>
                        <a:rPr lang="tr-TR" sz="1200" dirty="0"/>
                        <a:t>ahmetokay.caglayan@deu.edu.tr</a:t>
                      </a:r>
                    </a:p>
                  </a:txBody>
                  <a:tcPr/>
                </a:tc>
                <a:tc>
                  <a:txBody>
                    <a:bodyPr/>
                    <a:lstStyle/>
                    <a:p>
                      <a:r>
                        <a:rPr lang="tr-TR" sz="1200" dirty="0"/>
                        <a:t>Tıp Fakültesi, Tıbbi Genetik AD.</a:t>
                      </a:r>
                    </a:p>
                  </a:txBody>
                  <a:tcPr/>
                </a:tc>
                <a:extLst>
                  <a:ext uri="{0D108BD9-81ED-4DB2-BD59-A6C34878D82A}">
                    <a16:rowId xmlns:a16="http://schemas.microsoft.com/office/drawing/2014/main" val="1523850851"/>
                  </a:ext>
                </a:extLst>
              </a:tr>
              <a:tr h="464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solidFill>
                            <a:schemeClr val="accent1">
                              <a:lumMod val="75000"/>
                            </a:schemeClr>
                          </a:solidFill>
                        </a:rPr>
                        <a:t>Prof.Dr</a:t>
                      </a:r>
                      <a:r>
                        <a:rPr lang="tr-TR" sz="1200" b="1" dirty="0">
                          <a:solidFill>
                            <a:schemeClr val="accent1">
                              <a:lumMod val="75000"/>
                            </a:schemeClr>
                          </a:solidFill>
                        </a:rPr>
                        <a:t>. Zahide ÇAVDAR</a:t>
                      </a:r>
                    </a:p>
                    <a:p>
                      <a:endParaRPr lang="tr-TR" sz="1200" b="1" dirty="0">
                        <a:solidFill>
                          <a:schemeClr val="accent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zahide.cavdar@deu.edu.tr</a:t>
                      </a:r>
                    </a:p>
                    <a:p>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Sağlık Bilimleri Enstitüsü Moleküler Tıp AD.</a:t>
                      </a:r>
                    </a:p>
                  </a:txBody>
                  <a:tcPr/>
                </a:tc>
                <a:extLst>
                  <a:ext uri="{0D108BD9-81ED-4DB2-BD59-A6C34878D82A}">
                    <a16:rowId xmlns:a16="http://schemas.microsoft.com/office/drawing/2014/main" val="1276076151"/>
                  </a:ext>
                </a:extLst>
              </a:tr>
              <a:tr h="464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solidFill>
                            <a:schemeClr val="accent1">
                              <a:lumMod val="75000"/>
                            </a:schemeClr>
                          </a:solidFill>
                        </a:rPr>
                        <a:t>Doç.Dr</a:t>
                      </a:r>
                      <a:r>
                        <a:rPr lang="tr-TR" sz="1200" b="1" dirty="0">
                          <a:solidFill>
                            <a:schemeClr val="accent1">
                              <a:lumMod val="75000"/>
                            </a:schemeClr>
                          </a:solidFill>
                        </a:rPr>
                        <a:t>. Yasemin SOYSAL</a:t>
                      </a:r>
                    </a:p>
                    <a:p>
                      <a:endParaRPr lang="tr-TR" sz="1200" b="1" dirty="0">
                        <a:solidFill>
                          <a:schemeClr val="accent1">
                            <a:lumMod val="7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yasemin.soysal@deu.edu.tr</a:t>
                      </a:r>
                    </a:p>
                    <a:p>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Sağlık Bilimleri Enstitüsü Moleküler Tıp AD.</a:t>
                      </a:r>
                    </a:p>
                  </a:txBody>
                  <a:tcPr/>
                </a:tc>
                <a:extLst>
                  <a:ext uri="{0D108BD9-81ED-4DB2-BD59-A6C34878D82A}">
                    <a16:rowId xmlns:a16="http://schemas.microsoft.com/office/drawing/2014/main" val="3061919493"/>
                  </a:ext>
                </a:extLst>
              </a:tr>
              <a:tr h="4648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b="1" dirty="0" err="1">
                          <a:solidFill>
                            <a:schemeClr val="accent1">
                              <a:lumMod val="75000"/>
                            </a:schemeClr>
                          </a:solidFill>
                        </a:rPr>
                        <a:t>Doç.Dr</a:t>
                      </a:r>
                      <a:r>
                        <a:rPr lang="tr-TR" sz="1200" b="1" dirty="0">
                          <a:solidFill>
                            <a:schemeClr val="accent1">
                              <a:lumMod val="75000"/>
                            </a:schemeClr>
                          </a:solidFill>
                        </a:rPr>
                        <a:t>. Gamze TUNA</a:t>
                      </a:r>
                    </a:p>
                    <a:p>
                      <a:endParaRPr lang="tr-TR" sz="1200" b="1" dirty="0">
                        <a:solidFill>
                          <a:schemeClr val="accent1">
                            <a:lumMod val="75000"/>
                          </a:schemeClr>
                        </a:solidFill>
                      </a:endParaRPr>
                    </a:p>
                  </a:txBody>
                  <a:tcPr/>
                </a:tc>
                <a:tc>
                  <a:txBody>
                    <a:bodyPr/>
                    <a:lstStyle/>
                    <a:p>
                      <a:r>
                        <a:rPr lang="tr-TR" sz="1200" dirty="0"/>
                        <a:t>gamze.tuna@deu.edu.tr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Sağlık Bilimleri Enstitüsü Moleküler Tıp AD.</a:t>
                      </a:r>
                    </a:p>
                    <a:p>
                      <a:endParaRPr lang="tr-TR" sz="1200" dirty="0"/>
                    </a:p>
                  </a:txBody>
                  <a:tcPr/>
                </a:tc>
                <a:extLst>
                  <a:ext uri="{0D108BD9-81ED-4DB2-BD59-A6C34878D82A}">
                    <a16:rowId xmlns:a16="http://schemas.microsoft.com/office/drawing/2014/main" val="2660025576"/>
                  </a:ext>
                </a:extLst>
              </a:tr>
              <a:tr h="464849">
                <a:tc>
                  <a:txBody>
                    <a:bodyPr/>
                    <a:lstStyle/>
                    <a:p>
                      <a:r>
                        <a:rPr lang="tr-TR" sz="1200" b="1" dirty="0">
                          <a:solidFill>
                            <a:schemeClr val="accent1">
                              <a:lumMod val="75000"/>
                            </a:schemeClr>
                          </a:solidFill>
                        </a:rPr>
                        <a:t>Dr. </a:t>
                      </a:r>
                      <a:r>
                        <a:rPr lang="tr-TR" sz="1200" b="1" dirty="0" err="1">
                          <a:solidFill>
                            <a:schemeClr val="accent1">
                              <a:lumMod val="75000"/>
                            </a:schemeClr>
                          </a:solidFill>
                        </a:rPr>
                        <a:t>Öğr</a:t>
                      </a:r>
                      <a:r>
                        <a:rPr lang="tr-TR" sz="1200" b="1" dirty="0">
                          <a:solidFill>
                            <a:schemeClr val="accent1">
                              <a:lumMod val="75000"/>
                            </a:schemeClr>
                          </a:solidFill>
                        </a:rPr>
                        <a:t>. Üyesi Mehtap YÜKSEL EĞRİLMEZ</a:t>
                      </a:r>
                    </a:p>
                  </a:txBody>
                  <a:tcPr/>
                </a:tc>
                <a:tc>
                  <a:txBody>
                    <a:bodyPr/>
                    <a:lstStyle/>
                    <a:p>
                      <a:r>
                        <a:rPr lang="tr-TR" sz="1200"/>
                        <a:t>mehtap.yüksel@deu.edu.tr</a:t>
                      </a:r>
                      <a:endParaRPr lang="tr-TR" sz="12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Sağlık Bilimleri Enstitüsü Moleküler Tıp AD.</a:t>
                      </a:r>
                    </a:p>
                    <a:p>
                      <a:endParaRPr lang="tr-TR" sz="1200" dirty="0"/>
                    </a:p>
                  </a:txBody>
                  <a:tcPr/>
                </a:tc>
                <a:extLst>
                  <a:ext uri="{0D108BD9-81ED-4DB2-BD59-A6C34878D82A}">
                    <a16:rowId xmlns:a16="http://schemas.microsoft.com/office/drawing/2014/main" val="1298706691"/>
                  </a:ext>
                </a:extLst>
              </a:tr>
              <a:tr h="464849">
                <a:tc>
                  <a:txBody>
                    <a:bodyPr/>
                    <a:lstStyle/>
                    <a:p>
                      <a:r>
                        <a:rPr lang="tr-TR" sz="1200" b="1" dirty="0">
                          <a:solidFill>
                            <a:schemeClr val="accent1">
                              <a:lumMod val="75000"/>
                            </a:schemeClr>
                          </a:solidFill>
                        </a:rPr>
                        <a:t>Dr. </a:t>
                      </a:r>
                      <a:r>
                        <a:rPr lang="tr-TR" sz="1200" b="1" dirty="0" err="1">
                          <a:solidFill>
                            <a:schemeClr val="accent1">
                              <a:lumMod val="75000"/>
                            </a:schemeClr>
                          </a:solidFill>
                        </a:rPr>
                        <a:t>Öğr</a:t>
                      </a:r>
                      <a:r>
                        <a:rPr lang="tr-TR" sz="1200" b="1" dirty="0">
                          <a:solidFill>
                            <a:schemeClr val="accent1">
                              <a:lumMod val="75000"/>
                            </a:schemeClr>
                          </a:solidFill>
                        </a:rPr>
                        <a:t>. Üyesi Özlenen ŞİMŞEK PAPUR</a:t>
                      </a:r>
                    </a:p>
                  </a:txBody>
                  <a:tcPr/>
                </a:tc>
                <a:tc>
                  <a:txBody>
                    <a:bodyPr/>
                    <a:lstStyle/>
                    <a:p>
                      <a:r>
                        <a:rPr lang="tr-TR" sz="1200" dirty="0"/>
                        <a:t>ozlenen.simsek@deu.edu.tr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200" dirty="0"/>
                        <a:t>Sağlık Bilimleri Enstitüsü Moleküler Tıp AD.</a:t>
                      </a:r>
                    </a:p>
                    <a:p>
                      <a:endParaRPr lang="tr-TR" sz="1200" dirty="0"/>
                    </a:p>
                  </a:txBody>
                  <a:tcPr/>
                </a:tc>
                <a:extLst>
                  <a:ext uri="{0D108BD9-81ED-4DB2-BD59-A6C34878D82A}">
                    <a16:rowId xmlns:a16="http://schemas.microsoft.com/office/drawing/2014/main" val="3189150323"/>
                  </a:ext>
                </a:extLst>
              </a:tr>
            </a:tbl>
          </a:graphicData>
        </a:graphic>
      </p:graphicFrame>
    </p:spTree>
    <p:extLst>
      <p:ext uri="{BB962C8B-B14F-4D97-AF65-F5344CB8AC3E}">
        <p14:creationId xmlns:p14="http://schemas.microsoft.com/office/powerpoint/2010/main" val="1678538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65C143C-15E0-4A7B-92BA-0C2106CB50F7}"/>
              </a:ext>
            </a:extLst>
          </p:cNvPr>
          <p:cNvSpPr>
            <a:spLocks noGrp="1"/>
          </p:cNvSpPr>
          <p:nvPr>
            <p:ph type="title"/>
          </p:nvPr>
        </p:nvSpPr>
        <p:spPr/>
        <p:txBody>
          <a:bodyPr/>
          <a:lstStyle/>
          <a:p>
            <a:r>
              <a:rPr lang="tr-TR" b="1" dirty="0">
                <a:solidFill>
                  <a:schemeClr val="accent1">
                    <a:lumMod val="75000"/>
                  </a:schemeClr>
                </a:solidFill>
              </a:rPr>
              <a:t>Araştırma Alanları</a:t>
            </a:r>
          </a:p>
        </p:txBody>
      </p:sp>
      <p:sp>
        <p:nvSpPr>
          <p:cNvPr id="3" name="İçerik Yer Tutucusu 2">
            <a:extLst>
              <a:ext uri="{FF2B5EF4-FFF2-40B4-BE49-F238E27FC236}">
                <a16:creationId xmlns:a16="http://schemas.microsoft.com/office/drawing/2014/main" id="{3A9BE6DC-B3E4-4C01-A8C0-522D9E14FF91}"/>
              </a:ext>
            </a:extLst>
          </p:cNvPr>
          <p:cNvSpPr>
            <a:spLocks noGrp="1"/>
          </p:cNvSpPr>
          <p:nvPr>
            <p:ph idx="1"/>
          </p:nvPr>
        </p:nvSpPr>
        <p:spPr/>
        <p:txBody>
          <a:bodyPr>
            <a:normAutofit lnSpcReduction="10000"/>
          </a:bodyPr>
          <a:lstStyle/>
          <a:p>
            <a:r>
              <a:rPr lang="tr-TR" dirty="0"/>
              <a:t>Kanser</a:t>
            </a:r>
          </a:p>
          <a:p>
            <a:r>
              <a:rPr lang="tr-TR" dirty="0"/>
              <a:t>Yara iyileşmesi</a:t>
            </a:r>
          </a:p>
          <a:p>
            <a:r>
              <a:rPr lang="tr-TR" dirty="0" err="1"/>
              <a:t>Oksidatif</a:t>
            </a:r>
            <a:r>
              <a:rPr lang="tr-TR" dirty="0"/>
              <a:t> DNA Hasarı ve DNA onarımı</a:t>
            </a:r>
          </a:p>
          <a:p>
            <a:r>
              <a:rPr lang="tr-TR" dirty="0"/>
              <a:t>Kütle </a:t>
            </a:r>
            <a:r>
              <a:rPr lang="tr-TR" dirty="0" err="1"/>
              <a:t>Spektrometrisi</a:t>
            </a:r>
            <a:endParaRPr lang="tr-TR" dirty="0"/>
          </a:p>
          <a:p>
            <a:r>
              <a:rPr lang="tr-TR" dirty="0"/>
              <a:t>Hücre dışı matris </a:t>
            </a:r>
            <a:r>
              <a:rPr lang="tr-TR" dirty="0" err="1"/>
              <a:t>proteolizi</a:t>
            </a:r>
            <a:r>
              <a:rPr lang="tr-TR" dirty="0"/>
              <a:t> ve </a:t>
            </a:r>
            <a:r>
              <a:rPr lang="tr-TR" dirty="0" err="1"/>
              <a:t>iskemi-reperfuzyon</a:t>
            </a:r>
            <a:r>
              <a:rPr lang="tr-TR" dirty="0"/>
              <a:t> hasarı</a:t>
            </a:r>
          </a:p>
          <a:p>
            <a:r>
              <a:rPr lang="tr-TR" dirty="0" err="1"/>
              <a:t>Kardiyovasküler</a:t>
            </a:r>
            <a:r>
              <a:rPr lang="tr-TR" dirty="0"/>
              <a:t> ve </a:t>
            </a:r>
            <a:r>
              <a:rPr lang="tr-TR" dirty="0" err="1"/>
              <a:t>metabolik</a:t>
            </a:r>
            <a:r>
              <a:rPr lang="tr-TR" dirty="0"/>
              <a:t> hastalıklar</a:t>
            </a:r>
          </a:p>
          <a:p>
            <a:r>
              <a:rPr lang="tr-TR" dirty="0"/>
              <a:t>Genetik hastalıkların </a:t>
            </a:r>
            <a:r>
              <a:rPr lang="tr-TR" dirty="0" err="1"/>
              <a:t>sitogenetik</a:t>
            </a:r>
            <a:r>
              <a:rPr lang="tr-TR" dirty="0"/>
              <a:t> ve moleküler teknikler ile incelenmesi</a:t>
            </a:r>
          </a:p>
          <a:p>
            <a:r>
              <a:rPr lang="tr-TR" dirty="0" err="1"/>
              <a:t>Otoimmun</a:t>
            </a:r>
            <a:r>
              <a:rPr lang="tr-TR" dirty="0"/>
              <a:t> hastalıklar ve moleküler mekanizmaları</a:t>
            </a:r>
          </a:p>
        </p:txBody>
      </p:sp>
    </p:spTree>
    <p:extLst>
      <p:ext uri="{BB962C8B-B14F-4D97-AF65-F5344CB8AC3E}">
        <p14:creationId xmlns:p14="http://schemas.microsoft.com/office/powerpoint/2010/main" val="258609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87261B8-4A35-1004-15AD-F3616DA38C32}"/>
              </a:ext>
            </a:extLst>
          </p:cNvPr>
          <p:cNvGraphicFramePr>
            <a:graphicFrameLocks noGrp="1"/>
          </p:cNvGraphicFramePr>
          <p:nvPr>
            <p:ph idx="1"/>
            <p:extLst>
              <p:ext uri="{D42A27DB-BD31-4B8C-83A1-F6EECF244321}">
                <p14:modId xmlns:p14="http://schemas.microsoft.com/office/powerpoint/2010/main" val="2473293245"/>
              </p:ext>
            </p:extLst>
          </p:nvPr>
        </p:nvGraphicFramePr>
        <p:xfrm>
          <a:off x="726440" y="233680"/>
          <a:ext cx="10515600" cy="5960970"/>
        </p:xfrm>
        <a:graphic>
          <a:graphicData uri="http://schemas.openxmlformats.org/drawingml/2006/table">
            <a:tbl>
              <a:tblPr firstRow="1" bandRow="1">
                <a:tableStyleId>{5C22544A-7EE6-4342-B048-85BDC9FD1C3A}</a:tableStyleId>
              </a:tblPr>
              <a:tblGrid>
                <a:gridCol w="3045460">
                  <a:extLst>
                    <a:ext uri="{9D8B030D-6E8A-4147-A177-3AD203B41FA5}">
                      <a16:colId xmlns:a16="http://schemas.microsoft.com/office/drawing/2014/main" val="2515983158"/>
                    </a:ext>
                  </a:extLst>
                </a:gridCol>
                <a:gridCol w="7470140">
                  <a:extLst>
                    <a:ext uri="{9D8B030D-6E8A-4147-A177-3AD203B41FA5}">
                      <a16:colId xmlns:a16="http://schemas.microsoft.com/office/drawing/2014/main" val="2403898457"/>
                    </a:ext>
                  </a:extLst>
                </a:gridCol>
              </a:tblGrid>
              <a:tr h="491231">
                <a:tc gridSpan="2">
                  <a:txBody>
                    <a:bodyPr/>
                    <a:lstStyle/>
                    <a:p>
                      <a:pPr algn="ctr"/>
                      <a:r>
                        <a:rPr lang="tr-TR" sz="2800" dirty="0">
                          <a:latin typeface="+mn-lt"/>
                        </a:rPr>
                        <a:t>MOLEKÜLER TIP YÜKSEK LİSANS PROGRAMI</a:t>
                      </a:r>
                    </a:p>
                  </a:txBody>
                  <a:tcPr/>
                </a:tc>
                <a:tc hMerge="1">
                  <a:txBody>
                    <a:bodyPr/>
                    <a:lstStyle/>
                    <a:p>
                      <a:endParaRPr lang="tr-TR" dirty="0"/>
                    </a:p>
                  </a:txBody>
                  <a:tcPr/>
                </a:tc>
                <a:extLst>
                  <a:ext uri="{0D108BD9-81ED-4DB2-BD59-A6C34878D82A}">
                    <a16:rowId xmlns:a16="http://schemas.microsoft.com/office/drawing/2014/main" val="387136536"/>
                  </a:ext>
                </a:extLst>
              </a:tr>
              <a:tr h="375647">
                <a:tc>
                  <a:txBody>
                    <a:bodyPr/>
                    <a:lstStyle/>
                    <a:p>
                      <a:r>
                        <a:rPr lang="tr-TR" sz="2000" b="1" dirty="0">
                          <a:latin typeface="+mn-lt"/>
                        </a:rPr>
                        <a:t>Program geçmişi</a:t>
                      </a:r>
                    </a:p>
                  </a:txBody>
                  <a:tcPr/>
                </a:tc>
                <a:tc>
                  <a:txBody>
                    <a:bodyPr/>
                    <a:lstStyle/>
                    <a:p>
                      <a:r>
                        <a:rPr lang="tr-TR" sz="1800" b="0" i="0" kern="1200" dirty="0">
                          <a:solidFill>
                            <a:schemeClr val="dk1"/>
                          </a:solidFill>
                          <a:effectLst/>
                          <a:latin typeface="+mn-lt"/>
                          <a:ea typeface="+mn-ea"/>
                          <a:cs typeface="+mn-cs"/>
                        </a:rPr>
                        <a:t>Moleküler Tıp Anabilim Dalı Sağlık Bilimler Enstitüsü bünyesinde 2009 yılında YÖK onayı ile kurulmuş </a:t>
                      </a:r>
                      <a:r>
                        <a:rPr lang="tr-TR" sz="1800" b="0" i="0" kern="1200" dirty="0" err="1">
                          <a:solidFill>
                            <a:schemeClr val="dk1"/>
                          </a:solidFill>
                          <a:effectLst/>
                          <a:latin typeface="+mn-lt"/>
                          <a:ea typeface="+mn-ea"/>
                          <a:cs typeface="+mn-cs"/>
                        </a:rPr>
                        <a:t>multidisipliner</a:t>
                      </a:r>
                      <a:r>
                        <a:rPr lang="tr-TR" sz="1800" b="0" i="0" kern="1200" dirty="0">
                          <a:solidFill>
                            <a:schemeClr val="dk1"/>
                          </a:solidFill>
                          <a:effectLst/>
                          <a:latin typeface="+mn-lt"/>
                          <a:ea typeface="+mn-ea"/>
                          <a:cs typeface="+mn-cs"/>
                        </a:rPr>
                        <a:t> anabilim dalıdır.</a:t>
                      </a:r>
                      <a:endParaRPr lang="tr-TR" sz="2000" dirty="0">
                        <a:effectLst/>
                        <a:latin typeface="+mn-lt"/>
                        <a:ea typeface="Calibri" panose="020F0502020204030204" pitchFamily="34" charset="0"/>
                      </a:endParaRPr>
                    </a:p>
                  </a:txBody>
                  <a:tcPr/>
                </a:tc>
                <a:extLst>
                  <a:ext uri="{0D108BD9-81ED-4DB2-BD59-A6C34878D82A}">
                    <a16:rowId xmlns:a16="http://schemas.microsoft.com/office/drawing/2014/main" val="1204658542"/>
                  </a:ext>
                </a:extLst>
              </a:tr>
              <a:tr h="375647">
                <a:tc>
                  <a:txBody>
                    <a:bodyPr/>
                    <a:lstStyle/>
                    <a:p>
                      <a:r>
                        <a:rPr lang="tr-TR" sz="2000" b="1" dirty="0">
                          <a:latin typeface="+mn-lt"/>
                        </a:rPr>
                        <a:t>Program amacı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effectLst/>
                          <a:latin typeface="+mn-lt"/>
                          <a:ea typeface="+mn-ea"/>
                          <a:cs typeface="+mn-cs"/>
                        </a:rPr>
                        <a:t>Bu programın amacı, moleküler tıp ve ilgili alanlarda temel ve güncel kuramsal ve laboratuvar bilgisine sahip olan, hem temel laboratuvar teknik beceriler, hem de tezleri için gerekli beceriler yönünden donatılmış bireyler yetiştirmek</a:t>
                      </a:r>
                      <a:endParaRPr lang="tr-TR" sz="2000" dirty="0">
                        <a:effectLst/>
                        <a:latin typeface="+mn-lt"/>
                        <a:ea typeface="Calibri" panose="020F0502020204030204" pitchFamily="34" charset="0"/>
                      </a:endParaRPr>
                    </a:p>
                  </a:txBody>
                  <a:tcPr/>
                </a:tc>
                <a:extLst>
                  <a:ext uri="{0D108BD9-81ED-4DB2-BD59-A6C34878D82A}">
                    <a16:rowId xmlns:a16="http://schemas.microsoft.com/office/drawing/2014/main" val="949628184"/>
                  </a:ext>
                </a:extLst>
              </a:tr>
              <a:tr h="701040">
                <a:tc>
                  <a:txBody>
                    <a:bodyPr/>
                    <a:lstStyle/>
                    <a:p>
                      <a:r>
                        <a:rPr lang="tr-TR" sz="2000" b="1" dirty="0">
                          <a:latin typeface="+mn-lt"/>
                        </a:rPr>
                        <a:t>Mezuniyet şartları</a:t>
                      </a:r>
                    </a:p>
                  </a:txBody>
                  <a:tcPr/>
                </a:tc>
                <a:tc>
                  <a:txBody>
                    <a:bodyPr/>
                    <a:lstStyle/>
                    <a:p>
                      <a:r>
                        <a:rPr lang="tr-TR" sz="1800" b="0" i="0" kern="1200" dirty="0">
                          <a:solidFill>
                            <a:schemeClr val="dk1"/>
                          </a:solidFill>
                          <a:effectLst/>
                          <a:latin typeface="+mn-lt"/>
                          <a:ea typeface="+mn-ea"/>
                          <a:cs typeface="+mn-cs"/>
                        </a:rPr>
                        <a:t>Programdan mezun olabilmek için 54 ECTS karşılığı ders almak, 2 ECTS seminer ve 4 ECTS karşılığı uzmanlık alanı dersi almak ve 60 ECTS karşılığı tez çalışmasını tamamlamak gereklidir. Toplamda 120 ECTS kredisi tamamlanmalıdır. En az not ortalaması her ders için 2.50 /4.00 olmalıdır.</a:t>
                      </a:r>
                      <a:endParaRPr lang="tr-TR" sz="2000" kern="1200" dirty="0">
                        <a:solidFill>
                          <a:schemeClr val="dk1"/>
                        </a:solidFill>
                        <a:effectLst/>
                        <a:latin typeface="+mn-lt"/>
                        <a:ea typeface="+mn-ea"/>
                        <a:cs typeface="+mn-cs"/>
                      </a:endParaRPr>
                    </a:p>
                  </a:txBody>
                  <a:tcPr/>
                </a:tc>
                <a:extLst>
                  <a:ext uri="{0D108BD9-81ED-4DB2-BD59-A6C34878D82A}">
                    <a16:rowId xmlns:a16="http://schemas.microsoft.com/office/drawing/2014/main" val="524150135"/>
                  </a:ext>
                </a:extLst>
              </a:tr>
              <a:tr h="375647">
                <a:tc>
                  <a:txBody>
                    <a:bodyPr/>
                    <a:lstStyle/>
                    <a:p>
                      <a:r>
                        <a:rPr lang="tr-TR" sz="2000" b="1" dirty="0">
                          <a:latin typeface="+mn-lt"/>
                        </a:rPr>
                        <a:t>Program süresi</a:t>
                      </a:r>
                    </a:p>
                  </a:txBody>
                  <a:tcPr/>
                </a:tc>
                <a:tc>
                  <a:txBody>
                    <a:bodyPr/>
                    <a:lstStyle/>
                    <a:p>
                      <a:r>
                        <a:rPr lang="tr-TR" sz="2000" kern="1200" dirty="0">
                          <a:solidFill>
                            <a:schemeClr val="dk1"/>
                          </a:solidFill>
                          <a:effectLst/>
                          <a:latin typeface="+mn-lt"/>
                          <a:ea typeface="+mn-ea"/>
                          <a:cs typeface="+mn-cs"/>
                        </a:rPr>
                        <a:t>İki yarıyıl ders ve iki yarıyıl tez olmak üzere toplam dört yarıyıldır.</a:t>
                      </a:r>
                    </a:p>
                  </a:txBody>
                  <a:tcPr/>
                </a:tc>
                <a:extLst>
                  <a:ext uri="{0D108BD9-81ED-4DB2-BD59-A6C34878D82A}">
                    <a16:rowId xmlns:a16="http://schemas.microsoft.com/office/drawing/2014/main" val="375320232"/>
                  </a:ext>
                </a:extLst>
              </a:tr>
              <a:tr h="375647">
                <a:tc>
                  <a:txBody>
                    <a:bodyPr/>
                    <a:lstStyle/>
                    <a:p>
                      <a:r>
                        <a:rPr lang="tr-TR" sz="2000" b="1" dirty="0">
                          <a:latin typeface="+mn-lt"/>
                        </a:rPr>
                        <a:t>Program dili</a:t>
                      </a:r>
                    </a:p>
                  </a:txBody>
                  <a:tcPr/>
                </a:tc>
                <a:tc>
                  <a:txBody>
                    <a:bodyPr/>
                    <a:lstStyle/>
                    <a:p>
                      <a:r>
                        <a:rPr lang="tr-TR" sz="2000" dirty="0">
                          <a:latin typeface="+mn-lt"/>
                        </a:rPr>
                        <a:t>Türkçe</a:t>
                      </a:r>
                    </a:p>
                  </a:txBody>
                  <a:tcPr/>
                </a:tc>
                <a:extLst>
                  <a:ext uri="{0D108BD9-81ED-4DB2-BD59-A6C34878D82A}">
                    <a16:rowId xmlns:a16="http://schemas.microsoft.com/office/drawing/2014/main" val="1795975136"/>
                  </a:ext>
                </a:extLst>
              </a:tr>
              <a:tr h="95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latin typeface="+mn-lt"/>
                        </a:rPr>
                        <a:t>İş olanakları</a:t>
                      </a:r>
                    </a:p>
                  </a:txBody>
                  <a:tcPr/>
                </a:tc>
                <a:tc>
                  <a:txBody>
                    <a:bodyPr/>
                    <a:lstStyle/>
                    <a:p>
                      <a:r>
                        <a:rPr lang="tr-TR" sz="1800" b="0" i="0" kern="1200" dirty="0">
                          <a:solidFill>
                            <a:schemeClr val="dk1"/>
                          </a:solidFill>
                          <a:effectLst/>
                          <a:latin typeface="+mn-lt"/>
                          <a:ea typeface="+mn-ea"/>
                          <a:cs typeface="+mn-cs"/>
                        </a:rPr>
                        <a:t>Bu programın mezunu kamu ve özel sektörde mesleğini icra eder.</a:t>
                      </a:r>
                      <a:endParaRPr lang="tr-TR" sz="2000" dirty="0">
                        <a:latin typeface="+mn-lt"/>
                      </a:endParaRPr>
                    </a:p>
                  </a:txBody>
                  <a:tcPr/>
                </a:tc>
                <a:extLst>
                  <a:ext uri="{0D108BD9-81ED-4DB2-BD59-A6C34878D82A}">
                    <a16:rowId xmlns:a16="http://schemas.microsoft.com/office/drawing/2014/main" val="1220844577"/>
                  </a:ext>
                </a:extLst>
              </a:tr>
              <a:tr h="95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latin typeface="+mn-lt"/>
                        </a:rPr>
                        <a:t>Bologna bilgi paketi ders kataloğu</a:t>
                      </a:r>
                    </a:p>
                  </a:txBody>
                  <a:tcPr/>
                </a:tc>
                <a:tc>
                  <a:txBody>
                    <a:bodyPr/>
                    <a:lstStyle/>
                    <a:p>
                      <a:r>
                        <a:rPr lang="tr-TR" sz="2000" dirty="0">
                          <a:latin typeface="+mn-lt"/>
                        </a:rPr>
                        <a:t>https://debis.deu.edu.tr/ders-katalog/2023-2024g/tr/bolum_9484_tr.html</a:t>
                      </a:r>
                    </a:p>
                  </a:txBody>
                  <a:tcPr/>
                </a:tc>
                <a:extLst>
                  <a:ext uri="{0D108BD9-81ED-4DB2-BD59-A6C34878D82A}">
                    <a16:rowId xmlns:a16="http://schemas.microsoft.com/office/drawing/2014/main" val="2225289734"/>
                  </a:ext>
                </a:extLst>
              </a:tr>
            </a:tbl>
          </a:graphicData>
        </a:graphic>
      </p:graphicFrame>
    </p:spTree>
    <p:extLst>
      <p:ext uri="{BB962C8B-B14F-4D97-AF65-F5344CB8AC3E}">
        <p14:creationId xmlns:p14="http://schemas.microsoft.com/office/powerpoint/2010/main" val="2280471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930E955-EAF7-4507-BE61-6B432EFF9F96}"/>
              </a:ext>
            </a:extLst>
          </p:cNvPr>
          <p:cNvSpPr>
            <a:spLocks noGrp="1"/>
          </p:cNvSpPr>
          <p:nvPr>
            <p:ph type="title"/>
          </p:nvPr>
        </p:nvSpPr>
        <p:spPr>
          <a:xfrm>
            <a:off x="838200" y="365125"/>
            <a:ext cx="10515600" cy="688975"/>
          </a:xfrm>
        </p:spPr>
        <p:txBody>
          <a:bodyPr>
            <a:normAutofit fontScale="90000"/>
          </a:bodyPr>
          <a:lstStyle/>
          <a:p>
            <a:pPr algn="ctr"/>
            <a:r>
              <a:rPr lang="tr-TR" b="1" dirty="0">
                <a:solidFill>
                  <a:schemeClr val="accent1">
                    <a:lumMod val="75000"/>
                  </a:schemeClr>
                </a:solidFill>
              </a:rPr>
              <a:t>Yüksek Lisans Ders Programı</a:t>
            </a:r>
          </a:p>
        </p:txBody>
      </p:sp>
      <p:pic>
        <p:nvPicPr>
          <p:cNvPr id="6" name="İçerik Yer Tutucusu 5">
            <a:extLst>
              <a:ext uri="{FF2B5EF4-FFF2-40B4-BE49-F238E27FC236}">
                <a16:creationId xmlns:a16="http://schemas.microsoft.com/office/drawing/2014/main" id="{18DE23B9-CB7B-4321-AE7F-0969B4DB9C47}"/>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343440" y="1054100"/>
            <a:ext cx="5435330" cy="5438774"/>
          </a:xfrm>
        </p:spPr>
      </p:pic>
      <p:pic>
        <p:nvPicPr>
          <p:cNvPr id="8" name="İçerik Yer Tutucusu 7">
            <a:extLst>
              <a:ext uri="{FF2B5EF4-FFF2-40B4-BE49-F238E27FC236}">
                <a16:creationId xmlns:a16="http://schemas.microsoft.com/office/drawing/2014/main" id="{79E7A615-EFEE-4C68-8B47-51B84168B8A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37385" y="1054100"/>
            <a:ext cx="5257800" cy="5438774"/>
          </a:xfrm>
        </p:spPr>
      </p:pic>
    </p:spTree>
    <p:extLst>
      <p:ext uri="{BB962C8B-B14F-4D97-AF65-F5344CB8AC3E}">
        <p14:creationId xmlns:p14="http://schemas.microsoft.com/office/powerpoint/2010/main" val="2395951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87261B8-4A35-1004-15AD-F3616DA38C32}"/>
              </a:ext>
            </a:extLst>
          </p:cNvPr>
          <p:cNvGraphicFramePr>
            <a:graphicFrameLocks noGrp="1"/>
          </p:cNvGraphicFramePr>
          <p:nvPr>
            <p:ph idx="1"/>
            <p:extLst>
              <p:ext uri="{D42A27DB-BD31-4B8C-83A1-F6EECF244321}">
                <p14:modId xmlns:p14="http://schemas.microsoft.com/office/powerpoint/2010/main" val="2524355711"/>
              </p:ext>
            </p:extLst>
          </p:nvPr>
        </p:nvGraphicFramePr>
        <p:xfrm>
          <a:off x="726440" y="233680"/>
          <a:ext cx="10515600" cy="6753450"/>
        </p:xfrm>
        <a:graphic>
          <a:graphicData uri="http://schemas.openxmlformats.org/drawingml/2006/table">
            <a:tbl>
              <a:tblPr firstRow="1" bandRow="1">
                <a:tableStyleId>{5C22544A-7EE6-4342-B048-85BDC9FD1C3A}</a:tableStyleId>
              </a:tblPr>
              <a:tblGrid>
                <a:gridCol w="3045460">
                  <a:extLst>
                    <a:ext uri="{9D8B030D-6E8A-4147-A177-3AD203B41FA5}">
                      <a16:colId xmlns:a16="http://schemas.microsoft.com/office/drawing/2014/main" val="2515983158"/>
                    </a:ext>
                  </a:extLst>
                </a:gridCol>
                <a:gridCol w="7470140">
                  <a:extLst>
                    <a:ext uri="{9D8B030D-6E8A-4147-A177-3AD203B41FA5}">
                      <a16:colId xmlns:a16="http://schemas.microsoft.com/office/drawing/2014/main" val="2403898457"/>
                    </a:ext>
                  </a:extLst>
                </a:gridCol>
              </a:tblGrid>
              <a:tr h="491231">
                <a:tc gridSpan="2">
                  <a:txBody>
                    <a:bodyPr/>
                    <a:lstStyle/>
                    <a:p>
                      <a:pPr algn="ctr"/>
                      <a:r>
                        <a:rPr lang="tr-TR" sz="2800" dirty="0">
                          <a:latin typeface="+mn-lt"/>
                        </a:rPr>
                        <a:t>MOLEKÜLER TIP DOKTORA PROGRAMI (ORPHEUS)</a:t>
                      </a:r>
                    </a:p>
                  </a:txBody>
                  <a:tcPr/>
                </a:tc>
                <a:tc hMerge="1">
                  <a:txBody>
                    <a:bodyPr/>
                    <a:lstStyle/>
                    <a:p>
                      <a:endParaRPr lang="tr-TR" dirty="0"/>
                    </a:p>
                  </a:txBody>
                  <a:tcPr/>
                </a:tc>
                <a:extLst>
                  <a:ext uri="{0D108BD9-81ED-4DB2-BD59-A6C34878D82A}">
                    <a16:rowId xmlns:a16="http://schemas.microsoft.com/office/drawing/2014/main" val="387136536"/>
                  </a:ext>
                </a:extLst>
              </a:tr>
              <a:tr h="375647">
                <a:tc>
                  <a:txBody>
                    <a:bodyPr/>
                    <a:lstStyle/>
                    <a:p>
                      <a:r>
                        <a:rPr lang="tr-TR" sz="2000" b="1" dirty="0">
                          <a:latin typeface="+mn-lt"/>
                        </a:rPr>
                        <a:t>Program geçmişi</a:t>
                      </a:r>
                    </a:p>
                  </a:txBody>
                  <a:tcPr/>
                </a:tc>
                <a:tc>
                  <a:txBody>
                    <a:bodyPr/>
                    <a:lstStyle/>
                    <a:p>
                      <a:r>
                        <a:rPr lang="tr-TR" sz="1800" b="0" i="0" kern="1200" dirty="0">
                          <a:solidFill>
                            <a:schemeClr val="dk1"/>
                          </a:solidFill>
                          <a:effectLst/>
                          <a:latin typeface="+mn-lt"/>
                          <a:ea typeface="+mn-ea"/>
                          <a:cs typeface="+mn-cs"/>
                        </a:rPr>
                        <a:t>Moleküler Tıp Anabilim Dalı, Sağlık Bilimler Enstitüsü bünyesinde 2009 yılında YÖK onayı ile kurulmuş </a:t>
                      </a:r>
                      <a:r>
                        <a:rPr lang="tr-TR" sz="1800" b="0" i="0" kern="1200" dirty="0" err="1">
                          <a:solidFill>
                            <a:schemeClr val="dk1"/>
                          </a:solidFill>
                          <a:effectLst/>
                          <a:latin typeface="+mn-lt"/>
                          <a:ea typeface="+mn-ea"/>
                          <a:cs typeface="+mn-cs"/>
                        </a:rPr>
                        <a:t>multidisipliner</a:t>
                      </a:r>
                      <a:r>
                        <a:rPr lang="tr-TR" sz="1800" b="0" i="0" kern="1200" dirty="0">
                          <a:solidFill>
                            <a:schemeClr val="dk1"/>
                          </a:solidFill>
                          <a:effectLst/>
                          <a:latin typeface="+mn-lt"/>
                          <a:ea typeface="+mn-ea"/>
                          <a:cs typeface="+mn-cs"/>
                        </a:rPr>
                        <a:t> anabilim dalıdır.</a:t>
                      </a:r>
                      <a:endParaRPr lang="tr-TR" sz="2000" dirty="0">
                        <a:effectLst/>
                        <a:latin typeface="+mn-lt"/>
                        <a:ea typeface="Calibri" panose="020F0502020204030204" pitchFamily="34" charset="0"/>
                      </a:endParaRPr>
                    </a:p>
                  </a:txBody>
                  <a:tcPr/>
                </a:tc>
                <a:extLst>
                  <a:ext uri="{0D108BD9-81ED-4DB2-BD59-A6C34878D82A}">
                    <a16:rowId xmlns:a16="http://schemas.microsoft.com/office/drawing/2014/main" val="1204658542"/>
                  </a:ext>
                </a:extLst>
              </a:tr>
              <a:tr h="375647">
                <a:tc>
                  <a:txBody>
                    <a:bodyPr/>
                    <a:lstStyle/>
                    <a:p>
                      <a:r>
                        <a:rPr lang="tr-TR" sz="2000" b="1" dirty="0">
                          <a:latin typeface="+mn-lt"/>
                        </a:rPr>
                        <a:t>Program amacı</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1800" b="0" i="0" kern="1200" dirty="0">
                          <a:solidFill>
                            <a:schemeClr val="dk1"/>
                          </a:solidFill>
                          <a:effectLst/>
                          <a:latin typeface="+mn-lt"/>
                          <a:ea typeface="+mn-ea"/>
                          <a:cs typeface="+mn-cs"/>
                        </a:rPr>
                        <a:t>Bu programın amacı, moleküler tıp ve ilgili alanlarda temel ve güncel kuramsal ve laboratuvar bilgisine sahip olan, hem temel laboratuvar teknik beceriler, hem de tezleri için gerekli beceriler yönünden donatılmış bireyler yetiştirmektir.</a:t>
                      </a:r>
                      <a:endParaRPr lang="tr-TR" sz="2000" dirty="0">
                        <a:effectLst/>
                        <a:latin typeface="+mn-lt"/>
                        <a:ea typeface="Calibri" panose="020F0502020204030204" pitchFamily="34" charset="0"/>
                      </a:endParaRPr>
                    </a:p>
                  </a:txBody>
                  <a:tcPr/>
                </a:tc>
                <a:extLst>
                  <a:ext uri="{0D108BD9-81ED-4DB2-BD59-A6C34878D82A}">
                    <a16:rowId xmlns:a16="http://schemas.microsoft.com/office/drawing/2014/main" val="949628184"/>
                  </a:ext>
                </a:extLst>
              </a:tr>
              <a:tr h="701040">
                <a:tc>
                  <a:txBody>
                    <a:bodyPr/>
                    <a:lstStyle/>
                    <a:p>
                      <a:r>
                        <a:rPr lang="tr-TR" sz="2000" b="1" dirty="0">
                          <a:latin typeface="+mn-lt"/>
                        </a:rPr>
                        <a:t>Mezuniyet şartları</a:t>
                      </a:r>
                    </a:p>
                  </a:txBody>
                  <a:tcPr/>
                </a:tc>
                <a:tc>
                  <a:txBody>
                    <a:bodyPr/>
                    <a:lstStyle/>
                    <a:p>
                      <a:r>
                        <a:rPr lang="tr-TR" sz="1800" b="0" i="0" kern="1200" dirty="0">
                          <a:solidFill>
                            <a:schemeClr val="dk1"/>
                          </a:solidFill>
                          <a:effectLst/>
                          <a:latin typeface="+mn-lt"/>
                          <a:ea typeface="+mn-ea"/>
                          <a:cs typeface="+mn-cs"/>
                        </a:rPr>
                        <a:t>Programdan mezun olabilmek için 78 ECTS karşılığı ders alması, 12 ECTS karşılığı uzmanlık alanı alması ve 150 ECTS karşılığı tez çalışmasını tamamlaması gereklidir. Toplamda 240 ECTS kredisini tamamlamalıdır. En az kümülatif not ortalaması 2.50/4.00 ve her bir dersi en az 2.50 /4.00 (CB/S/TP) not ile tamamlamalıdır.</a:t>
                      </a:r>
                      <a:endParaRPr lang="tr-TR" sz="2000" kern="1200" dirty="0">
                        <a:solidFill>
                          <a:schemeClr val="dk1"/>
                        </a:solidFill>
                        <a:effectLst/>
                        <a:latin typeface="+mn-lt"/>
                        <a:ea typeface="+mn-ea"/>
                        <a:cs typeface="+mn-cs"/>
                      </a:endParaRPr>
                    </a:p>
                  </a:txBody>
                  <a:tcPr/>
                </a:tc>
                <a:extLst>
                  <a:ext uri="{0D108BD9-81ED-4DB2-BD59-A6C34878D82A}">
                    <a16:rowId xmlns:a16="http://schemas.microsoft.com/office/drawing/2014/main" val="524150135"/>
                  </a:ext>
                </a:extLst>
              </a:tr>
              <a:tr h="375647">
                <a:tc>
                  <a:txBody>
                    <a:bodyPr/>
                    <a:lstStyle/>
                    <a:p>
                      <a:r>
                        <a:rPr lang="tr-TR" sz="2000" b="1" dirty="0">
                          <a:latin typeface="+mn-lt"/>
                        </a:rPr>
                        <a:t>Program süresi</a:t>
                      </a:r>
                    </a:p>
                  </a:txBody>
                  <a:tcPr/>
                </a:tc>
                <a:tc>
                  <a:txBody>
                    <a:bodyPr/>
                    <a:lstStyle/>
                    <a:p>
                      <a:r>
                        <a:rPr lang="tr-TR" sz="1800" kern="1200" dirty="0">
                          <a:solidFill>
                            <a:schemeClr val="dk1"/>
                          </a:solidFill>
                          <a:effectLst/>
                          <a:latin typeface="+mn-lt"/>
                          <a:ea typeface="+mn-ea"/>
                          <a:cs typeface="+mn-cs"/>
                        </a:rPr>
                        <a:t>Toplam </a:t>
                      </a:r>
                      <a:r>
                        <a:rPr lang="en-US" sz="1800" kern="1200" dirty="0" err="1">
                          <a:solidFill>
                            <a:schemeClr val="dk1"/>
                          </a:solidFill>
                          <a:effectLst/>
                          <a:latin typeface="+mn-lt"/>
                          <a:ea typeface="+mn-ea"/>
                          <a:cs typeface="+mn-cs"/>
                        </a:rPr>
                        <a:t>sekiz</a:t>
                      </a:r>
                      <a:r>
                        <a:rPr lang="en-US" sz="1800"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yarıyıl.</a:t>
                      </a:r>
                      <a:r>
                        <a:rPr lang="en-US" sz="1800" kern="1200" dirty="0">
                          <a:solidFill>
                            <a:schemeClr val="dk1"/>
                          </a:solidFill>
                          <a:effectLst/>
                          <a:latin typeface="+mn-lt"/>
                          <a:ea typeface="+mn-ea"/>
                          <a:cs typeface="+mn-cs"/>
                        </a:rPr>
                        <a:t> </a:t>
                      </a:r>
                      <a:r>
                        <a:rPr lang="tr-TR" sz="1800" kern="1200" dirty="0">
                          <a:solidFill>
                            <a:schemeClr val="dk1"/>
                          </a:solidFill>
                          <a:effectLst/>
                          <a:latin typeface="+mn-lt"/>
                          <a:ea typeface="+mn-ea"/>
                          <a:cs typeface="+mn-cs"/>
                        </a:rPr>
                        <a:t>En erken 3. yarıyıl sonu ve en geç 5. yarıyıl yeterlilik sınavına girilir. Sonraki aşama tez aşamasıdır. </a:t>
                      </a:r>
                    </a:p>
                  </a:txBody>
                  <a:tcPr/>
                </a:tc>
                <a:extLst>
                  <a:ext uri="{0D108BD9-81ED-4DB2-BD59-A6C34878D82A}">
                    <a16:rowId xmlns:a16="http://schemas.microsoft.com/office/drawing/2014/main" val="375320232"/>
                  </a:ext>
                </a:extLst>
              </a:tr>
              <a:tr h="375647">
                <a:tc>
                  <a:txBody>
                    <a:bodyPr/>
                    <a:lstStyle/>
                    <a:p>
                      <a:r>
                        <a:rPr lang="tr-TR" sz="2000" b="1" dirty="0">
                          <a:latin typeface="+mn-lt"/>
                        </a:rPr>
                        <a:t>Program dili</a:t>
                      </a:r>
                    </a:p>
                  </a:txBody>
                  <a:tcPr/>
                </a:tc>
                <a:tc>
                  <a:txBody>
                    <a:bodyPr/>
                    <a:lstStyle/>
                    <a:p>
                      <a:r>
                        <a:rPr lang="tr-TR" sz="1800" dirty="0">
                          <a:latin typeface="+mn-lt"/>
                        </a:rPr>
                        <a:t>Türkçe</a:t>
                      </a:r>
                    </a:p>
                  </a:txBody>
                  <a:tcPr/>
                </a:tc>
                <a:extLst>
                  <a:ext uri="{0D108BD9-81ED-4DB2-BD59-A6C34878D82A}">
                    <a16:rowId xmlns:a16="http://schemas.microsoft.com/office/drawing/2014/main" val="1795975136"/>
                  </a:ext>
                </a:extLst>
              </a:tr>
              <a:tr h="95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latin typeface="+mn-lt"/>
                        </a:rPr>
                        <a:t>İş olanakları</a:t>
                      </a:r>
                    </a:p>
                  </a:txBody>
                  <a:tcPr/>
                </a:tc>
                <a:tc>
                  <a:txBody>
                    <a:bodyPr/>
                    <a:lstStyle/>
                    <a:p>
                      <a:r>
                        <a:rPr lang="tr-TR" sz="1800" b="0" i="0" kern="1200" dirty="0">
                          <a:solidFill>
                            <a:schemeClr val="dk1"/>
                          </a:solidFill>
                          <a:effectLst/>
                          <a:latin typeface="+mn-lt"/>
                          <a:ea typeface="+mn-ea"/>
                          <a:cs typeface="+mn-cs"/>
                        </a:rPr>
                        <a:t>Bu programın mezunu kamu ve özel sektörde mesleğini icra eder.</a:t>
                      </a:r>
                      <a:endParaRPr lang="tr-TR" sz="2000" dirty="0">
                        <a:latin typeface="+mn-lt"/>
                      </a:endParaRPr>
                    </a:p>
                  </a:txBody>
                  <a:tcPr/>
                </a:tc>
                <a:extLst>
                  <a:ext uri="{0D108BD9-81ED-4DB2-BD59-A6C34878D82A}">
                    <a16:rowId xmlns:a16="http://schemas.microsoft.com/office/drawing/2014/main" val="1220844577"/>
                  </a:ext>
                </a:extLst>
              </a:tr>
              <a:tr h="95356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b="1" dirty="0">
                          <a:latin typeface="+mn-lt"/>
                        </a:rPr>
                        <a:t>Bologna bilgi paketi ders kataloğu</a:t>
                      </a:r>
                    </a:p>
                  </a:txBody>
                  <a:tcPr/>
                </a:tc>
                <a:tc>
                  <a:txBody>
                    <a:bodyPr/>
                    <a:lstStyle/>
                    <a:p>
                      <a:r>
                        <a:rPr lang="tr-TR" sz="1800" dirty="0">
                          <a:latin typeface="+mn-lt"/>
                        </a:rPr>
                        <a:t>https://debis.deu.edu.tr/ders-katalog/2023-2024g/tr/bolum_9485_tr.html</a:t>
                      </a:r>
                    </a:p>
                  </a:txBody>
                  <a:tcPr/>
                </a:tc>
                <a:extLst>
                  <a:ext uri="{0D108BD9-81ED-4DB2-BD59-A6C34878D82A}">
                    <a16:rowId xmlns:a16="http://schemas.microsoft.com/office/drawing/2014/main" val="2225289734"/>
                  </a:ext>
                </a:extLst>
              </a:tr>
            </a:tbl>
          </a:graphicData>
        </a:graphic>
      </p:graphicFrame>
    </p:spTree>
    <p:extLst>
      <p:ext uri="{BB962C8B-B14F-4D97-AF65-F5344CB8AC3E}">
        <p14:creationId xmlns:p14="http://schemas.microsoft.com/office/powerpoint/2010/main" val="1309560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6359BFA-800E-447F-9CD7-D92ACCE8BECF}"/>
              </a:ext>
            </a:extLst>
          </p:cNvPr>
          <p:cNvSpPr>
            <a:spLocks noGrp="1"/>
          </p:cNvSpPr>
          <p:nvPr>
            <p:ph type="title"/>
          </p:nvPr>
        </p:nvSpPr>
        <p:spPr>
          <a:xfrm>
            <a:off x="838200" y="365125"/>
            <a:ext cx="10515600" cy="727075"/>
          </a:xfrm>
        </p:spPr>
        <p:txBody>
          <a:bodyPr/>
          <a:lstStyle/>
          <a:p>
            <a:pPr algn="ctr"/>
            <a:r>
              <a:rPr lang="tr-TR" b="1" dirty="0">
                <a:solidFill>
                  <a:schemeClr val="accent1">
                    <a:lumMod val="75000"/>
                  </a:schemeClr>
                </a:solidFill>
              </a:rPr>
              <a:t>Moleküler Tıp Doktora Ders Programı</a:t>
            </a:r>
          </a:p>
        </p:txBody>
      </p:sp>
      <p:pic>
        <p:nvPicPr>
          <p:cNvPr id="6" name="İçerik Yer Tutucusu 5">
            <a:extLst>
              <a:ext uri="{FF2B5EF4-FFF2-40B4-BE49-F238E27FC236}">
                <a16:creationId xmlns:a16="http://schemas.microsoft.com/office/drawing/2014/main" id="{FFE163C3-6CD4-4E2D-AA8A-016D01D036B4}"/>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47700" y="1193798"/>
            <a:ext cx="5448299" cy="5299075"/>
          </a:xfrm>
        </p:spPr>
      </p:pic>
      <p:pic>
        <p:nvPicPr>
          <p:cNvPr id="8" name="İçerik Yer Tutucusu 7">
            <a:extLst>
              <a:ext uri="{FF2B5EF4-FFF2-40B4-BE49-F238E27FC236}">
                <a16:creationId xmlns:a16="http://schemas.microsoft.com/office/drawing/2014/main" id="{DB043A62-041D-4B23-9B32-F8AEAA53B9A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1193799"/>
            <a:ext cx="5181600" cy="5299075"/>
          </a:xfrm>
        </p:spPr>
      </p:pic>
    </p:spTree>
    <p:extLst>
      <p:ext uri="{BB962C8B-B14F-4D97-AF65-F5344CB8AC3E}">
        <p14:creationId xmlns:p14="http://schemas.microsoft.com/office/powerpoint/2010/main" val="73738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44873E7-8E10-4DC5-8C79-3420700A4E41}"/>
              </a:ext>
            </a:extLst>
          </p:cNvPr>
          <p:cNvSpPr>
            <a:spLocks noGrp="1"/>
          </p:cNvSpPr>
          <p:nvPr>
            <p:ph type="title"/>
          </p:nvPr>
        </p:nvSpPr>
        <p:spPr>
          <a:xfrm>
            <a:off x="838200" y="276225"/>
            <a:ext cx="10515600" cy="1325563"/>
          </a:xfrm>
        </p:spPr>
        <p:txBody>
          <a:bodyPr/>
          <a:lstStyle/>
          <a:p>
            <a:r>
              <a:rPr lang="tr-TR" b="1" dirty="0">
                <a:solidFill>
                  <a:schemeClr val="accent1">
                    <a:lumMod val="75000"/>
                  </a:schemeClr>
                </a:solidFill>
              </a:rPr>
              <a:t>İletişim bilgisi</a:t>
            </a:r>
          </a:p>
        </p:txBody>
      </p:sp>
      <p:sp>
        <p:nvSpPr>
          <p:cNvPr id="3" name="İçerik Yer Tutucusu 2">
            <a:extLst>
              <a:ext uri="{FF2B5EF4-FFF2-40B4-BE49-F238E27FC236}">
                <a16:creationId xmlns:a16="http://schemas.microsoft.com/office/drawing/2014/main" id="{6AF30433-FD20-4E69-851D-A588DB85E97E}"/>
              </a:ext>
            </a:extLst>
          </p:cNvPr>
          <p:cNvSpPr>
            <a:spLocks noGrp="1"/>
          </p:cNvSpPr>
          <p:nvPr>
            <p:ph idx="1"/>
          </p:nvPr>
        </p:nvSpPr>
        <p:spPr/>
        <p:txBody>
          <a:bodyPr>
            <a:normAutofit lnSpcReduction="10000"/>
          </a:bodyPr>
          <a:lstStyle/>
          <a:p>
            <a:r>
              <a:rPr lang="tr-TR" dirty="0"/>
              <a:t>Anabilim Dalı Başkanı</a:t>
            </a:r>
          </a:p>
          <a:p>
            <a:r>
              <a:rPr lang="tr-TR" err="1"/>
              <a:t>Prof</a:t>
            </a:r>
            <a:r>
              <a:rPr lang="tr-TR"/>
              <a:t>. Dr</a:t>
            </a:r>
            <a:r>
              <a:rPr lang="tr-TR" dirty="0"/>
              <a:t>. Oğuz ALTUNGÖZ</a:t>
            </a:r>
          </a:p>
          <a:p>
            <a:r>
              <a:rPr lang="tr-TR" dirty="0"/>
              <a:t>E-mail: </a:t>
            </a:r>
            <a:r>
              <a:rPr lang="tr-TR" dirty="0">
                <a:hlinkClick r:id="rId2"/>
              </a:rPr>
              <a:t>oguz.altungoz@deu.edu.tr</a:t>
            </a:r>
            <a:endParaRPr lang="tr-TR" dirty="0"/>
          </a:p>
          <a:p>
            <a:endParaRPr lang="tr-TR" dirty="0"/>
          </a:p>
          <a:p>
            <a:endParaRPr lang="tr-TR" dirty="0"/>
          </a:p>
          <a:p>
            <a:r>
              <a:rPr lang="tr-TR" dirty="0"/>
              <a:t>Program Sekreteri</a:t>
            </a:r>
          </a:p>
          <a:p>
            <a:r>
              <a:rPr lang="tr-TR" dirty="0"/>
              <a:t>Ebru MÜFTÜOĞLU</a:t>
            </a:r>
          </a:p>
          <a:p>
            <a:r>
              <a:rPr lang="tr-TR" dirty="0"/>
              <a:t>E-mail: </a:t>
            </a:r>
            <a:r>
              <a:rPr lang="tr-TR" b="1" dirty="0"/>
              <a:t> </a:t>
            </a:r>
            <a:r>
              <a:rPr lang="tr-TR" dirty="0">
                <a:hlinkClick r:id="rId3"/>
              </a:rPr>
              <a:t>ebru.muftuoglu@deu.edu.tr</a:t>
            </a:r>
            <a:endParaRPr lang="tr-TR" dirty="0"/>
          </a:p>
          <a:p>
            <a:r>
              <a:rPr lang="tr-TR" dirty="0"/>
              <a:t>(+90)232-412- 2612</a:t>
            </a:r>
          </a:p>
          <a:p>
            <a:endParaRPr lang="tr-TR" dirty="0"/>
          </a:p>
        </p:txBody>
      </p:sp>
    </p:spTree>
    <p:extLst>
      <p:ext uri="{BB962C8B-B14F-4D97-AF65-F5344CB8AC3E}">
        <p14:creationId xmlns:p14="http://schemas.microsoft.com/office/powerpoint/2010/main" val="117957452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759</Words>
  <Application>Microsoft Macintosh PowerPoint</Application>
  <PresentationFormat>Widescreen</PresentationFormat>
  <Paragraphs>94</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DM Sans</vt:lpstr>
      <vt:lpstr>DM Sans Bold</vt:lpstr>
      <vt:lpstr>Office Teması</vt:lpstr>
      <vt:lpstr>PowerPoint Presentation</vt:lpstr>
      <vt:lpstr>Moleküler Tıp AD Akademik Üyeleri</vt:lpstr>
      <vt:lpstr>Araştırma Alanları</vt:lpstr>
      <vt:lpstr>PowerPoint Presentation</vt:lpstr>
      <vt:lpstr>Yüksek Lisans Ders Programı</vt:lpstr>
      <vt:lpstr>PowerPoint Presentation</vt:lpstr>
      <vt:lpstr>Moleküler Tıp Doktora Ders Programı</vt:lpstr>
      <vt:lpstr>İletişim bilgisi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Yasemin Soysal</dc:creator>
  <cp:lastModifiedBy>Oguz Altungoz</cp:lastModifiedBy>
  <cp:revision>8</cp:revision>
  <dcterms:created xsi:type="dcterms:W3CDTF">2024-01-09T13:18:24Z</dcterms:created>
  <dcterms:modified xsi:type="dcterms:W3CDTF">2024-01-11T08:29:15Z</dcterms:modified>
</cp:coreProperties>
</file>