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4" r:id="rId5"/>
    <p:sldId id="266" r:id="rId6"/>
    <p:sldId id="265" r:id="rId7"/>
    <p:sldId id="267" r:id="rId8"/>
    <p:sldId id="268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31" autoAdjust="0"/>
    <p:restoredTop sz="94660"/>
  </p:normalViewPr>
  <p:slideViewPr>
    <p:cSldViewPr snapToGrid="0">
      <p:cViewPr varScale="1">
        <p:scale>
          <a:sx n="153" d="100"/>
          <a:sy n="153" d="100"/>
        </p:scale>
        <p:origin x="208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88E1DAC-4C15-4D6A-BC62-28C186ECEF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C0728E9-22B5-46B9-9411-C9341B101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CF5651F-84FA-4FA1-A076-D4EAF6B5E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AE42-1539-4EDF-8052-9013D2F9F833}" type="datetimeFigureOut">
              <a:rPr lang="tr-TR" smtClean="0"/>
              <a:t>11.01.2024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25E88D2-6A9B-4598-9CCD-1CD9F5BB4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2B1C997-33BA-4B0B-967F-F3F0D93AB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A8DD-ABBC-4376-B40E-6AC8C40E53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4603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FCF26EA-2AEA-44B5-A4C1-96A173954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B7C3427-87BC-4183-B338-ADEF5ADCBB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6B7242B-E130-4AC7-ABEC-8F43CBE5E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AE42-1539-4EDF-8052-9013D2F9F833}" type="datetimeFigureOut">
              <a:rPr lang="tr-TR" smtClean="0"/>
              <a:t>11.01.2024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F0C1BF2-4C46-4B19-B54C-58DC4D04B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8D9E840-72E6-4AAE-9F29-6C31719F0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A8DD-ABBC-4376-B40E-6AC8C40E53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2098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51D5EC50-1A1B-4FA5-A724-F1110B985C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3AE6A37-24FC-4336-A6D0-9269DB3A3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C40DF3C-2E9F-4382-9B59-D6ECC41B1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AE42-1539-4EDF-8052-9013D2F9F833}" type="datetimeFigureOut">
              <a:rPr lang="tr-TR" smtClean="0"/>
              <a:t>11.01.2024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B139D07-3D94-4229-955F-4A28710F3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4B90C55-A91D-4293-BE63-2447CFBB7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A8DD-ABBC-4376-B40E-6AC8C40E53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9279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F3DB411-E4D2-452F-BA07-12FCB13FA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83BA766-A51E-4CC7-BE50-567F521D1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FD4F264-ABB8-4B6A-9AE0-72C43939C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AE42-1539-4EDF-8052-9013D2F9F833}" type="datetimeFigureOut">
              <a:rPr lang="tr-TR" smtClean="0"/>
              <a:t>11.01.2024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A7ECEB6-96B6-4772-8BAF-8F8D72D9F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B810CA3-7773-4D8E-A45F-075FF16F0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A8DD-ABBC-4376-B40E-6AC8C40E53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6167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AA74BCA-C81E-4360-949E-13A480AEF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7F41D02-E0D7-466C-AE07-926B77DF3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FDA9225-E9B4-4BDE-A9BD-BC3D815EE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AE42-1539-4EDF-8052-9013D2F9F833}" type="datetimeFigureOut">
              <a:rPr lang="tr-TR" smtClean="0"/>
              <a:t>11.01.2024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47104F7-133E-4352-9738-2F056A9EC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CCBE30E-2AA8-40A4-AE79-88DE4ABAF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A8DD-ABBC-4376-B40E-6AC8C40E53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7415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E979C3B-0105-4338-89DF-7899C9103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8DAC187-BC0A-498E-8B87-67285B1082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688E5CB-6B27-42F2-97A4-1E86C25DB9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C71613B-8D18-4024-8071-B7025DD02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AE42-1539-4EDF-8052-9013D2F9F833}" type="datetimeFigureOut">
              <a:rPr lang="tr-TR" smtClean="0"/>
              <a:t>11.01.2024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B2C31D6-304C-482C-B86E-D703DB106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E8441E9-09DB-497D-A897-6AE6C0546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A8DD-ABBC-4376-B40E-6AC8C40E53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1960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F610F93-6CA1-4213-A566-6E0C9BD25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3E82933-0D86-4697-B5A7-5CD92A940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087ADA9-B161-4AD9-A92C-F7181B112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5F45B736-6213-4D17-A786-9D67DB86A8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A9B32AF1-77AC-4903-8153-2B5D279BF8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3E289426-1F41-49E5-9350-7DCAAD74F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AE42-1539-4EDF-8052-9013D2F9F833}" type="datetimeFigureOut">
              <a:rPr lang="tr-TR" smtClean="0"/>
              <a:t>11.01.2024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50DCB056-D9EA-45AD-ADCC-0A04B3DAA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72B58EEA-274B-4D97-9C29-38C3C32C8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A8DD-ABBC-4376-B40E-6AC8C40E53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8961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C536AFB-4676-43A1-BCBB-8B891BC16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6677F139-FFD0-4762-AC4C-1EAA68C1C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AE42-1539-4EDF-8052-9013D2F9F833}" type="datetimeFigureOut">
              <a:rPr lang="tr-TR" smtClean="0"/>
              <a:t>11.01.2024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683E9B1-E34A-4638-95BD-D25DDB4B7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102F065-1644-4935-9E47-3CD5F8914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A8DD-ABBC-4376-B40E-6AC8C40E53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2821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7509A3F-14EC-4EAF-8CE9-76AC710E4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AE42-1539-4EDF-8052-9013D2F9F833}" type="datetimeFigureOut">
              <a:rPr lang="tr-TR" smtClean="0"/>
              <a:t>11.01.2024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C88BA94-400F-46CD-A39F-4C79F1C6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9BAE8EE-3AAF-49FE-BB39-E538B21C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A8DD-ABBC-4376-B40E-6AC8C40E53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484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D5AD1FB-CB2A-4AEA-B530-BE659C3F6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D0AF52D-7F95-47E4-8EE5-98A69BE93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77582DC-C511-4677-8D5F-FDA806F0B3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A16FC48-2463-47D4-B23E-9B6D849E9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AE42-1539-4EDF-8052-9013D2F9F833}" type="datetimeFigureOut">
              <a:rPr lang="tr-TR" smtClean="0"/>
              <a:t>11.01.2024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75E275E-EA28-4584-ADF0-32ECE4194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0E476F7-AA2D-4F1B-853F-62B5A9DE1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A8DD-ABBC-4376-B40E-6AC8C40E53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5269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909CBD2-6232-4251-9276-FFA7B7DA2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13F55B50-D8B6-4089-BCD1-2F81EA1DF6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BD80646-E364-4CFC-ABC4-0F3D6AE42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8AFA4F9-371F-4926-B2DD-6349100F2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AE42-1539-4EDF-8052-9013D2F9F833}" type="datetimeFigureOut">
              <a:rPr lang="tr-TR" smtClean="0"/>
              <a:t>11.01.2024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CDC21B0-2662-45F4-8379-1164E2893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546E7D0-5C36-4CDE-A40C-140D4C74D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A8DD-ABBC-4376-B40E-6AC8C40E53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6053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83C88170-8839-449D-AE2F-D3BF17D32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B2A7594-6475-4A5E-BAFE-871B9AAD7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AAB47DB-D168-4C45-B0EE-C025C0217B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9AE42-1539-4EDF-8052-9013D2F9F833}" type="datetimeFigureOut">
              <a:rPr lang="tr-TR" smtClean="0"/>
              <a:t>11.01.2024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3C0284D-EAD9-4308-9125-4DEB16136E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33B55B0-7340-48D6-A419-044E065DFB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5A8DD-ABBC-4376-B40E-6AC8C40E53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50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ebru.muftuoglu@deu.edu.tr" TargetMode="External"/><Relationship Id="rId2" Type="http://schemas.openxmlformats.org/officeDocument/2006/relationships/hyperlink" Target="mailto:oguz.altungoz@deu.edu.t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/>
            </a:stretch>
          </a:blipFill>
        </p:spPr>
        <p:txBody>
          <a:bodyPr/>
          <a:lstStyle/>
          <a:p>
            <a:endParaRPr lang="en-TR" sz="1200"/>
          </a:p>
        </p:txBody>
      </p:sp>
      <p:grpSp>
        <p:nvGrpSpPr>
          <p:cNvPr id="3" name="Group 3"/>
          <p:cNvGrpSpPr/>
          <p:nvPr/>
        </p:nvGrpSpPr>
        <p:grpSpPr>
          <a:xfrm>
            <a:off x="0" y="514733"/>
            <a:ext cx="12192000" cy="3464333"/>
            <a:chOff x="0" y="0"/>
            <a:chExt cx="12293196" cy="349308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293196" cy="3493088"/>
            </a:xfrm>
            <a:custGeom>
              <a:avLst/>
              <a:gdLst/>
              <a:ahLst/>
              <a:cxnLst/>
              <a:rect l="l" t="t" r="r" b="b"/>
              <a:pathLst>
                <a:path w="12293196" h="3493088">
                  <a:moveTo>
                    <a:pt x="0" y="0"/>
                  </a:moveTo>
                  <a:lnTo>
                    <a:pt x="12293196" y="0"/>
                  </a:lnTo>
                  <a:lnTo>
                    <a:pt x="12293196" y="3493088"/>
                  </a:lnTo>
                  <a:lnTo>
                    <a:pt x="0" y="3493088"/>
                  </a:lnTo>
                  <a:close/>
                </a:path>
              </a:pathLst>
            </a:custGeom>
            <a:solidFill>
              <a:srgbClr val="0E3140"/>
            </a:solidFill>
          </p:spPr>
          <p:txBody>
            <a:bodyPr/>
            <a:lstStyle/>
            <a:p>
              <a:endParaRPr lang="en-TR" sz="120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2293196" cy="353118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403320" y="4464916"/>
            <a:ext cx="2102881" cy="2102881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7554" t="-7314" r="-6872" b="-6604"/>
              </a:stretch>
            </a:blipFill>
          </p:spPr>
          <p:txBody>
            <a:bodyPr/>
            <a:lstStyle/>
            <a:p>
              <a:endParaRPr lang="en-TR" sz="1200"/>
            </a:p>
          </p:txBody>
        </p:sp>
      </p:grpSp>
      <p:sp>
        <p:nvSpPr>
          <p:cNvPr id="8" name="Freeform 8"/>
          <p:cNvSpPr/>
          <p:nvPr/>
        </p:nvSpPr>
        <p:spPr>
          <a:xfrm>
            <a:off x="0" y="3948463"/>
            <a:ext cx="12192000" cy="2878934"/>
          </a:xfrm>
          <a:custGeom>
            <a:avLst/>
            <a:gdLst/>
            <a:ahLst/>
            <a:cxnLst/>
            <a:rect l="l" t="t" r="r" b="b"/>
            <a:pathLst>
              <a:path w="18288000" h="5196499">
                <a:moveTo>
                  <a:pt x="0" y="0"/>
                </a:moveTo>
                <a:lnTo>
                  <a:pt x="18288000" y="0"/>
                </a:lnTo>
                <a:lnTo>
                  <a:pt x="18288000" y="5196499"/>
                </a:lnTo>
                <a:lnTo>
                  <a:pt x="0" y="51964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</a:blip>
            <a:stretch>
              <a:fillRect t="-39592" b="-58368"/>
            </a:stretch>
          </a:blipFill>
        </p:spPr>
        <p:txBody>
          <a:bodyPr/>
          <a:lstStyle/>
          <a:p>
            <a:endParaRPr lang="en-TR" sz="1200" dirty="0"/>
          </a:p>
        </p:txBody>
      </p:sp>
      <p:sp>
        <p:nvSpPr>
          <p:cNvPr id="9" name="Freeform 9"/>
          <p:cNvSpPr/>
          <p:nvPr/>
        </p:nvSpPr>
        <p:spPr>
          <a:xfrm>
            <a:off x="685800" y="5125224"/>
            <a:ext cx="547587" cy="782266"/>
          </a:xfrm>
          <a:custGeom>
            <a:avLst/>
            <a:gdLst/>
            <a:ahLst/>
            <a:cxnLst/>
            <a:rect l="l" t="t" r="r" b="b"/>
            <a:pathLst>
              <a:path w="821380" h="1173399">
                <a:moveTo>
                  <a:pt x="0" y="0"/>
                </a:moveTo>
                <a:lnTo>
                  <a:pt x="821380" y="0"/>
                </a:lnTo>
                <a:lnTo>
                  <a:pt x="821380" y="1173399"/>
                </a:lnTo>
                <a:lnTo>
                  <a:pt x="0" y="11733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TR" sz="1200"/>
          </a:p>
        </p:txBody>
      </p:sp>
      <p:sp>
        <p:nvSpPr>
          <p:cNvPr id="10" name="TextBox 10"/>
          <p:cNvSpPr txBox="1"/>
          <p:nvPr/>
        </p:nvSpPr>
        <p:spPr>
          <a:xfrm>
            <a:off x="959594" y="1409471"/>
            <a:ext cx="10272813" cy="17184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66"/>
              </a:lnSpc>
            </a:pPr>
            <a:r>
              <a:rPr lang="en-US" sz="6666" dirty="0">
                <a:solidFill>
                  <a:srgbClr val="FFC000"/>
                </a:solidFill>
                <a:latin typeface="DM Sans Bold"/>
              </a:rPr>
              <a:t>Department of </a:t>
            </a:r>
            <a:endParaRPr lang="tr-TR" sz="6666" dirty="0">
              <a:solidFill>
                <a:srgbClr val="FFC000"/>
              </a:solidFill>
              <a:latin typeface="DM Sans Bold"/>
            </a:endParaRPr>
          </a:p>
          <a:p>
            <a:pPr>
              <a:lnSpc>
                <a:spcPts val="6666"/>
              </a:lnSpc>
            </a:pPr>
            <a:r>
              <a:rPr lang="tr-TR" sz="6666" dirty="0" err="1">
                <a:solidFill>
                  <a:srgbClr val="FFC000"/>
                </a:solidFill>
                <a:latin typeface="DM Sans Bold"/>
              </a:rPr>
              <a:t>Molecular</a:t>
            </a:r>
            <a:r>
              <a:rPr lang="tr-TR" sz="6666" dirty="0">
                <a:solidFill>
                  <a:srgbClr val="FFC000"/>
                </a:solidFill>
                <a:latin typeface="DM Sans Bold"/>
              </a:rPr>
              <a:t> </a:t>
            </a:r>
            <a:r>
              <a:rPr lang="tr-TR" sz="6666" dirty="0" err="1">
                <a:solidFill>
                  <a:srgbClr val="FFC000"/>
                </a:solidFill>
                <a:latin typeface="DM Sans Bold"/>
              </a:rPr>
              <a:t>Medicine</a:t>
            </a:r>
            <a:endParaRPr lang="en-US" sz="6666" dirty="0">
              <a:solidFill>
                <a:srgbClr val="FFC000"/>
              </a:solidFill>
              <a:latin typeface="DM Sans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59594" y="948651"/>
            <a:ext cx="6710541" cy="312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60"/>
              </a:lnSpc>
            </a:pPr>
            <a:r>
              <a:rPr lang="en-US" sz="2133" dirty="0" err="1">
                <a:solidFill>
                  <a:srgbClr val="FFFFFF"/>
                </a:solidFill>
                <a:latin typeface="DM Sans"/>
              </a:rPr>
              <a:t>Dokuz</a:t>
            </a:r>
            <a:r>
              <a:rPr lang="en-US" sz="2133" dirty="0">
                <a:solidFill>
                  <a:srgbClr val="FFFFFF"/>
                </a:solidFill>
                <a:latin typeface="DM Sans"/>
              </a:rPr>
              <a:t> </a:t>
            </a:r>
            <a:r>
              <a:rPr lang="en-US" sz="2133" dirty="0" err="1">
                <a:solidFill>
                  <a:srgbClr val="FFFFFF"/>
                </a:solidFill>
                <a:latin typeface="DM Sans"/>
              </a:rPr>
              <a:t>Eylül</a:t>
            </a:r>
            <a:r>
              <a:rPr lang="en-US" sz="2133" dirty="0">
                <a:solidFill>
                  <a:srgbClr val="FFFFFF"/>
                </a:solidFill>
                <a:latin typeface="DM Sans"/>
              </a:rPr>
              <a:t> University Institute</a:t>
            </a:r>
            <a:r>
              <a:rPr lang="tr-TR" sz="2133" dirty="0">
                <a:solidFill>
                  <a:srgbClr val="FFFFFF"/>
                </a:solidFill>
                <a:latin typeface="DM Sans"/>
              </a:rPr>
              <a:t> of </a:t>
            </a:r>
            <a:r>
              <a:rPr lang="tr-TR" sz="2133" dirty="0" err="1">
                <a:solidFill>
                  <a:srgbClr val="FFFFFF"/>
                </a:solidFill>
                <a:latin typeface="DM Sans"/>
              </a:rPr>
              <a:t>Health</a:t>
            </a:r>
            <a:r>
              <a:rPr lang="tr-TR" sz="2133" dirty="0">
                <a:solidFill>
                  <a:srgbClr val="FFFFFF"/>
                </a:solidFill>
                <a:latin typeface="DM Sans"/>
              </a:rPr>
              <a:t> </a:t>
            </a:r>
            <a:r>
              <a:rPr lang="tr-TR" sz="2133" dirty="0" err="1">
                <a:solidFill>
                  <a:srgbClr val="FFFFFF"/>
                </a:solidFill>
                <a:latin typeface="DM Sans"/>
              </a:rPr>
              <a:t>Sciences</a:t>
            </a:r>
            <a:endParaRPr lang="en-US" sz="2133" dirty="0">
              <a:solidFill>
                <a:srgbClr val="FFFFFF"/>
              </a:solidFill>
              <a:latin typeface="DM San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66124" y="5144274"/>
            <a:ext cx="3656613" cy="730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9"/>
              </a:lnSpc>
            </a:pPr>
            <a:r>
              <a:rPr lang="en-US" sz="1600" dirty="0" err="1">
                <a:solidFill>
                  <a:srgbClr val="030303"/>
                </a:solidFill>
                <a:latin typeface="DM Sans"/>
              </a:rPr>
              <a:t>Dokuz</a:t>
            </a:r>
            <a:r>
              <a:rPr lang="en-US" sz="16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1600" dirty="0" err="1">
                <a:solidFill>
                  <a:srgbClr val="030303"/>
                </a:solidFill>
                <a:latin typeface="DM Sans"/>
              </a:rPr>
              <a:t>Eylül</a:t>
            </a:r>
            <a:r>
              <a:rPr lang="en-US" sz="1600" dirty="0">
                <a:solidFill>
                  <a:srgbClr val="030303"/>
                </a:solidFill>
                <a:latin typeface="DM Sans"/>
              </a:rPr>
              <a:t> University </a:t>
            </a:r>
            <a:r>
              <a:rPr lang="tr-TR" sz="1600" dirty="0" err="1">
                <a:solidFill>
                  <a:srgbClr val="030303"/>
                </a:solidFill>
                <a:latin typeface="DM Sans"/>
              </a:rPr>
              <a:t>Institute</a:t>
            </a:r>
            <a:r>
              <a:rPr lang="tr-TR" sz="1600" dirty="0">
                <a:solidFill>
                  <a:srgbClr val="030303"/>
                </a:solidFill>
                <a:latin typeface="DM Sans"/>
              </a:rPr>
              <a:t> of </a:t>
            </a:r>
            <a:r>
              <a:rPr lang="tr-TR" sz="1600" dirty="0" err="1">
                <a:solidFill>
                  <a:srgbClr val="030303"/>
                </a:solidFill>
                <a:latin typeface="DM Sans"/>
              </a:rPr>
              <a:t>Health</a:t>
            </a:r>
            <a:r>
              <a:rPr lang="tr-TR" sz="16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tr-TR" sz="1600" dirty="0" err="1">
                <a:solidFill>
                  <a:srgbClr val="030303"/>
                </a:solidFill>
                <a:latin typeface="DM Sans"/>
              </a:rPr>
              <a:t>Sciences</a:t>
            </a:r>
            <a:r>
              <a:rPr lang="en-US" sz="1600" dirty="0">
                <a:solidFill>
                  <a:srgbClr val="030303"/>
                </a:solidFill>
                <a:latin typeface="DM Sans"/>
              </a:rPr>
              <a:t>,</a:t>
            </a:r>
            <a:r>
              <a:rPr lang="tr-TR" sz="16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tr-TR" sz="1600" dirty="0" err="1">
                <a:solidFill>
                  <a:srgbClr val="030303"/>
                </a:solidFill>
                <a:latin typeface="DM Sans"/>
              </a:rPr>
              <a:t>Faculty</a:t>
            </a:r>
            <a:r>
              <a:rPr lang="tr-TR" sz="1600" dirty="0">
                <a:solidFill>
                  <a:srgbClr val="030303"/>
                </a:solidFill>
                <a:latin typeface="DM Sans"/>
              </a:rPr>
              <a:t> of </a:t>
            </a:r>
            <a:r>
              <a:rPr lang="tr-TR" sz="1600" dirty="0" err="1">
                <a:solidFill>
                  <a:srgbClr val="030303"/>
                </a:solidFill>
                <a:latin typeface="DM Sans"/>
              </a:rPr>
              <a:t>Medicine</a:t>
            </a:r>
            <a:r>
              <a:rPr lang="tr-TR" sz="16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tr-TR" sz="1600" dirty="0" err="1">
                <a:solidFill>
                  <a:srgbClr val="030303"/>
                </a:solidFill>
                <a:latin typeface="DM Sans"/>
              </a:rPr>
              <a:t>Ground</a:t>
            </a:r>
            <a:r>
              <a:rPr lang="tr-TR" sz="16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tr-TR" sz="1600" dirty="0" err="1">
                <a:solidFill>
                  <a:srgbClr val="030303"/>
                </a:solidFill>
                <a:latin typeface="DM Sans"/>
              </a:rPr>
              <a:t>Floor</a:t>
            </a:r>
            <a:r>
              <a:rPr lang="tr-TR" sz="1600" dirty="0">
                <a:solidFill>
                  <a:srgbClr val="030303"/>
                </a:solidFill>
                <a:latin typeface="DM Sans"/>
              </a:rPr>
              <a:t>,</a:t>
            </a:r>
            <a:r>
              <a:rPr lang="en-US" sz="1600" dirty="0">
                <a:solidFill>
                  <a:srgbClr val="030303"/>
                </a:solidFill>
                <a:latin typeface="DM Sans"/>
              </a:rPr>
              <a:t> 35340 </a:t>
            </a:r>
            <a:r>
              <a:rPr lang="en-US" sz="1600" dirty="0" err="1">
                <a:solidFill>
                  <a:srgbClr val="030303"/>
                </a:solidFill>
                <a:latin typeface="DM Sans"/>
              </a:rPr>
              <a:t>Balçova</a:t>
            </a:r>
            <a:r>
              <a:rPr lang="en-US" sz="1600" dirty="0">
                <a:solidFill>
                  <a:srgbClr val="030303"/>
                </a:solidFill>
                <a:latin typeface="DM Sans"/>
              </a:rPr>
              <a:t>/İzmir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7118944" y="4464916"/>
            <a:ext cx="2102881" cy="2102881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 l="-19230" t="-9841" r="-14745"/>
              </a:stretch>
            </a:blipFill>
          </p:spPr>
          <p:txBody>
            <a:bodyPr/>
            <a:lstStyle/>
            <a:p>
              <a:endParaRPr lang="en-TR" sz="1200"/>
            </a:p>
          </p:txBody>
        </p:sp>
      </p:grp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EB8A856-A953-4F20-8E30-B83DC194BE4D}"/>
              </a:ext>
            </a:extLst>
          </p:cNvPr>
          <p:cNvSpPr txBox="1"/>
          <p:nvPr/>
        </p:nvSpPr>
        <p:spPr>
          <a:xfrm>
            <a:off x="1184074" y="5967202"/>
            <a:ext cx="3465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https://molekulertip.deu.edu.tr/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3DD70F6-53CA-4940-A619-D9FFA3B70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0575"/>
          </a:xfrm>
        </p:spPr>
        <p:txBody>
          <a:bodyPr/>
          <a:lstStyle/>
          <a:p>
            <a:pPr algn="ctr"/>
            <a:r>
              <a:rPr lang="tr-TR" b="1" dirty="0" err="1">
                <a:solidFill>
                  <a:schemeClr val="accent1">
                    <a:lumMod val="75000"/>
                  </a:schemeClr>
                </a:solidFill>
              </a:rPr>
              <a:t>Members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tr-TR" b="1" dirty="0" err="1">
                <a:solidFill>
                  <a:schemeClr val="accent1">
                    <a:lumMod val="75000"/>
                  </a:schemeClr>
                </a:solidFill>
              </a:rPr>
              <a:t>Molecular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b="1" dirty="0" err="1">
                <a:solidFill>
                  <a:schemeClr val="accent1">
                    <a:lumMod val="75000"/>
                  </a:schemeClr>
                </a:solidFill>
              </a:rPr>
              <a:t>Medicine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364F21CB-A035-4440-B66C-75DDB0D20E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4726146"/>
              </p:ext>
            </p:extLst>
          </p:nvPr>
        </p:nvGraphicFramePr>
        <p:xfrm>
          <a:off x="838200" y="1244600"/>
          <a:ext cx="10515601" cy="5402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900">
                  <a:extLst>
                    <a:ext uri="{9D8B030D-6E8A-4147-A177-3AD203B41FA5}">
                      <a16:colId xmlns:a16="http://schemas.microsoft.com/office/drawing/2014/main" val="766740635"/>
                    </a:ext>
                  </a:extLst>
                </a:gridCol>
                <a:gridCol w="3644900">
                  <a:extLst>
                    <a:ext uri="{9D8B030D-6E8A-4147-A177-3AD203B41FA5}">
                      <a16:colId xmlns:a16="http://schemas.microsoft.com/office/drawing/2014/main" val="2154584881"/>
                    </a:ext>
                  </a:extLst>
                </a:gridCol>
                <a:gridCol w="4368801">
                  <a:extLst>
                    <a:ext uri="{9D8B030D-6E8A-4147-A177-3AD203B41FA5}">
                      <a16:colId xmlns:a16="http://schemas.microsoft.com/office/drawing/2014/main" val="2020945118"/>
                    </a:ext>
                  </a:extLst>
                </a:gridCol>
              </a:tblGrid>
              <a:tr h="377044">
                <a:tc>
                  <a:txBody>
                    <a:bodyPr/>
                    <a:lstStyle/>
                    <a:p>
                      <a:r>
                        <a:rPr lang="tr-TR" sz="1200" b="1" dirty="0" err="1"/>
                        <a:t>Academic</a:t>
                      </a:r>
                      <a:r>
                        <a:rPr lang="tr-TR" sz="1200" b="1" dirty="0"/>
                        <a:t> </a:t>
                      </a:r>
                      <a:r>
                        <a:rPr lang="tr-TR" sz="1200" b="1" dirty="0" err="1"/>
                        <a:t>Members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err="1"/>
                        <a:t>Contact</a:t>
                      </a:r>
                      <a:r>
                        <a:rPr lang="tr-TR" sz="1200" dirty="0"/>
                        <a:t> 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Office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486077"/>
                  </a:ext>
                </a:extLst>
              </a:tr>
              <a:tr h="464849">
                <a:tc>
                  <a:txBody>
                    <a:bodyPr/>
                    <a:lstStyle/>
                    <a:p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Prof. Dr. Oğuz ALTUNGÖZ </a:t>
                      </a:r>
                    </a:p>
                    <a:p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Chair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Person</a:t>
                      </a:r>
                      <a:endParaRPr lang="tr-TR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oguz.altungoz@deu.edu.tr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Faculty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of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Medicine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Department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of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Medical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Biology</a:t>
                      </a:r>
                      <a:endParaRPr lang="tr-TR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122390"/>
                  </a:ext>
                </a:extLst>
              </a:tr>
              <a:tr h="278909">
                <a:tc>
                  <a:txBody>
                    <a:bodyPr/>
                    <a:lstStyle/>
                    <a:p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Prof. Dr. Gül Hüray İŞLEKEL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huray.islekel@deu.edu.tr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Faculty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of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Medicine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Department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of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Medical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Biochemistry</a:t>
                      </a:r>
                      <a:endParaRPr lang="tr-TR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933292"/>
                  </a:ext>
                </a:extLst>
              </a:tr>
              <a:tr h="4648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Prof. Dr. Ayfer ÜLGENALP</a:t>
                      </a:r>
                    </a:p>
                    <a:p>
                      <a:endParaRPr lang="tr-TR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ayfer.ulgenalp@deu.edu.tr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Faculty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of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Medicine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Department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of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Medical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Genetics</a:t>
                      </a:r>
                    </a:p>
                    <a:p>
                      <a:endParaRPr lang="tr-TR" sz="1200" b="1" i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773377"/>
                  </a:ext>
                </a:extLst>
              </a:tr>
              <a:tr h="6507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Prof. Dr. Nur ARSLAN</a:t>
                      </a:r>
                    </a:p>
                    <a:p>
                      <a:endParaRPr lang="tr-TR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/>
                        <a:t>nur.arslan@deu.edu.tr</a:t>
                      </a:r>
                    </a:p>
                    <a:p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Internal Medicine Department Of Pediatrics Pediatric Gastroenterology-hepatology And Diet &amp; Pediatric Metabolic Diseases</a:t>
                      </a:r>
                      <a:endParaRPr lang="tr-TR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999218"/>
                  </a:ext>
                </a:extLst>
              </a:tr>
              <a:tr h="464849">
                <a:tc>
                  <a:txBody>
                    <a:bodyPr/>
                    <a:lstStyle/>
                    <a:p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Prof. Dr. Mukaddes GÜMÜŞTEKİN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gumustek@deu.edu.tr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Faculty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of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Medicine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Department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of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Medical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Pharmacology</a:t>
                      </a:r>
                      <a:endParaRPr lang="tr-TR" sz="1200" b="1" dirty="0">
                        <a:solidFill>
                          <a:srgbClr val="002060"/>
                        </a:solidFill>
                      </a:endParaRPr>
                    </a:p>
                    <a:p>
                      <a:endParaRPr lang="tr-TR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8870908"/>
                  </a:ext>
                </a:extLst>
              </a:tr>
              <a:tr h="377044">
                <a:tc>
                  <a:txBody>
                    <a:bodyPr/>
                    <a:lstStyle/>
                    <a:p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Prof. Dr. Ahmet Okay ÇAĞLAYAN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ahmetokay.caglayan@deu.edu.tr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Faculty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of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Medicine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Department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of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Medical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Genetics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850851"/>
                  </a:ext>
                </a:extLst>
              </a:tr>
              <a:tr h="4648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Prof. Dr. Zahide ÇAVDAR</a:t>
                      </a:r>
                    </a:p>
                    <a:p>
                      <a:endParaRPr lang="tr-TR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/>
                        <a:t>zahide.cavdar@deu.edu.tr</a:t>
                      </a:r>
                    </a:p>
                    <a:p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Institute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of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Health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Sciences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Department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of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Molecular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Medicine</a:t>
                      </a:r>
                      <a:endParaRPr lang="tr-TR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076151"/>
                  </a:ext>
                </a:extLst>
              </a:tr>
              <a:tr h="4648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Assoc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. Prof. Yasemin SOYSAL</a:t>
                      </a:r>
                    </a:p>
                    <a:p>
                      <a:endParaRPr lang="tr-TR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/>
                        <a:t>yasemin.soysal@deu.edu.tr</a:t>
                      </a:r>
                    </a:p>
                    <a:p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Institute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of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Health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Sciences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Department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of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Molecular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Medicine</a:t>
                      </a:r>
                      <a:endParaRPr lang="tr-TR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919493"/>
                  </a:ext>
                </a:extLst>
              </a:tr>
              <a:tr h="4648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Assoc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. Prof. Gamze TUNA</a:t>
                      </a:r>
                    </a:p>
                    <a:p>
                      <a:endParaRPr lang="tr-TR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gamze.tuna@deu.edu.tr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Institute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of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Health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Sciences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Department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of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Molecular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Medicine</a:t>
                      </a:r>
                      <a:endParaRPr lang="tr-TR" sz="1200" b="1" dirty="0">
                        <a:solidFill>
                          <a:srgbClr val="002060"/>
                        </a:solidFill>
                      </a:endParaRPr>
                    </a:p>
                    <a:p>
                      <a:endParaRPr lang="tr-TR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025576"/>
                  </a:ext>
                </a:extLst>
              </a:tr>
              <a:tr h="464849">
                <a:tc>
                  <a:txBody>
                    <a:bodyPr/>
                    <a:lstStyle/>
                    <a:p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Assist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. Prof. Mehtap YÜKSEL EĞRİLMEZ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mehtap.yüksel@deu.edu.tr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Institute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of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Health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Sciences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Department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of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Molecular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Medicine</a:t>
                      </a:r>
                      <a:endParaRPr lang="tr-TR" sz="1200" b="1" dirty="0">
                        <a:solidFill>
                          <a:srgbClr val="002060"/>
                        </a:solidFill>
                      </a:endParaRPr>
                    </a:p>
                    <a:p>
                      <a:endParaRPr lang="tr-TR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706691"/>
                  </a:ext>
                </a:extLst>
              </a:tr>
              <a:tr h="464849">
                <a:tc>
                  <a:txBody>
                    <a:bodyPr/>
                    <a:lstStyle/>
                    <a:p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Assist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. Prof. Özlenen ŞİMŞEK PAPUR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ozlenen.simsek@deu.edu.tr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Institute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of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Health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Sciences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Department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of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Molecular</a:t>
                      </a:r>
                      <a:r>
                        <a:rPr lang="tr-TR" sz="12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tr-TR" sz="1200" b="1" dirty="0" err="1">
                          <a:solidFill>
                            <a:srgbClr val="002060"/>
                          </a:solidFill>
                        </a:rPr>
                        <a:t>Medicine</a:t>
                      </a:r>
                      <a:endParaRPr lang="tr-TR" sz="1200" b="1" dirty="0">
                        <a:solidFill>
                          <a:srgbClr val="002060"/>
                        </a:solidFill>
                      </a:endParaRPr>
                    </a:p>
                    <a:p>
                      <a:endParaRPr lang="tr-TR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150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8538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65C143C-15E0-4A7B-92BA-0C2106CB5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chemeClr val="accent1">
                    <a:lumMod val="75000"/>
                  </a:schemeClr>
                </a:solidFill>
              </a:rPr>
              <a:t>Research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b="1" dirty="0" err="1">
                <a:solidFill>
                  <a:schemeClr val="accent1">
                    <a:lumMod val="75000"/>
                  </a:schemeClr>
                </a:solidFill>
              </a:rPr>
              <a:t>Areas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A9BE6DC-B3E4-4C01-A8C0-522D9E14F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/>
              <a:t>Cancer</a:t>
            </a:r>
            <a:endParaRPr lang="tr-TR" dirty="0"/>
          </a:p>
          <a:p>
            <a:r>
              <a:rPr lang="tr-TR" dirty="0" err="1"/>
              <a:t>Wound</a:t>
            </a:r>
            <a:r>
              <a:rPr lang="tr-TR" dirty="0"/>
              <a:t> </a:t>
            </a:r>
            <a:r>
              <a:rPr lang="tr-TR" dirty="0" err="1"/>
              <a:t>healing</a:t>
            </a:r>
            <a:endParaRPr lang="tr-TR" dirty="0"/>
          </a:p>
          <a:p>
            <a:r>
              <a:rPr lang="en-US" dirty="0"/>
              <a:t>Oxidative DNA damage and DNA repair</a:t>
            </a:r>
            <a:endParaRPr lang="tr-TR" dirty="0"/>
          </a:p>
          <a:p>
            <a:r>
              <a:rPr lang="tr-TR" dirty="0" err="1"/>
              <a:t>Mass</a:t>
            </a:r>
            <a:r>
              <a:rPr lang="tr-TR" dirty="0"/>
              <a:t> </a:t>
            </a:r>
            <a:r>
              <a:rPr lang="tr-TR" dirty="0" err="1"/>
              <a:t>Spectrometry</a:t>
            </a:r>
            <a:endParaRPr lang="tr-TR" dirty="0"/>
          </a:p>
          <a:p>
            <a:r>
              <a:rPr lang="en-US" dirty="0"/>
              <a:t>Extracellular matrix proteolysis and ischemia-reperfusion injury</a:t>
            </a:r>
            <a:endParaRPr lang="tr-TR" dirty="0"/>
          </a:p>
          <a:p>
            <a:r>
              <a:rPr lang="tr-TR" dirty="0" err="1"/>
              <a:t>Cardiovascular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metabolic</a:t>
            </a:r>
            <a:r>
              <a:rPr lang="tr-TR" dirty="0"/>
              <a:t> </a:t>
            </a:r>
            <a:r>
              <a:rPr lang="tr-TR" dirty="0" err="1"/>
              <a:t>diseases</a:t>
            </a:r>
            <a:endParaRPr lang="tr-TR" dirty="0"/>
          </a:p>
          <a:p>
            <a:r>
              <a:rPr lang="en-US" dirty="0"/>
              <a:t>Examination of genetic diseases by cytogenetic and molecular techniques</a:t>
            </a:r>
            <a:endParaRPr lang="tr-TR" dirty="0"/>
          </a:p>
          <a:p>
            <a:r>
              <a:rPr lang="en-US" dirty="0"/>
              <a:t>Autoimmune diseases and their molecular mechanisms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86098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87261B8-4A35-1004-15AD-F3616DA38C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9391348"/>
              </p:ext>
            </p:extLst>
          </p:nvPr>
        </p:nvGraphicFramePr>
        <p:xfrm>
          <a:off x="726440" y="233680"/>
          <a:ext cx="10515600" cy="6814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5460">
                  <a:extLst>
                    <a:ext uri="{9D8B030D-6E8A-4147-A177-3AD203B41FA5}">
                      <a16:colId xmlns:a16="http://schemas.microsoft.com/office/drawing/2014/main" val="2515983158"/>
                    </a:ext>
                  </a:extLst>
                </a:gridCol>
                <a:gridCol w="7470140">
                  <a:extLst>
                    <a:ext uri="{9D8B030D-6E8A-4147-A177-3AD203B41FA5}">
                      <a16:colId xmlns:a16="http://schemas.microsoft.com/office/drawing/2014/main" val="2403898457"/>
                    </a:ext>
                  </a:extLst>
                </a:gridCol>
              </a:tblGrid>
              <a:tr h="491231">
                <a:tc gridSpan="2">
                  <a:txBody>
                    <a:bodyPr/>
                    <a:lstStyle/>
                    <a:p>
                      <a:pPr algn="ctr"/>
                      <a:r>
                        <a:rPr lang="tr-TR" sz="2800" dirty="0">
                          <a:latin typeface="+mn-lt"/>
                        </a:rPr>
                        <a:t>MOLECULAR MEDICINE MASTER PROGRAM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36536"/>
                  </a:ext>
                </a:extLst>
              </a:tr>
              <a:tr h="375647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+mn-lt"/>
                        </a:rPr>
                        <a:t>Program </a:t>
                      </a:r>
                      <a:r>
                        <a:rPr lang="tr-TR" sz="2000" b="1" dirty="0" err="1">
                          <a:latin typeface="+mn-lt"/>
                        </a:rPr>
                        <a:t>history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Department of Molecular Medicine was founded in 2009 as a multidisciplinary department</a:t>
                      </a:r>
                      <a:r>
                        <a:rPr lang="tr-T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 the umbrella of the Graduate School of Health Sciences.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658542"/>
                  </a:ext>
                </a:extLst>
              </a:tr>
              <a:tr h="375647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+mn-lt"/>
                        </a:rPr>
                        <a:t>Program </a:t>
                      </a:r>
                      <a:r>
                        <a:rPr lang="tr-TR" sz="2000" b="1" dirty="0" err="1">
                          <a:latin typeface="+mn-lt"/>
                        </a:rPr>
                        <a:t>aim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aim of this program is to train pupils who have basic and current theoretical and laboratory knowledge in molecular medicine and related fields.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628184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r>
                        <a:rPr lang="tr-TR" sz="2000" b="1" dirty="0" err="1">
                          <a:latin typeface="+mn-lt"/>
                        </a:rPr>
                        <a:t>Graduation</a:t>
                      </a:r>
                      <a:r>
                        <a:rPr lang="tr-TR" sz="2000" b="1" dirty="0">
                          <a:latin typeface="+mn-lt"/>
                        </a:rPr>
                        <a:t> </a:t>
                      </a:r>
                      <a:r>
                        <a:rPr lang="tr-TR" sz="2000" b="1" dirty="0" err="1">
                          <a:latin typeface="+mn-lt"/>
                        </a:rPr>
                        <a:t>requirements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Second Cycle (Masters Degree) Program with thesis is comprised of courses (at least 54 ECTS), a seminar (2 ECTS), and field study (4 ECTS) and thesis (60 ECTS) credits. </a:t>
                      </a:r>
                      <a:r>
                        <a:rPr lang="tr-T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 total 120 ECTS credits should be obtained. Students should obtain minimum Cumulative Grade Point Average (CGPA) of 2.50/4.00 and should complete all the courses with at least CB / S / TP grades.</a:t>
                      </a:r>
                      <a:endParaRPr lang="tr-TR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150135"/>
                  </a:ext>
                </a:extLst>
              </a:tr>
              <a:tr h="375647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+mn-lt"/>
                        </a:rPr>
                        <a:t>Program </a:t>
                      </a:r>
                      <a:r>
                        <a:rPr lang="tr-TR" sz="2000" b="1" dirty="0" err="1">
                          <a:latin typeface="+mn-lt"/>
                        </a:rPr>
                        <a:t>duration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program is a total of four semesters of which two semesters of courses and two semesters of thesis.</a:t>
                      </a:r>
                      <a:endParaRPr lang="tr-TR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20232"/>
                  </a:ext>
                </a:extLst>
              </a:tr>
              <a:tr h="375647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+mn-lt"/>
                        </a:rPr>
                        <a:t>Program </a:t>
                      </a:r>
                      <a:r>
                        <a:rPr lang="tr-TR" sz="2000" b="1" dirty="0" err="1">
                          <a:latin typeface="+mn-lt"/>
                        </a:rPr>
                        <a:t>language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err="1">
                          <a:latin typeface="+mn-lt"/>
                        </a:rPr>
                        <a:t>Turkish</a:t>
                      </a:r>
                      <a:endParaRPr lang="tr-T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975136"/>
                  </a:ext>
                </a:extLst>
              </a:tr>
              <a:tr h="9535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err="1">
                          <a:latin typeface="+mn-lt"/>
                        </a:rPr>
                        <a:t>Employment</a:t>
                      </a:r>
                      <a:r>
                        <a:rPr lang="tr-TR" sz="2000" b="1" dirty="0">
                          <a:latin typeface="+mn-lt"/>
                        </a:rPr>
                        <a:t> of </a:t>
                      </a:r>
                      <a:r>
                        <a:rPr lang="tr-TR" sz="2000" b="1" dirty="0" err="1">
                          <a:latin typeface="+mn-lt"/>
                        </a:rPr>
                        <a:t>graduates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 degree enables the holder to exercise the profession in the public or private sector.</a:t>
                      </a:r>
                      <a:endParaRPr lang="tr-T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844577"/>
                  </a:ext>
                </a:extLst>
              </a:tr>
              <a:tr h="9535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>
                          <a:latin typeface="+mn-lt"/>
                        </a:rPr>
                        <a:t>Courses </a:t>
                      </a:r>
                      <a:r>
                        <a:rPr lang="tr-TR" sz="2000" b="1" dirty="0" err="1">
                          <a:latin typeface="+mn-lt"/>
                        </a:rPr>
                        <a:t>catalog</a:t>
                      </a:r>
                      <a:r>
                        <a:rPr lang="tr-TR" sz="2000" b="1" dirty="0">
                          <a:latin typeface="+mn-lt"/>
                        </a:rPr>
                        <a:t> </a:t>
                      </a:r>
                      <a:r>
                        <a:rPr lang="tr-TR" sz="2000" b="1" dirty="0" err="1">
                          <a:latin typeface="+mn-lt"/>
                        </a:rPr>
                        <a:t>information</a:t>
                      </a:r>
                      <a:r>
                        <a:rPr lang="tr-TR" sz="2000" b="1" dirty="0">
                          <a:latin typeface="+mn-lt"/>
                        </a:rPr>
                        <a:t> </a:t>
                      </a:r>
                      <a:r>
                        <a:rPr lang="tr-TR" sz="2000" b="1" dirty="0" err="1">
                          <a:latin typeface="+mn-lt"/>
                        </a:rPr>
                        <a:t>page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+mn-lt"/>
                        </a:rPr>
                        <a:t>https://debis.deu.edu.tr/ders-katalog/2023-2024g/eng/bolum_9484_eng.html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289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0471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53A6C37-A504-4B53-B077-4F219C5B7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2775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Master </a:t>
            </a:r>
            <a:r>
              <a:rPr lang="tr-TR" b="1" dirty="0" err="1">
                <a:solidFill>
                  <a:schemeClr val="accent1">
                    <a:lumMod val="75000"/>
                  </a:schemeClr>
                </a:solidFill>
              </a:rPr>
              <a:t>Programme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 Courses</a:t>
            </a:r>
          </a:p>
        </p:txBody>
      </p:sp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06A9720D-004C-46E2-99E0-1AEBC2989BB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08064"/>
            <a:ext cx="5079999" cy="5583236"/>
          </a:xfrm>
        </p:spPr>
      </p:pic>
      <p:pic>
        <p:nvPicPr>
          <p:cNvPr id="10" name="İçerik Yer Tutucusu 9">
            <a:extLst>
              <a:ext uri="{FF2B5EF4-FFF2-40B4-BE49-F238E27FC236}">
                <a16:creationId xmlns:a16="http://schemas.microsoft.com/office/drawing/2014/main" id="{E75DE456-A1BE-478F-B67A-26C9D0443D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917" y="1008064"/>
            <a:ext cx="5439883" cy="5583236"/>
          </a:xfrm>
        </p:spPr>
      </p:pic>
    </p:spTree>
    <p:extLst>
      <p:ext uri="{BB962C8B-B14F-4D97-AF65-F5344CB8AC3E}">
        <p14:creationId xmlns:p14="http://schemas.microsoft.com/office/powerpoint/2010/main" val="1692322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87261B8-4A35-1004-15AD-F3616DA38C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3007108"/>
              </p:ext>
            </p:extLst>
          </p:nvPr>
        </p:nvGraphicFramePr>
        <p:xfrm>
          <a:off x="726440" y="233680"/>
          <a:ext cx="10515600" cy="6479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5460">
                  <a:extLst>
                    <a:ext uri="{9D8B030D-6E8A-4147-A177-3AD203B41FA5}">
                      <a16:colId xmlns:a16="http://schemas.microsoft.com/office/drawing/2014/main" val="2515983158"/>
                    </a:ext>
                  </a:extLst>
                </a:gridCol>
                <a:gridCol w="7470140">
                  <a:extLst>
                    <a:ext uri="{9D8B030D-6E8A-4147-A177-3AD203B41FA5}">
                      <a16:colId xmlns:a16="http://schemas.microsoft.com/office/drawing/2014/main" val="2403898457"/>
                    </a:ext>
                  </a:extLst>
                </a:gridCol>
              </a:tblGrid>
              <a:tr h="491231">
                <a:tc gridSpan="2">
                  <a:txBody>
                    <a:bodyPr/>
                    <a:lstStyle/>
                    <a:p>
                      <a:pPr algn="ctr"/>
                      <a:r>
                        <a:rPr lang="tr-TR" sz="2800" dirty="0">
                          <a:latin typeface="+mn-lt"/>
                        </a:rPr>
                        <a:t>MOLECULAR MEDICINE </a:t>
                      </a:r>
                      <a:r>
                        <a:rPr lang="tr-TR" sz="2800" dirty="0" err="1">
                          <a:latin typeface="+mn-lt"/>
                        </a:rPr>
                        <a:t>Ph.D</a:t>
                      </a:r>
                      <a:r>
                        <a:rPr lang="tr-TR" sz="2800" dirty="0">
                          <a:latin typeface="+mn-lt"/>
                        </a:rPr>
                        <a:t> PROGRAM (ORPHEUS MEMBER)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36536"/>
                  </a:ext>
                </a:extLst>
              </a:tr>
              <a:tr h="375647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+mn-lt"/>
                        </a:rPr>
                        <a:t>Program </a:t>
                      </a:r>
                      <a:r>
                        <a:rPr lang="tr-TR" sz="2000" b="1" dirty="0" err="1">
                          <a:latin typeface="+mn-lt"/>
                        </a:rPr>
                        <a:t>history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Department of Molecular Medicine was founded in 2009 as a multidisciplinary department</a:t>
                      </a:r>
                      <a:r>
                        <a:rPr lang="tr-T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 the umbrella of the Graduate School of Health Sciences.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658542"/>
                  </a:ext>
                </a:extLst>
              </a:tr>
              <a:tr h="375647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+mn-lt"/>
                        </a:rPr>
                        <a:t>Program </a:t>
                      </a:r>
                      <a:r>
                        <a:rPr lang="tr-TR" sz="2000" b="1" dirty="0" err="1">
                          <a:latin typeface="+mn-lt"/>
                        </a:rPr>
                        <a:t>aim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aim of this program is to train pupils who have basic and current theoretical and laboratory knowledge in molecular medicine and related fields.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628184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r>
                        <a:rPr lang="tr-TR" sz="2000" b="1" dirty="0" err="1">
                          <a:latin typeface="+mn-lt"/>
                        </a:rPr>
                        <a:t>Graduation</a:t>
                      </a:r>
                      <a:r>
                        <a:rPr lang="tr-TR" sz="2000" b="1" dirty="0">
                          <a:latin typeface="+mn-lt"/>
                        </a:rPr>
                        <a:t> </a:t>
                      </a:r>
                      <a:r>
                        <a:rPr lang="tr-TR" sz="2000" b="1" dirty="0" err="1">
                          <a:latin typeface="+mn-lt"/>
                        </a:rPr>
                        <a:t>requirements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Third Cycle (Doctorate Degree)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Programme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 comprised of courses, (at least 78 ECTS), field study (12 ECTS) and thesis (150 ECTS) in total 240 ECTS credits. Students must have a minimum Cumulative Grade Point Average (CGPA) of 2.50/4.00 and completed all the courses with at least CB / S / TP grades.</a:t>
                      </a:r>
                      <a:endParaRPr lang="tr-TR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150135"/>
                  </a:ext>
                </a:extLst>
              </a:tr>
              <a:tr h="375647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+mn-lt"/>
                        </a:rPr>
                        <a:t>Program </a:t>
                      </a:r>
                      <a:r>
                        <a:rPr lang="tr-TR" sz="2000" b="1" dirty="0" err="1">
                          <a:latin typeface="+mn-lt"/>
                        </a:rPr>
                        <a:t>duration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is a total of eight semesters</a:t>
                      </a:r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Three </a:t>
                      </a:r>
                      <a:r>
                        <a:rPr lang="tr-T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five</a:t>
                      </a:r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semesters of courses and study of thesis </a:t>
                      </a:r>
                      <a:r>
                        <a:rPr lang="tr-T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after</a:t>
                      </a:r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proficiency</a:t>
                      </a:r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exam</a:t>
                      </a:r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20232"/>
                  </a:ext>
                </a:extLst>
              </a:tr>
              <a:tr h="375647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+mn-lt"/>
                        </a:rPr>
                        <a:t>Program </a:t>
                      </a:r>
                      <a:r>
                        <a:rPr lang="tr-TR" sz="2000" b="1" dirty="0" err="1">
                          <a:latin typeface="+mn-lt"/>
                        </a:rPr>
                        <a:t>language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err="1">
                          <a:latin typeface="+mn-lt"/>
                        </a:rPr>
                        <a:t>Turkish</a:t>
                      </a:r>
                      <a:endParaRPr lang="tr-TR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975136"/>
                  </a:ext>
                </a:extLst>
              </a:tr>
              <a:tr h="9535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err="1">
                          <a:latin typeface="+mn-lt"/>
                        </a:rPr>
                        <a:t>Employment</a:t>
                      </a:r>
                      <a:r>
                        <a:rPr lang="tr-TR" sz="2000" b="1" dirty="0">
                          <a:latin typeface="+mn-lt"/>
                        </a:rPr>
                        <a:t> of </a:t>
                      </a:r>
                      <a:r>
                        <a:rPr lang="tr-TR" sz="2000" b="1" dirty="0" err="1">
                          <a:latin typeface="+mn-lt"/>
                        </a:rPr>
                        <a:t>graduates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 degree enables the holder to exercise the profession in the public or private sector.</a:t>
                      </a:r>
                      <a:endParaRPr lang="tr-T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844577"/>
                  </a:ext>
                </a:extLst>
              </a:tr>
              <a:tr h="9535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>
                          <a:latin typeface="+mn-lt"/>
                        </a:rPr>
                        <a:t>Courses </a:t>
                      </a:r>
                      <a:r>
                        <a:rPr lang="tr-TR" sz="2000" b="1" dirty="0" err="1">
                          <a:latin typeface="+mn-lt"/>
                        </a:rPr>
                        <a:t>catalog</a:t>
                      </a:r>
                      <a:r>
                        <a:rPr lang="tr-TR" sz="2000" b="1" dirty="0">
                          <a:latin typeface="+mn-lt"/>
                        </a:rPr>
                        <a:t> </a:t>
                      </a:r>
                      <a:r>
                        <a:rPr lang="tr-TR" sz="2000" b="1" dirty="0" err="1">
                          <a:latin typeface="+mn-lt"/>
                        </a:rPr>
                        <a:t>information</a:t>
                      </a:r>
                      <a:r>
                        <a:rPr lang="tr-TR" sz="2000" b="1" dirty="0">
                          <a:latin typeface="+mn-lt"/>
                        </a:rPr>
                        <a:t> </a:t>
                      </a:r>
                      <a:r>
                        <a:rPr lang="tr-TR" sz="2000" b="1" dirty="0" err="1">
                          <a:latin typeface="+mn-lt"/>
                        </a:rPr>
                        <a:t>page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latin typeface="+mn-lt"/>
                        </a:rPr>
                        <a:t>https://debis.deu.edu.tr/ders-katalog/2023-2024g/eng/bolum_9485_eng.html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289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9560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75C074A-CD4D-45E8-9FB9-D88F9A9E2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7375"/>
          </a:xfrm>
        </p:spPr>
        <p:txBody>
          <a:bodyPr>
            <a:normAutofit/>
          </a:bodyPr>
          <a:lstStyle/>
          <a:p>
            <a:r>
              <a:rPr lang="tr-TR" sz="3600" b="1" dirty="0" err="1">
                <a:solidFill>
                  <a:schemeClr val="accent1">
                    <a:lumMod val="75000"/>
                  </a:schemeClr>
                </a:solidFill>
              </a:rPr>
              <a:t>Molecular</a:t>
            </a:r>
            <a:r>
              <a:rPr lang="tr-TR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3600" b="1" dirty="0" err="1">
                <a:solidFill>
                  <a:schemeClr val="accent1">
                    <a:lumMod val="75000"/>
                  </a:schemeClr>
                </a:solidFill>
              </a:rPr>
              <a:t>Medicine</a:t>
            </a:r>
            <a:r>
              <a:rPr lang="tr-TR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3600" b="1" dirty="0" err="1">
                <a:solidFill>
                  <a:schemeClr val="accent1">
                    <a:lumMod val="75000"/>
                  </a:schemeClr>
                </a:solidFill>
              </a:rPr>
              <a:t>Doctorate</a:t>
            </a:r>
            <a:r>
              <a:rPr lang="tr-TR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3600" b="1" dirty="0" err="1">
                <a:solidFill>
                  <a:schemeClr val="accent1">
                    <a:lumMod val="75000"/>
                  </a:schemeClr>
                </a:solidFill>
              </a:rPr>
              <a:t>Programme</a:t>
            </a:r>
            <a:r>
              <a:rPr lang="tr-TR" sz="3600" b="1" dirty="0">
                <a:solidFill>
                  <a:schemeClr val="accent1">
                    <a:lumMod val="75000"/>
                  </a:schemeClr>
                </a:solidFill>
              </a:rPr>
              <a:t> Courses</a:t>
            </a:r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A412EA87-F976-49F5-97D1-9E148171B9C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952500"/>
            <a:ext cx="5435600" cy="5676900"/>
          </a:xfrm>
        </p:spPr>
      </p:pic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7FB666EC-4F17-4752-8D45-E38AF3A6AE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52500"/>
            <a:ext cx="5397500" cy="5676900"/>
          </a:xfrm>
        </p:spPr>
      </p:pic>
    </p:spTree>
    <p:extLst>
      <p:ext uri="{BB962C8B-B14F-4D97-AF65-F5344CB8AC3E}">
        <p14:creationId xmlns:p14="http://schemas.microsoft.com/office/powerpoint/2010/main" val="1599783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44873E7-8E10-4DC5-8C79-3420700A4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chemeClr val="accent1">
                    <a:lumMod val="75000"/>
                  </a:schemeClr>
                </a:solidFill>
              </a:rPr>
              <a:t>Contact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 Information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AF30433-FD20-4E69-851D-A588DB85E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/>
              <a:t>Programme</a:t>
            </a:r>
            <a:r>
              <a:rPr lang="tr-TR" dirty="0"/>
              <a:t> Chair</a:t>
            </a:r>
          </a:p>
          <a:p>
            <a:r>
              <a:rPr lang="tr-TR" dirty="0"/>
              <a:t>Prof. Dr. Oğuz ALTUNGÖZ</a:t>
            </a:r>
          </a:p>
          <a:p>
            <a:r>
              <a:rPr lang="tr-TR" dirty="0"/>
              <a:t>E-mail: </a:t>
            </a:r>
            <a:r>
              <a:rPr lang="tr-TR" dirty="0">
                <a:hlinkClick r:id="rId2"/>
              </a:rPr>
              <a:t>oguz.altungoz@deu.edu.tr</a:t>
            </a:r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tr-TR" dirty="0" err="1"/>
              <a:t>Programme</a:t>
            </a:r>
            <a:r>
              <a:rPr lang="tr-TR" dirty="0"/>
              <a:t> </a:t>
            </a:r>
            <a:r>
              <a:rPr lang="tr-TR" dirty="0" err="1"/>
              <a:t>Secretary</a:t>
            </a:r>
            <a:endParaRPr lang="tr-TR" dirty="0"/>
          </a:p>
          <a:p>
            <a:r>
              <a:rPr lang="tr-TR" dirty="0"/>
              <a:t>Ebru MÜFTÜOĞLU</a:t>
            </a:r>
          </a:p>
          <a:p>
            <a:r>
              <a:rPr lang="tr-TR" dirty="0"/>
              <a:t>E-mail: </a:t>
            </a:r>
            <a:r>
              <a:rPr lang="tr-TR" b="1" dirty="0"/>
              <a:t> </a:t>
            </a:r>
            <a:r>
              <a:rPr lang="tr-TR" dirty="0">
                <a:hlinkClick r:id="rId3"/>
              </a:rPr>
              <a:t>ebru.muftuoglu@deu.edu.tr</a:t>
            </a:r>
            <a:endParaRPr lang="tr-TR" dirty="0"/>
          </a:p>
          <a:p>
            <a:r>
              <a:rPr lang="tr-TR" dirty="0"/>
              <a:t>(+90)232-412- 2612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79574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TM03090430[[fn=Şeritli]]</Template>
  <TotalTime>173</TotalTime>
  <Words>802</Words>
  <Application>Microsoft Macintosh PowerPoint</Application>
  <PresentationFormat>Widescreen</PresentationFormat>
  <Paragraphs>94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DM Sans</vt:lpstr>
      <vt:lpstr>DM Sans Bold</vt:lpstr>
      <vt:lpstr>Office Teması</vt:lpstr>
      <vt:lpstr>PowerPoint Presentation</vt:lpstr>
      <vt:lpstr>Members of Molecular Medicine </vt:lpstr>
      <vt:lpstr>Research Areas</vt:lpstr>
      <vt:lpstr>PowerPoint Presentation</vt:lpstr>
      <vt:lpstr>Master Programme Courses</vt:lpstr>
      <vt:lpstr>PowerPoint Presentation</vt:lpstr>
      <vt:lpstr>Molecular Medicine Doctorate Programme Courses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Yasemin Soysal</dc:creator>
  <cp:lastModifiedBy>Oguz Altungoz</cp:lastModifiedBy>
  <cp:revision>16</cp:revision>
  <dcterms:created xsi:type="dcterms:W3CDTF">2024-01-09T11:18:50Z</dcterms:created>
  <dcterms:modified xsi:type="dcterms:W3CDTF">2024-01-11T08:46:50Z</dcterms:modified>
</cp:coreProperties>
</file>