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7" r:id="rId2"/>
    <p:sldId id="302" r:id="rId3"/>
    <p:sldId id="303" r:id="rId4"/>
    <p:sldId id="282" r:id="rId5"/>
    <p:sldId id="293" r:id="rId6"/>
    <p:sldId id="292" r:id="rId7"/>
    <p:sldId id="283" r:id="rId8"/>
    <p:sldId id="291" r:id="rId9"/>
    <p:sldId id="301"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993366"/>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CA44F-4705-49D1-B0EF-BD561BA279F7}" type="datetimeFigureOut">
              <a:rPr lang="tr-TR" smtClean="0"/>
              <a:t>5.01.2024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DAFDF-F5B3-448E-BC39-5A9F157804A8}" type="slidenum">
              <a:rPr lang="tr-TR" smtClean="0"/>
              <a:t>‹#›</a:t>
            </a:fld>
            <a:endParaRPr lang="tr-TR"/>
          </a:p>
        </p:txBody>
      </p:sp>
    </p:spTree>
    <p:extLst>
      <p:ext uri="{BB962C8B-B14F-4D97-AF65-F5344CB8AC3E}">
        <p14:creationId xmlns:p14="http://schemas.microsoft.com/office/powerpoint/2010/main" val="4248171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95DAFDF-F5B3-448E-BC39-5A9F157804A8}" type="slidenum">
              <a:rPr lang="tr-TR" smtClean="0"/>
              <a:t>1</a:t>
            </a:fld>
            <a:endParaRPr lang="tr-TR"/>
          </a:p>
        </p:txBody>
      </p:sp>
    </p:spTree>
    <p:extLst>
      <p:ext uri="{BB962C8B-B14F-4D97-AF65-F5344CB8AC3E}">
        <p14:creationId xmlns:p14="http://schemas.microsoft.com/office/powerpoint/2010/main" val="248854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95DAFDF-F5B3-448E-BC39-5A9F157804A8}" type="slidenum">
              <a:rPr lang="tr-TR" smtClean="0"/>
              <a:t>2</a:t>
            </a:fld>
            <a:endParaRPr lang="tr-TR"/>
          </a:p>
        </p:txBody>
      </p:sp>
    </p:spTree>
    <p:extLst>
      <p:ext uri="{BB962C8B-B14F-4D97-AF65-F5344CB8AC3E}">
        <p14:creationId xmlns:p14="http://schemas.microsoft.com/office/powerpoint/2010/main" val="1403871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95DAFDF-F5B3-448E-BC39-5A9F157804A8}" type="slidenum">
              <a:rPr lang="tr-TR" smtClean="0"/>
              <a:t>3</a:t>
            </a:fld>
            <a:endParaRPr lang="tr-TR"/>
          </a:p>
        </p:txBody>
      </p:sp>
    </p:spTree>
    <p:extLst>
      <p:ext uri="{BB962C8B-B14F-4D97-AF65-F5344CB8AC3E}">
        <p14:creationId xmlns:p14="http://schemas.microsoft.com/office/powerpoint/2010/main" val="1814005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DFAC840C-172C-4994-A7A7-CE61AA2C2D3D}" type="datetimeFigureOut">
              <a:rPr lang="tr-TR" smtClean="0"/>
              <a:t>5.01.2024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902335345"/>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FAC840C-172C-4994-A7A7-CE61AA2C2D3D}" type="datetimeFigureOut">
              <a:rPr lang="tr-TR" smtClean="0"/>
              <a:t>5.01.2024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3358575200"/>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FAC840C-172C-4994-A7A7-CE61AA2C2D3D}" type="datetimeFigureOut">
              <a:rPr lang="tr-TR" smtClean="0"/>
              <a:t>5.01.2024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2115370151"/>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FAC840C-172C-4994-A7A7-CE61AA2C2D3D}" type="datetimeFigureOut">
              <a:rPr lang="tr-TR" smtClean="0"/>
              <a:t>5.01.2024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1309163443"/>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DFAC840C-172C-4994-A7A7-CE61AA2C2D3D}" type="datetimeFigureOut">
              <a:rPr lang="tr-TR" smtClean="0"/>
              <a:t>5.01.2024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1716507452"/>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DFAC840C-172C-4994-A7A7-CE61AA2C2D3D}" type="datetimeFigureOut">
              <a:rPr lang="tr-TR" smtClean="0"/>
              <a:t>5.01.2024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1932776283"/>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DFAC840C-172C-4994-A7A7-CE61AA2C2D3D}" type="datetimeFigureOut">
              <a:rPr lang="tr-TR" smtClean="0"/>
              <a:t>5.01.2024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2956715335"/>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DFAC840C-172C-4994-A7A7-CE61AA2C2D3D}" type="datetimeFigureOut">
              <a:rPr lang="tr-TR" smtClean="0"/>
              <a:t>5.01.2024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889167136"/>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FAC840C-172C-4994-A7A7-CE61AA2C2D3D}" type="datetimeFigureOut">
              <a:rPr lang="tr-TR" smtClean="0"/>
              <a:t>5.01.2024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495870423"/>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FAC840C-172C-4994-A7A7-CE61AA2C2D3D}" type="datetimeFigureOut">
              <a:rPr lang="tr-TR" smtClean="0"/>
              <a:t>5.01.2024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1488353223"/>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FAC840C-172C-4994-A7A7-CE61AA2C2D3D}" type="datetimeFigureOut">
              <a:rPr lang="tr-TR" smtClean="0"/>
              <a:t>5.01.2024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2787143615"/>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C840C-172C-4994-A7A7-CE61AA2C2D3D}" type="datetimeFigureOut">
              <a:rPr lang="tr-TR" smtClean="0"/>
              <a:t>5.01.2024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D1ECC-2450-481B-A417-895CFC5E99B4}" type="slidenum">
              <a:rPr lang="tr-TR" smtClean="0"/>
              <a:t>‹#›</a:t>
            </a:fld>
            <a:endParaRPr lang="tr-TR"/>
          </a:p>
        </p:txBody>
      </p:sp>
    </p:spTree>
    <p:extLst>
      <p:ext uri="{BB962C8B-B14F-4D97-AF65-F5344CB8AC3E}">
        <p14:creationId xmlns:p14="http://schemas.microsoft.com/office/powerpoint/2010/main" val="3731403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w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692426" y="2152021"/>
            <a:ext cx="11111948" cy="3876261"/>
          </a:xfrm>
        </p:spPr>
        <p:txBody>
          <a:bodyPr>
            <a:noAutofit/>
          </a:bodyPr>
          <a:lstStyle/>
          <a:p>
            <a:pPr>
              <a:lnSpc>
                <a:spcPct val="100000"/>
              </a:lnSpc>
            </a:pPr>
            <a:r>
              <a:rPr lang="en-US" altLang="tr-TR" sz="2400" b="1" dirty="0">
                <a:solidFill>
                  <a:schemeClr val="accent1">
                    <a:lumMod val="75000"/>
                  </a:schemeClr>
                </a:solidFill>
                <a:latin typeface="+mn-lt"/>
                <a:cs typeface="Arial" panose="020B0604020202020204" pitchFamily="34" charset="0"/>
              </a:rPr>
              <a:t>HISTORY</a:t>
            </a:r>
            <a:br>
              <a:rPr lang="en-US" altLang="tr-TR" sz="2400" dirty="0">
                <a:solidFill>
                  <a:srgbClr val="0D0D0D"/>
                </a:solidFill>
                <a:latin typeface="+mn-lt"/>
                <a:cs typeface="Arial" panose="020B0604020202020204" pitchFamily="34" charset="0"/>
              </a:rPr>
            </a:br>
            <a:br>
              <a:rPr lang="en-US" altLang="tr-TR" sz="2400" dirty="0">
                <a:solidFill>
                  <a:srgbClr val="0D0D0D"/>
                </a:solidFill>
                <a:latin typeface="+mn-lt"/>
                <a:cs typeface="Arial" panose="020B0604020202020204" pitchFamily="34" charset="0"/>
              </a:rPr>
            </a:br>
            <a:r>
              <a:rPr lang="en-US" altLang="tr-TR" sz="2400" b="1" dirty="0">
                <a:solidFill>
                  <a:srgbClr val="0D0D0D"/>
                </a:solidFill>
                <a:latin typeface="+mn-lt"/>
                <a:cs typeface="Arial" panose="020B0604020202020204" pitchFamily="34" charset="0"/>
              </a:rPr>
              <a:t>2004. </a:t>
            </a:r>
            <a:r>
              <a:rPr lang="en-US" altLang="tr-TR" sz="2400" dirty="0">
                <a:solidFill>
                  <a:srgbClr val="0D0D0D"/>
                </a:solidFill>
                <a:latin typeface="+mn-lt"/>
                <a:cs typeface="Arial" panose="020B0604020202020204" pitchFamily="34" charset="0"/>
              </a:rPr>
              <a:t>Department of Laboratory Animal Science was established by Prof. Dr. Osman YILMAZ. The first Laboratory Animal Science </a:t>
            </a:r>
            <a:r>
              <a:rPr lang="tr-TR" altLang="tr-TR" sz="2400" dirty="0">
                <a:solidFill>
                  <a:srgbClr val="0D0D0D"/>
                </a:solidFill>
                <a:latin typeface="+mn-lt"/>
                <a:cs typeface="Arial" panose="020B0604020202020204" pitchFamily="34" charset="0"/>
              </a:rPr>
              <a:t>M</a:t>
            </a:r>
            <a:r>
              <a:rPr lang="en-US" altLang="tr-TR" sz="2400" dirty="0">
                <a:solidFill>
                  <a:srgbClr val="0D0D0D"/>
                </a:solidFill>
                <a:latin typeface="+mn-lt"/>
                <a:cs typeface="Arial" panose="020B0604020202020204" pitchFamily="34" charset="0"/>
              </a:rPr>
              <a:t>aster </a:t>
            </a:r>
            <a:r>
              <a:rPr lang="tr-TR" altLang="tr-TR" sz="2400" dirty="0">
                <a:solidFill>
                  <a:srgbClr val="0D0D0D"/>
                </a:solidFill>
                <a:latin typeface="+mn-lt"/>
                <a:cs typeface="Arial" panose="020B0604020202020204" pitchFamily="34" charset="0"/>
              </a:rPr>
              <a:t>D</a:t>
            </a:r>
            <a:r>
              <a:rPr lang="en-US" altLang="tr-TR" sz="2400" dirty="0" err="1">
                <a:solidFill>
                  <a:srgbClr val="0D0D0D"/>
                </a:solidFill>
                <a:latin typeface="+mn-lt"/>
                <a:cs typeface="Arial" panose="020B0604020202020204" pitchFamily="34" charset="0"/>
              </a:rPr>
              <a:t>egree</a:t>
            </a:r>
            <a:r>
              <a:rPr lang="tr-TR" altLang="tr-TR" sz="2400" dirty="0">
                <a:solidFill>
                  <a:srgbClr val="0D0D0D"/>
                </a:solidFill>
                <a:latin typeface="+mn-lt"/>
                <a:cs typeface="Arial" panose="020B0604020202020204" pitchFamily="34" charset="0"/>
              </a:rPr>
              <a:t> (</a:t>
            </a:r>
            <a:r>
              <a:rPr lang="tr-TR" altLang="tr-TR" sz="2400" dirty="0" err="1">
                <a:solidFill>
                  <a:srgbClr val="0D0D0D"/>
                </a:solidFill>
                <a:latin typeface="+mn-lt"/>
                <a:cs typeface="Arial" panose="020B0604020202020204" pitchFamily="34" charset="0"/>
              </a:rPr>
              <a:t>MSc</a:t>
            </a:r>
            <a:r>
              <a:rPr lang="tr-TR" altLang="tr-TR" sz="2400" dirty="0">
                <a:solidFill>
                  <a:srgbClr val="0D0D0D"/>
                </a:solidFill>
                <a:latin typeface="+mn-lt"/>
                <a:cs typeface="Arial" panose="020B0604020202020204" pitchFamily="34" charset="0"/>
              </a:rPr>
              <a:t>)</a:t>
            </a:r>
            <a:r>
              <a:rPr lang="en-US" altLang="tr-TR" sz="2400" dirty="0">
                <a:solidFill>
                  <a:srgbClr val="0D0D0D"/>
                </a:solidFill>
                <a:latin typeface="+mn-lt"/>
                <a:cs typeface="Arial" panose="020B0604020202020204" pitchFamily="34" charset="0"/>
              </a:rPr>
              <a:t> Programme in Turkey was started under the umbrella of DEU Institute of Health Sciences.</a:t>
            </a:r>
            <a:br>
              <a:rPr lang="en-US" altLang="tr-TR" sz="2400" dirty="0">
                <a:solidFill>
                  <a:srgbClr val="0D0D0D"/>
                </a:solidFill>
                <a:latin typeface="+mn-lt"/>
                <a:cs typeface="Arial" panose="020B0604020202020204" pitchFamily="34" charset="0"/>
              </a:rPr>
            </a:br>
            <a:r>
              <a:rPr lang="en-US" altLang="tr-TR" sz="2400" b="1" dirty="0">
                <a:solidFill>
                  <a:srgbClr val="0D0D0D"/>
                </a:solidFill>
                <a:latin typeface="+mn-lt"/>
                <a:cs typeface="Arial" panose="020B0604020202020204" pitchFamily="34" charset="0"/>
              </a:rPr>
              <a:t>2011</a:t>
            </a:r>
            <a:r>
              <a:rPr lang="en-US" altLang="tr-TR" sz="2400" dirty="0">
                <a:solidFill>
                  <a:srgbClr val="0D0D0D"/>
                </a:solidFill>
                <a:latin typeface="+mn-lt"/>
                <a:cs typeface="Arial" panose="020B0604020202020204" pitchFamily="34" charset="0"/>
              </a:rPr>
              <a:t>. The first PhD </a:t>
            </a:r>
            <a:r>
              <a:rPr lang="tr-TR" altLang="tr-TR" sz="2400" dirty="0">
                <a:solidFill>
                  <a:srgbClr val="0D0D0D"/>
                </a:solidFill>
                <a:latin typeface="+mn-lt"/>
                <a:cs typeface="Arial" panose="020B0604020202020204" pitchFamily="34" charset="0"/>
              </a:rPr>
              <a:t>program</a:t>
            </a:r>
            <a:r>
              <a:rPr lang="en-US" altLang="tr-TR" sz="2400" dirty="0">
                <a:solidFill>
                  <a:srgbClr val="0D0D0D"/>
                </a:solidFill>
                <a:latin typeface="+mn-lt"/>
                <a:cs typeface="Arial" panose="020B0604020202020204" pitchFamily="34" charset="0"/>
              </a:rPr>
              <a:t> in Laboratory Animal Science in Turkey started at DEU </a:t>
            </a:r>
            <a:r>
              <a:rPr lang="tr-TR" altLang="tr-TR" sz="2400" dirty="0">
                <a:solidFill>
                  <a:srgbClr val="0D0D0D"/>
                </a:solidFill>
                <a:latin typeface="+mn-lt"/>
                <a:cs typeface="Arial" panose="020B0604020202020204" pitchFamily="34" charset="0"/>
              </a:rPr>
              <a:t>HSI</a:t>
            </a:r>
            <a:endParaRPr lang="en-US" altLang="tr-TR" sz="2400" dirty="0">
              <a:solidFill>
                <a:srgbClr val="0D0D0D"/>
              </a:solidFill>
              <a:latin typeface="+mn-lt"/>
              <a:cs typeface="Arial" panose="020B0604020202020204" pitchFamily="34" charset="0"/>
            </a:endParaRPr>
          </a:p>
        </p:txBody>
      </p:sp>
      <p:pic>
        <p:nvPicPr>
          <p:cNvPr id="3" name="Picture 8"/>
          <p:cNvPicPr>
            <a:picLocks noChangeAspect="1"/>
          </p:cNvPicPr>
          <p:nvPr/>
        </p:nvPicPr>
        <p:blipFill rotWithShape="1">
          <a:blip r:embed="rId3"/>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eü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Dikdörtgen 4">
            <a:extLst>
              <a:ext uri="{FF2B5EF4-FFF2-40B4-BE49-F238E27FC236}">
                <a16:creationId xmlns:a16="http://schemas.microsoft.com/office/drawing/2014/main" id="{41E06210-4D11-44E0-AD86-772B5841AFBE}"/>
              </a:ext>
            </a:extLst>
          </p:cNvPr>
          <p:cNvSpPr/>
          <p:nvPr/>
        </p:nvSpPr>
        <p:spPr>
          <a:xfrm>
            <a:off x="2370436" y="527464"/>
            <a:ext cx="6622039" cy="1200329"/>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US" sz="2400" b="1" dirty="0" err="1">
                <a:solidFill>
                  <a:schemeClr val="accent1">
                    <a:lumMod val="75000"/>
                  </a:schemeClr>
                </a:solidFill>
              </a:rPr>
              <a:t>Dokuz</a:t>
            </a:r>
            <a:r>
              <a:rPr lang="en-US" sz="2400" b="1" dirty="0">
                <a:solidFill>
                  <a:schemeClr val="accent1">
                    <a:lumMod val="75000"/>
                  </a:schemeClr>
                </a:solidFill>
              </a:rPr>
              <a:t> </a:t>
            </a:r>
            <a:r>
              <a:rPr lang="en-US" sz="2400" b="1" dirty="0" err="1">
                <a:solidFill>
                  <a:schemeClr val="accent1">
                    <a:lumMod val="75000"/>
                  </a:schemeClr>
                </a:solidFill>
              </a:rPr>
              <a:t>Eylul</a:t>
            </a:r>
            <a:r>
              <a:rPr lang="en-US" sz="2400" b="1" dirty="0">
                <a:solidFill>
                  <a:schemeClr val="accent1">
                    <a:lumMod val="75000"/>
                  </a:schemeClr>
                </a:solidFill>
              </a:rPr>
              <a:t> University </a:t>
            </a:r>
            <a:r>
              <a:rPr lang="en-US" sz="2400" b="1" dirty="0" err="1">
                <a:solidFill>
                  <a:schemeClr val="accent1">
                    <a:lumMod val="75000"/>
                  </a:schemeClr>
                </a:solidFill>
              </a:rPr>
              <a:t>Institu</a:t>
            </a:r>
            <a:r>
              <a:rPr lang="tr-TR" sz="2400" b="1" dirty="0">
                <a:solidFill>
                  <a:schemeClr val="accent1">
                    <a:lumMod val="75000"/>
                  </a:schemeClr>
                </a:solidFill>
              </a:rPr>
              <a:t>t</a:t>
            </a:r>
            <a:r>
              <a:rPr lang="en-US" sz="2400" b="1" dirty="0">
                <a:solidFill>
                  <a:schemeClr val="accent1">
                    <a:lumMod val="75000"/>
                  </a:schemeClr>
                </a:solidFill>
              </a:rPr>
              <a:t>e </a:t>
            </a:r>
            <a:r>
              <a:rPr lang="tr-TR" sz="2400" b="1" dirty="0">
                <a:solidFill>
                  <a:schemeClr val="accent1">
                    <a:lumMod val="75000"/>
                  </a:schemeClr>
                </a:solidFill>
              </a:rPr>
              <a:t>of </a:t>
            </a:r>
            <a:r>
              <a:rPr lang="en-US" sz="2400" b="1" dirty="0">
                <a:solidFill>
                  <a:schemeClr val="accent1">
                    <a:lumMod val="75000"/>
                  </a:schemeClr>
                </a:solidFill>
              </a:rPr>
              <a:t>Health Science</a:t>
            </a:r>
            <a:r>
              <a:rPr lang="tr-TR" sz="2400" b="1" dirty="0">
                <a:solidFill>
                  <a:schemeClr val="accent1">
                    <a:lumMod val="75000"/>
                  </a:schemeClr>
                </a:solidFill>
              </a:rPr>
              <a:t>s</a:t>
            </a:r>
            <a:r>
              <a:rPr lang="en-US" sz="2400" b="1" dirty="0">
                <a:solidFill>
                  <a:schemeClr val="accent1">
                    <a:lumMod val="75000"/>
                  </a:schemeClr>
                </a:solidFill>
              </a:rPr>
              <a:t> Laboratory Animal Science</a:t>
            </a:r>
          </a:p>
          <a:p>
            <a:pPr algn="ctr"/>
            <a:r>
              <a:rPr lang="en-US" sz="2400" b="1" dirty="0">
                <a:solidFill>
                  <a:schemeClr val="accent1">
                    <a:lumMod val="75000"/>
                  </a:schemeClr>
                </a:solidFill>
              </a:rPr>
              <a:t>Department</a:t>
            </a:r>
          </a:p>
        </p:txBody>
      </p:sp>
    </p:spTree>
    <p:extLst>
      <p:ext uri="{BB962C8B-B14F-4D97-AF65-F5344CB8AC3E}">
        <p14:creationId xmlns:p14="http://schemas.microsoft.com/office/powerpoint/2010/main" val="445694628"/>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427619" y="2074119"/>
            <a:ext cx="9164902" cy="2468891"/>
          </a:xfrm>
        </p:spPr>
        <p:txBody>
          <a:bodyPr>
            <a:noAutofit/>
          </a:bodyPr>
          <a:lstStyle/>
          <a:p>
            <a:pPr indent="457200" algn="just">
              <a:lnSpc>
                <a:spcPct val="150000"/>
              </a:lnSpc>
            </a:pPr>
            <a:r>
              <a:rPr lang="en-US" altLang="tr-TR" sz="2000" dirty="0">
                <a:solidFill>
                  <a:srgbClr val="0D0D0D"/>
                </a:solidFill>
                <a:latin typeface="+mn-lt"/>
                <a:cs typeface="Arial" panose="020B0604020202020204" pitchFamily="34" charset="0"/>
              </a:rPr>
              <a:t>Laboratory Animal Science is a field of science that strives to create the most appropriate conditions for the production, breeding, housing and use of laboratory animals. This field is an emerging discipline that aims to improve not only the ethical and effective use of animals used in scientific research but also the reliability and reproducibility of studies conducted with these animals.</a:t>
            </a:r>
            <a:endParaRPr lang="tr-TR" altLang="tr-TR" sz="2000" dirty="0">
              <a:solidFill>
                <a:srgbClr val="0D0D0D"/>
              </a:solidFill>
              <a:latin typeface="+mn-lt"/>
              <a:cs typeface="Arial" panose="020B0604020202020204" pitchFamily="34" charset="0"/>
            </a:endParaRPr>
          </a:p>
        </p:txBody>
      </p:sp>
      <p:pic>
        <p:nvPicPr>
          <p:cNvPr id="9" name="Picture 8">
            <a:extLst>
              <a:ext uri="{FF2B5EF4-FFF2-40B4-BE49-F238E27FC236}">
                <a16:creationId xmlns:a16="http://schemas.microsoft.com/office/drawing/2014/main" id="{C0F69AF2-2E49-4DCB-BCC8-0DC726891091}"/>
              </a:ext>
            </a:extLst>
          </p:cNvPr>
          <p:cNvPicPr>
            <a:picLocks noChangeAspect="1"/>
          </p:cNvPicPr>
          <p:nvPr/>
        </p:nvPicPr>
        <p:blipFill rotWithShape="1">
          <a:blip r:embed="rId3"/>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0" name="Picture 5">
            <a:extLst>
              <a:ext uri="{FF2B5EF4-FFF2-40B4-BE49-F238E27FC236}">
                <a16:creationId xmlns:a16="http://schemas.microsoft.com/office/drawing/2014/main" id="{1C0548E2-BAA0-4062-BD41-CE122A0FBB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eü logo">
            <a:extLst>
              <a:ext uri="{FF2B5EF4-FFF2-40B4-BE49-F238E27FC236}">
                <a16:creationId xmlns:a16="http://schemas.microsoft.com/office/drawing/2014/main" id="{A9C343C2-DF29-4284-85FF-A9ACE343B0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Dikdörtgen 4">
            <a:extLst>
              <a:ext uri="{FF2B5EF4-FFF2-40B4-BE49-F238E27FC236}">
                <a16:creationId xmlns:a16="http://schemas.microsoft.com/office/drawing/2014/main" id="{62EA2A31-FC5C-4CAB-A0FA-61D1DF60267B}"/>
              </a:ext>
            </a:extLst>
          </p:cNvPr>
          <p:cNvSpPr/>
          <p:nvPr/>
        </p:nvSpPr>
        <p:spPr>
          <a:xfrm>
            <a:off x="2370436" y="527464"/>
            <a:ext cx="6490327" cy="830997"/>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US" sz="2400" b="1" dirty="0">
                <a:solidFill>
                  <a:schemeClr val="accent1">
                    <a:lumMod val="75000"/>
                  </a:schemeClr>
                </a:solidFill>
              </a:rPr>
              <a:t>DEU HSI Laboratory Animal Science Department</a:t>
            </a:r>
          </a:p>
          <a:p>
            <a:pPr algn="ctr"/>
            <a:r>
              <a:rPr lang="en-US" sz="2400" b="1" dirty="0">
                <a:solidFill>
                  <a:schemeClr val="accent1">
                    <a:lumMod val="75000"/>
                  </a:schemeClr>
                </a:solidFill>
              </a:rPr>
              <a:t>Definition and Objectives</a:t>
            </a:r>
          </a:p>
        </p:txBody>
      </p:sp>
      <p:pic>
        <p:nvPicPr>
          <p:cNvPr id="2" name="Resim 1">
            <a:extLst>
              <a:ext uri="{FF2B5EF4-FFF2-40B4-BE49-F238E27FC236}">
                <a16:creationId xmlns:a16="http://schemas.microsoft.com/office/drawing/2014/main" id="{A23001A1-99AD-4A45-BDC3-4594BC8275BF}"/>
              </a:ext>
            </a:extLst>
          </p:cNvPr>
          <p:cNvPicPr>
            <a:picLocks noChangeAspect="1"/>
          </p:cNvPicPr>
          <p:nvPr/>
        </p:nvPicPr>
        <p:blipFill>
          <a:blip r:embed="rId6"/>
          <a:stretch>
            <a:fillRect/>
          </a:stretch>
        </p:blipFill>
        <p:spPr>
          <a:xfrm>
            <a:off x="9693105" y="2199311"/>
            <a:ext cx="2164268" cy="1792379"/>
          </a:xfrm>
          <a:prstGeom prst="rect">
            <a:avLst/>
          </a:prstGeom>
        </p:spPr>
      </p:pic>
      <p:pic>
        <p:nvPicPr>
          <p:cNvPr id="3" name="Resim 2">
            <a:extLst>
              <a:ext uri="{FF2B5EF4-FFF2-40B4-BE49-F238E27FC236}">
                <a16:creationId xmlns:a16="http://schemas.microsoft.com/office/drawing/2014/main" id="{628E38EB-0CED-4196-87E6-FCA0D8A3053A}"/>
              </a:ext>
            </a:extLst>
          </p:cNvPr>
          <p:cNvPicPr>
            <a:picLocks noChangeAspect="1"/>
          </p:cNvPicPr>
          <p:nvPr/>
        </p:nvPicPr>
        <p:blipFill>
          <a:blip r:embed="rId7"/>
          <a:stretch>
            <a:fillRect/>
          </a:stretch>
        </p:blipFill>
        <p:spPr>
          <a:xfrm>
            <a:off x="9693105" y="4757980"/>
            <a:ext cx="2382607" cy="1248032"/>
          </a:xfrm>
          <a:prstGeom prst="rect">
            <a:avLst/>
          </a:prstGeom>
        </p:spPr>
      </p:pic>
      <p:sp>
        <p:nvSpPr>
          <p:cNvPr id="4" name="Metin kutusu 3">
            <a:extLst>
              <a:ext uri="{FF2B5EF4-FFF2-40B4-BE49-F238E27FC236}">
                <a16:creationId xmlns:a16="http://schemas.microsoft.com/office/drawing/2014/main" id="{1E053617-EAF3-42DA-B7BB-298EB5563F22}"/>
              </a:ext>
            </a:extLst>
          </p:cNvPr>
          <p:cNvSpPr txBox="1"/>
          <p:nvPr/>
        </p:nvSpPr>
        <p:spPr>
          <a:xfrm>
            <a:off x="427619" y="4602226"/>
            <a:ext cx="9164902" cy="1429622"/>
          </a:xfrm>
          <a:prstGeom prst="rect">
            <a:avLst/>
          </a:prstGeom>
        </p:spPr>
        <p:txBody>
          <a:bodyPr vert="horz" lIns="91440" tIns="45720" rIns="91440" bIns="45720" rtlCol="0" anchor="ctr">
            <a:noAutofit/>
          </a:bodyPr>
          <a:lstStyle>
            <a:lvl1pPr indent="457200" algn="just">
              <a:lnSpc>
                <a:spcPct val="150000"/>
              </a:lnSpc>
              <a:spcBef>
                <a:spcPct val="0"/>
              </a:spcBef>
              <a:buNone/>
              <a:defRPr sz="2000">
                <a:solidFill>
                  <a:srgbClr val="0D0D0D"/>
                </a:solidFill>
                <a:ea typeface="+mj-ea"/>
                <a:cs typeface="Arial" panose="020B0604020202020204" pitchFamily="34" charset="0"/>
              </a:defRPr>
            </a:lvl1pPr>
          </a:lstStyle>
          <a:p>
            <a:r>
              <a:rPr lang="tr-TR" altLang="tr-TR" dirty="0"/>
              <a:t> </a:t>
            </a:r>
            <a:r>
              <a:rPr lang="en-US" altLang="tr-TR" dirty="0"/>
              <a:t>Laboratory Animal Science is based on the "3R Principle" (Reduction, Refinement, Replacement). This principle aims to reduce, refine and, if possible, replace laboratory animal</a:t>
            </a:r>
            <a:r>
              <a:rPr lang="tr-TR" altLang="tr-TR" dirty="0"/>
              <a:t> </a:t>
            </a:r>
            <a:r>
              <a:rPr lang="en-US" altLang="tr-TR" dirty="0"/>
              <a:t>experiments  with other methods.</a:t>
            </a:r>
            <a:endParaRPr lang="tr-TR" dirty="0"/>
          </a:p>
        </p:txBody>
      </p:sp>
    </p:spTree>
    <p:extLst>
      <p:ext uri="{BB962C8B-B14F-4D97-AF65-F5344CB8AC3E}">
        <p14:creationId xmlns:p14="http://schemas.microsoft.com/office/powerpoint/2010/main" val="4042134032"/>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521208" y="1803874"/>
            <a:ext cx="9120180" cy="1883293"/>
          </a:xfrm>
        </p:spPr>
        <p:txBody>
          <a:bodyPr>
            <a:noAutofit/>
          </a:bodyPr>
          <a:lstStyle/>
          <a:p>
            <a:pPr indent="457200" algn="just">
              <a:lnSpc>
                <a:spcPct val="150000"/>
              </a:lnSpc>
            </a:pPr>
            <a:r>
              <a:rPr lang="en-US" altLang="tr-TR" sz="1800" dirty="0">
                <a:solidFill>
                  <a:srgbClr val="0D0D0D"/>
                </a:solidFill>
                <a:latin typeface="+mn-lt"/>
                <a:cs typeface="Arial" panose="020B0604020202020204" pitchFamily="34" charset="0"/>
              </a:rPr>
              <a:t>Laboratory Animal Science focuses on the identification, improvement and implementation of animal welfare standards. Within this framework, it aims to ensure the proper care and use of laboratory animals. Therefore, it is aimed to ensure the correct use of animal models in biomedical research and drug development processes.</a:t>
            </a:r>
            <a:endParaRPr lang="tr-TR" altLang="tr-TR" sz="1800" dirty="0">
              <a:solidFill>
                <a:srgbClr val="0D0D0D"/>
              </a:solidFill>
              <a:latin typeface="+mn-lt"/>
              <a:cs typeface="Arial" panose="020B0604020202020204" pitchFamily="34" charset="0"/>
            </a:endParaRPr>
          </a:p>
        </p:txBody>
      </p:sp>
      <p:pic>
        <p:nvPicPr>
          <p:cNvPr id="12" name="Picture 8">
            <a:extLst>
              <a:ext uri="{FF2B5EF4-FFF2-40B4-BE49-F238E27FC236}">
                <a16:creationId xmlns:a16="http://schemas.microsoft.com/office/drawing/2014/main" id="{504B9CC4-5EFB-498A-8238-BC2424D9F942}"/>
              </a:ext>
            </a:extLst>
          </p:cNvPr>
          <p:cNvPicPr>
            <a:picLocks noChangeAspect="1"/>
          </p:cNvPicPr>
          <p:nvPr/>
        </p:nvPicPr>
        <p:blipFill rotWithShape="1">
          <a:blip r:embed="rId3"/>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3" name="Picture 5">
            <a:extLst>
              <a:ext uri="{FF2B5EF4-FFF2-40B4-BE49-F238E27FC236}">
                <a16:creationId xmlns:a16="http://schemas.microsoft.com/office/drawing/2014/main" id="{D01AF309-17BC-4BE5-AC73-21483D1A64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deü logo">
            <a:extLst>
              <a:ext uri="{FF2B5EF4-FFF2-40B4-BE49-F238E27FC236}">
                <a16:creationId xmlns:a16="http://schemas.microsoft.com/office/drawing/2014/main" id="{8228DB1B-DD4E-4A8C-A0FE-5E5E6301D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Dikdörtgen 4">
            <a:extLst>
              <a:ext uri="{FF2B5EF4-FFF2-40B4-BE49-F238E27FC236}">
                <a16:creationId xmlns:a16="http://schemas.microsoft.com/office/drawing/2014/main" id="{D1019DCB-0D21-4F82-9691-BC0CD87F1950}"/>
              </a:ext>
            </a:extLst>
          </p:cNvPr>
          <p:cNvSpPr/>
          <p:nvPr/>
        </p:nvSpPr>
        <p:spPr>
          <a:xfrm>
            <a:off x="2381080" y="677523"/>
            <a:ext cx="6490327" cy="830997"/>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US" sz="2400" b="1" dirty="0">
                <a:solidFill>
                  <a:schemeClr val="accent1">
                    <a:lumMod val="75000"/>
                  </a:schemeClr>
                </a:solidFill>
              </a:rPr>
              <a:t>DEU HSI Laboratory Animal Science Department</a:t>
            </a:r>
          </a:p>
          <a:p>
            <a:pPr algn="ctr"/>
            <a:r>
              <a:rPr lang="en-US" sz="2400" b="1" dirty="0">
                <a:solidFill>
                  <a:schemeClr val="accent1">
                    <a:lumMod val="75000"/>
                  </a:schemeClr>
                </a:solidFill>
              </a:rPr>
              <a:t>Education</a:t>
            </a:r>
            <a:r>
              <a:rPr lang="tr-TR" sz="2400" b="1" dirty="0">
                <a:solidFill>
                  <a:schemeClr val="accent1">
                    <a:lumMod val="75000"/>
                  </a:schemeClr>
                </a:solidFill>
              </a:rPr>
              <a:t> </a:t>
            </a:r>
            <a:r>
              <a:rPr lang="en-US" sz="2400" b="1" dirty="0">
                <a:solidFill>
                  <a:schemeClr val="accent1">
                    <a:lumMod val="75000"/>
                  </a:schemeClr>
                </a:solidFill>
              </a:rPr>
              <a:t>and Training</a:t>
            </a:r>
          </a:p>
        </p:txBody>
      </p:sp>
      <p:pic>
        <p:nvPicPr>
          <p:cNvPr id="3" name="Resim 2">
            <a:extLst>
              <a:ext uri="{FF2B5EF4-FFF2-40B4-BE49-F238E27FC236}">
                <a16:creationId xmlns:a16="http://schemas.microsoft.com/office/drawing/2014/main" id="{6ED039E6-DC19-4188-AC3F-2B7CE0F6E913}"/>
              </a:ext>
            </a:extLst>
          </p:cNvPr>
          <p:cNvPicPr>
            <a:picLocks noChangeAspect="1"/>
          </p:cNvPicPr>
          <p:nvPr/>
        </p:nvPicPr>
        <p:blipFill>
          <a:blip r:embed="rId6"/>
          <a:stretch>
            <a:fillRect/>
          </a:stretch>
        </p:blipFill>
        <p:spPr>
          <a:xfrm>
            <a:off x="9628632" y="5293318"/>
            <a:ext cx="2332199" cy="1371601"/>
          </a:xfrm>
          <a:prstGeom prst="rect">
            <a:avLst/>
          </a:prstGeom>
        </p:spPr>
      </p:pic>
      <p:pic>
        <p:nvPicPr>
          <p:cNvPr id="4" name="Resim 3">
            <a:extLst>
              <a:ext uri="{FF2B5EF4-FFF2-40B4-BE49-F238E27FC236}">
                <a16:creationId xmlns:a16="http://schemas.microsoft.com/office/drawing/2014/main" id="{6EE411B1-346F-4C7C-A5D2-911B3DB6D9B6}"/>
              </a:ext>
            </a:extLst>
          </p:cNvPr>
          <p:cNvPicPr>
            <a:picLocks noChangeAspect="1"/>
          </p:cNvPicPr>
          <p:nvPr/>
        </p:nvPicPr>
        <p:blipFill>
          <a:blip r:embed="rId7"/>
          <a:stretch>
            <a:fillRect/>
          </a:stretch>
        </p:blipFill>
        <p:spPr>
          <a:xfrm>
            <a:off x="10074720" y="3804281"/>
            <a:ext cx="1591739" cy="1260988"/>
          </a:xfrm>
          <a:prstGeom prst="rect">
            <a:avLst/>
          </a:prstGeom>
        </p:spPr>
      </p:pic>
      <p:pic>
        <p:nvPicPr>
          <p:cNvPr id="5" name="Resim 4">
            <a:extLst>
              <a:ext uri="{FF2B5EF4-FFF2-40B4-BE49-F238E27FC236}">
                <a16:creationId xmlns:a16="http://schemas.microsoft.com/office/drawing/2014/main" id="{577F3E7B-48AB-420F-97E7-B02AA126A3CE}"/>
              </a:ext>
            </a:extLst>
          </p:cNvPr>
          <p:cNvPicPr>
            <a:picLocks noChangeAspect="1"/>
          </p:cNvPicPr>
          <p:nvPr/>
        </p:nvPicPr>
        <p:blipFill>
          <a:blip r:embed="rId8"/>
          <a:stretch>
            <a:fillRect/>
          </a:stretch>
        </p:blipFill>
        <p:spPr>
          <a:xfrm>
            <a:off x="9615876" y="2007244"/>
            <a:ext cx="2262965" cy="1568989"/>
          </a:xfrm>
          <a:prstGeom prst="rect">
            <a:avLst/>
          </a:prstGeom>
        </p:spPr>
      </p:pic>
      <p:sp>
        <p:nvSpPr>
          <p:cNvPr id="7" name="Metin kutusu 6">
            <a:extLst>
              <a:ext uri="{FF2B5EF4-FFF2-40B4-BE49-F238E27FC236}">
                <a16:creationId xmlns:a16="http://schemas.microsoft.com/office/drawing/2014/main" id="{E2F27276-894F-4FD0-8F45-C08969A2BFCB}"/>
              </a:ext>
            </a:extLst>
          </p:cNvPr>
          <p:cNvSpPr txBox="1"/>
          <p:nvPr/>
        </p:nvSpPr>
        <p:spPr>
          <a:xfrm>
            <a:off x="467304" y="3465576"/>
            <a:ext cx="9202476" cy="1295868"/>
          </a:xfrm>
          <a:prstGeom prst="rect">
            <a:avLst/>
          </a:prstGeom>
          <a:noFill/>
        </p:spPr>
        <p:txBody>
          <a:bodyPr wrap="square" rtlCol="0">
            <a:spAutoFit/>
          </a:bodyPr>
          <a:lstStyle/>
          <a:p>
            <a:pPr indent="457200" algn="just">
              <a:lnSpc>
                <a:spcPct val="150000"/>
              </a:lnSpc>
            </a:pPr>
            <a:r>
              <a:rPr lang="en-US" altLang="tr-TR" dirty="0">
                <a:solidFill>
                  <a:srgbClr val="0D0D0D"/>
                </a:solidFill>
                <a:cs typeface="Arial" panose="020B0604020202020204" pitchFamily="34" charset="0"/>
              </a:rPr>
              <a:t>Researchers are trained by laboratory animal specialists to ensure full compliance with ethical standards in their procedures. This training includes topics such as respecting the rights of animals, minimizing animal stress and suffering, and exploring alternative methods.</a:t>
            </a:r>
            <a:endParaRPr lang="tr-TR" dirty="0"/>
          </a:p>
        </p:txBody>
      </p:sp>
      <p:sp>
        <p:nvSpPr>
          <p:cNvPr id="8" name="Metin kutusu 7">
            <a:extLst>
              <a:ext uri="{FF2B5EF4-FFF2-40B4-BE49-F238E27FC236}">
                <a16:creationId xmlns:a16="http://schemas.microsoft.com/office/drawing/2014/main" id="{2BB8C7B9-CB68-485E-BC6B-3BB1390310F1}"/>
              </a:ext>
            </a:extLst>
          </p:cNvPr>
          <p:cNvSpPr txBox="1"/>
          <p:nvPr/>
        </p:nvSpPr>
        <p:spPr>
          <a:xfrm>
            <a:off x="508452" y="4628988"/>
            <a:ext cx="9120180" cy="1711366"/>
          </a:xfrm>
          <a:prstGeom prst="rect">
            <a:avLst/>
          </a:prstGeom>
          <a:noFill/>
        </p:spPr>
        <p:txBody>
          <a:bodyPr wrap="square" rtlCol="0">
            <a:spAutoFit/>
          </a:bodyPr>
          <a:lstStyle>
            <a:defPPr>
              <a:defRPr lang="tr-TR"/>
            </a:defPPr>
            <a:lvl1pPr indent="457200" algn="just">
              <a:lnSpc>
                <a:spcPct val="150000"/>
              </a:lnSpc>
              <a:defRPr>
                <a:solidFill>
                  <a:srgbClr val="0D0D0D"/>
                </a:solidFill>
                <a:cs typeface="Arial" panose="020B0604020202020204" pitchFamily="34" charset="0"/>
              </a:defRPr>
            </a:lvl1pPr>
          </a:lstStyle>
          <a:p>
            <a:r>
              <a:rPr lang="en-US" altLang="tr-TR" dirty="0"/>
              <a:t>In addition, laboratory animal science specialists and assistants ensure more accurate design and planning of experimental animal studies with the training program</a:t>
            </a:r>
            <a:r>
              <a:rPr lang="tr-TR" altLang="tr-TR" dirty="0"/>
              <a:t>m</a:t>
            </a:r>
            <a:r>
              <a:rPr lang="en-US" altLang="tr-TR" dirty="0"/>
              <a:t>s they complete in this field. One of the main objectives of laboratory animal science education is to develop laboratory animal technologies in accordance with animal welfare.</a:t>
            </a:r>
            <a:endParaRPr lang="tr-TR" dirty="0"/>
          </a:p>
        </p:txBody>
      </p:sp>
    </p:spTree>
    <p:extLst>
      <p:ext uri="{BB962C8B-B14F-4D97-AF65-F5344CB8AC3E}">
        <p14:creationId xmlns:p14="http://schemas.microsoft.com/office/powerpoint/2010/main" val="2778484175"/>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0084" y="2053292"/>
            <a:ext cx="10380785" cy="4356301"/>
          </a:xfrm>
        </p:spPr>
        <p:txBody>
          <a:bodyPr>
            <a:noAutofit/>
          </a:bodyPr>
          <a:lstStyle/>
          <a:p>
            <a:pPr>
              <a:lnSpc>
                <a:spcPct val="150000"/>
              </a:lnSpc>
            </a:pPr>
            <a:r>
              <a:rPr lang="tr-TR" altLang="tr-TR" sz="2400" dirty="0">
                <a:solidFill>
                  <a:srgbClr val="0D0D0D"/>
                </a:solidFill>
                <a:latin typeface="+mn-lt"/>
                <a:cs typeface="Arial" panose="020B0604020202020204" pitchFamily="34" charset="0"/>
              </a:rPr>
              <a:t>Prof. Dr. Osman YILMAZ (</a:t>
            </a:r>
            <a:r>
              <a:rPr lang="tr-TR" altLang="tr-TR" sz="2400" dirty="0" err="1">
                <a:solidFill>
                  <a:srgbClr val="0D0D0D"/>
                </a:solidFill>
                <a:latin typeface="+mn-lt"/>
                <a:cs typeface="Arial" panose="020B0604020202020204" pitchFamily="34" charset="0"/>
              </a:rPr>
              <a:t>Head</a:t>
            </a:r>
            <a:r>
              <a:rPr lang="tr-TR" altLang="tr-TR" sz="2400" dirty="0">
                <a:solidFill>
                  <a:srgbClr val="0D0D0D"/>
                </a:solidFill>
                <a:latin typeface="+mn-lt"/>
                <a:cs typeface="Arial" panose="020B0604020202020204" pitchFamily="34" charset="0"/>
              </a:rPr>
              <a:t> of </a:t>
            </a:r>
            <a:r>
              <a:rPr lang="tr-TR" altLang="tr-TR" sz="2400" dirty="0" err="1">
                <a:solidFill>
                  <a:srgbClr val="0D0D0D"/>
                </a:solidFill>
                <a:latin typeface="+mn-lt"/>
                <a:cs typeface="Arial" panose="020B0604020202020204" pitchFamily="34" charset="0"/>
              </a:rPr>
              <a:t>Department</a:t>
            </a:r>
            <a:r>
              <a:rPr lang="tr-TR" altLang="tr-TR" sz="2400" dirty="0">
                <a:solidFill>
                  <a:srgbClr val="0D0D0D"/>
                </a:solidFill>
                <a:latin typeface="+mn-lt"/>
                <a:cs typeface="Arial" panose="020B0604020202020204" pitchFamily="34" charset="0"/>
              </a:rPr>
              <a:t>) </a:t>
            </a:r>
            <a:br>
              <a:rPr lang="tr-TR" altLang="tr-TR" sz="2400" dirty="0">
                <a:solidFill>
                  <a:srgbClr val="0D0D0D"/>
                </a:solidFill>
                <a:latin typeface="+mn-lt"/>
                <a:cs typeface="Arial" panose="020B0604020202020204" pitchFamily="34" charset="0"/>
              </a:rPr>
            </a:br>
            <a:r>
              <a:rPr lang="tr-TR" altLang="tr-TR" sz="2400" dirty="0">
                <a:solidFill>
                  <a:srgbClr val="0D0D0D"/>
                </a:solidFill>
                <a:latin typeface="+mn-lt"/>
                <a:cs typeface="Arial" panose="020B0604020202020204" pitchFamily="34" charset="0"/>
              </a:rPr>
              <a:t>Prof. Dr. M. Ensari GÜNELİ</a:t>
            </a:r>
            <a:br>
              <a:rPr lang="tr-TR" altLang="tr-TR" sz="2400" dirty="0">
                <a:solidFill>
                  <a:srgbClr val="0D0D0D"/>
                </a:solidFill>
                <a:latin typeface="+mn-lt"/>
                <a:cs typeface="Arial" panose="020B0604020202020204" pitchFamily="34" charset="0"/>
              </a:rPr>
            </a:br>
            <a:r>
              <a:rPr lang="tr-TR" altLang="tr-TR" sz="2400" dirty="0">
                <a:solidFill>
                  <a:srgbClr val="0D0D0D"/>
                </a:solidFill>
                <a:latin typeface="+mn-lt"/>
                <a:cs typeface="Arial" panose="020B0604020202020204" pitchFamily="34" charset="0"/>
              </a:rPr>
              <a:t>Prof. Dr. Ali Necati GÖKMEN</a:t>
            </a:r>
            <a:br>
              <a:rPr lang="tr-TR" altLang="tr-TR" sz="2400" dirty="0">
                <a:solidFill>
                  <a:srgbClr val="0D0D0D"/>
                </a:solidFill>
                <a:latin typeface="+mn-lt"/>
                <a:cs typeface="Arial" panose="020B0604020202020204" pitchFamily="34" charset="0"/>
              </a:rPr>
            </a:br>
            <a:r>
              <a:rPr lang="tr-TR" altLang="tr-TR" sz="2400" dirty="0">
                <a:solidFill>
                  <a:srgbClr val="0D0D0D"/>
                </a:solidFill>
                <a:latin typeface="+mn-lt"/>
                <a:cs typeface="Arial" panose="020B0604020202020204" pitchFamily="34" charset="0"/>
              </a:rPr>
              <a:t>Prof. Dr. Çetin PEKÇETİN </a:t>
            </a:r>
            <a:br>
              <a:rPr lang="tr-TR" altLang="tr-TR" sz="2400" dirty="0">
                <a:solidFill>
                  <a:srgbClr val="0D0D0D"/>
                </a:solidFill>
                <a:latin typeface="+mn-lt"/>
                <a:cs typeface="Arial" panose="020B0604020202020204" pitchFamily="34" charset="0"/>
              </a:rPr>
            </a:br>
            <a:r>
              <a:rPr lang="tr-TR" altLang="tr-TR" sz="2400" dirty="0">
                <a:solidFill>
                  <a:srgbClr val="0D0D0D"/>
                </a:solidFill>
                <a:latin typeface="+mn-lt"/>
                <a:cs typeface="Arial" panose="020B0604020202020204" pitchFamily="34" charset="0"/>
              </a:rPr>
              <a:t>Prof. Dr. </a:t>
            </a:r>
            <a:r>
              <a:rPr lang="tr-TR" altLang="tr-TR" sz="2400" dirty="0" err="1">
                <a:solidFill>
                  <a:srgbClr val="0D0D0D"/>
                </a:solidFill>
                <a:latin typeface="+mn-lt"/>
                <a:cs typeface="Arial" panose="020B0604020202020204" pitchFamily="34" charset="0"/>
              </a:rPr>
              <a:t>Nergiz</a:t>
            </a:r>
            <a:r>
              <a:rPr lang="tr-TR" altLang="tr-TR" sz="2400" dirty="0">
                <a:solidFill>
                  <a:srgbClr val="0D0D0D"/>
                </a:solidFill>
                <a:latin typeface="+mn-lt"/>
                <a:cs typeface="Arial" panose="020B0604020202020204" pitchFamily="34" charset="0"/>
              </a:rPr>
              <a:t> DURMUŞ SÜTPİDELER</a:t>
            </a:r>
            <a:br>
              <a:rPr lang="tr-TR" altLang="tr-TR" sz="2400" dirty="0">
                <a:solidFill>
                  <a:srgbClr val="0D0D0D"/>
                </a:solidFill>
                <a:latin typeface="+mn-lt"/>
                <a:cs typeface="Arial" panose="020B0604020202020204" pitchFamily="34" charset="0"/>
              </a:rPr>
            </a:br>
            <a:r>
              <a:rPr lang="tr-TR" altLang="tr-TR" sz="2400" dirty="0">
                <a:solidFill>
                  <a:srgbClr val="0D0D0D"/>
                </a:solidFill>
                <a:latin typeface="+mn-lt"/>
                <a:cs typeface="Arial" panose="020B0604020202020204" pitchFamily="34" charset="0"/>
              </a:rPr>
              <a:t>Prof. Dr. Zekiye ALTUN</a:t>
            </a:r>
            <a:br>
              <a:rPr lang="tr-TR" altLang="tr-TR" sz="2400" dirty="0">
                <a:solidFill>
                  <a:srgbClr val="0D0D0D"/>
                </a:solidFill>
                <a:latin typeface="+mn-lt"/>
                <a:cs typeface="Arial" panose="020B0604020202020204" pitchFamily="34" charset="0"/>
              </a:rPr>
            </a:br>
            <a:endParaRPr lang="tr-TR" sz="2400" dirty="0">
              <a:solidFill>
                <a:srgbClr val="0D0D0D"/>
              </a:solidFill>
              <a:latin typeface="+mn-lt"/>
              <a:cs typeface="Arial" panose="020B0604020202020204" pitchFamily="34" charset="0"/>
            </a:endParaRPr>
          </a:p>
        </p:txBody>
      </p:sp>
      <p:pic>
        <p:nvPicPr>
          <p:cNvPr id="10" name="Picture 8">
            <a:extLst>
              <a:ext uri="{FF2B5EF4-FFF2-40B4-BE49-F238E27FC236}">
                <a16:creationId xmlns:a16="http://schemas.microsoft.com/office/drawing/2014/main" id="{0A2C4F04-A575-42F0-8930-23129F36ACC4}"/>
              </a:ext>
            </a:extLst>
          </p:cNvPr>
          <p:cNvPicPr>
            <a:picLocks noChangeAspect="1"/>
          </p:cNvPicPr>
          <p:nvPr/>
        </p:nvPicPr>
        <p:blipFill rotWithShape="1">
          <a:blip r:embed="rId2"/>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1" name="Picture 5">
            <a:extLst>
              <a:ext uri="{FF2B5EF4-FFF2-40B4-BE49-F238E27FC236}">
                <a16:creationId xmlns:a16="http://schemas.microsoft.com/office/drawing/2014/main" id="{955FA7CB-6F34-4A6C-8BED-97DC090987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deü logo">
            <a:extLst>
              <a:ext uri="{FF2B5EF4-FFF2-40B4-BE49-F238E27FC236}">
                <a16:creationId xmlns:a16="http://schemas.microsoft.com/office/drawing/2014/main" id="{83EC8B41-A22B-4D6C-8EA3-5102EEF703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Dikdörtgen 4">
            <a:extLst>
              <a:ext uri="{FF2B5EF4-FFF2-40B4-BE49-F238E27FC236}">
                <a16:creationId xmlns:a16="http://schemas.microsoft.com/office/drawing/2014/main" id="{4E28E427-E0F2-445A-B1F1-D7F19CA841DD}"/>
              </a:ext>
            </a:extLst>
          </p:cNvPr>
          <p:cNvSpPr/>
          <p:nvPr/>
        </p:nvSpPr>
        <p:spPr>
          <a:xfrm>
            <a:off x="2381080" y="757850"/>
            <a:ext cx="6490327" cy="830997"/>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US" sz="2400" b="1" dirty="0">
                <a:solidFill>
                  <a:schemeClr val="accent1">
                    <a:lumMod val="75000"/>
                  </a:schemeClr>
                </a:solidFill>
              </a:rPr>
              <a:t>DEU HSI Laboratory Animal Science Department</a:t>
            </a:r>
          </a:p>
          <a:p>
            <a:pPr algn="ctr"/>
            <a:r>
              <a:rPr lang="en-US" sz="2400" b="1" dirty="0">
                <a:solidFill>
                  <a:schemeClr val="accent1">
                    <a:lumMod val="75000"/>
                  </a:schemeClr>
                </a:solidFill>
              </a:rPr>
              <a:t>Academic Staff</a:t>
            </a:r>
          </a:p>
        </p:txBody>
      </p:sp>
    </p:spTree>
    <p:extLst>
      <p:ext uri="{BB962C8B-B14F-4D97-AF65-F5344CB8AC3E}">
        <p14:creationId xmlns:p14="http://schemas.microsoft.com/office/powerpoint/2010/main" val="1705842844"/>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065405-2C9C-4F2B-B2EC-B330A29A23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3121" y="1859149"/>
            <a:ext cx="3675514" cy="4805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CCE1EA4-7F97-4FD2-8CEF-5A68797782D4}"/>
              </a:ext>
            </a:extLst>
          </p:cNvPr>
          <p:cNvSpPr/>
          <p:nvPr/>
        </p:nvSpPr>
        <p:spPr>
          <a:xfrm>
            <a:off x="343365" y="2222068"/>
            <a:ext cx="7568183" cy="3913059"/>
          </a:xfrm>
          <a:prstGeom prst="rect">
            <a:avLst/>
          </a:prstGeom>
        </p:spPr>
        <p:txBody>
          <a:bodyPr wrap="square">
            <a:spAutoFit/>
          </a:bodyPr>
          <a:lstStyle/>
          <a:p>
            <a:pPr marL="342900" indent="-342900">
              <a:buFont typeface="Arial" panose="020B0604020202020204" pitchFamily="34" charset="0"/>
              <a:buChar char="•"/>
            </a:pPr>
            <a:r>
              <a:rPr lang="en-US" sz="2400" dirty="0">
                <a:cs typeface="Arial" panose="020B0604020202020204" pitchFamily="34" charset="0"/>
              </a:rPr>
              <a:t>To be graduated from one of the undergraduate </a:t>
            </a:r>
            <a:r>
              <a:rPr lang="en-US" sz="2400" dirty="0" err="1">
                <a:cs typeface="Arial" panose="020B0604020202020204" pitchFamily="34" charset="0"/>
              </a:rPr>
              <a:t>programmes</a:t>
            </a:r>
            <a:r>
              <a:rPr lang="en-US" sz="2400" dirty="0">
                <a:cs typeface="Arial" panose="020B0604020202020204" pitchFamily="34" charset="0"/>
              </a:rPr>
              <a:t> of Veterinary Medicine, Medicine, Dentistry, Pharmacy or Biology</a:t>
            </a:r>
            <a:r>
              <a:rPr lang="tr-TR" sz="2400" dirty="0">
                <a:cs typeface="Arial" panose="020B0604020202020204" pitchFamily="34" charset="0"/>
              </a:rPr>
              <a:t>.</a:t>
            </a:r>
          </a:p>
          <a:p>
            <a:pPr marL="342900" indent="-342900">
              <a:lnSpc>
                <a:spcPct val="150000"/>
              </a:lnSpc>
              <a:buFont typeface="Arial" panose="020B0604020202020204" pitchFamily="34" charset="0"/>
              <a:buChar char="•"/>
            </a:pPr>
            <a:r>
              <a:rPr lang="en-US" sz="2400" dirty="0">
                <a:cs typeface="Arial" panose="020B0604020202020204" pitchFamily="34" charset="0"/>
              </a:rPr>
              <a:t>To have at least 55 points from ALES exam</a:t>
            </a:r>
            <a:r>
              <a:rPr lang="tr-TR" sz="2400" dirty="0">
                <a:cs typeface="Arial" panose="020B0604020202020204" pitchFamily="34" charset="0"/>
              </a:rPr>
              <a:t>,</a:t>
            </a:r>
          </a:p>
          <a:p>
            <a:pPr marL="342900" indent="-342900">
              <a:lnSpc>
                <a:spcPct val="150000"/>
              </a:lnSpc>
              <a:buFont typeface="Arial" panose="020B0604020202020204" pitchFamily="34" charset="0"/>
              <a:buChar char="•"/>
            </a:pPr>
            <a:r>
              <a:rPr lang="en-US" sz="2400" dirty="0">
                <a:cs typeface="Arial" panose="020B0604020202020204" pitchFamily="34" charset="0"/>
              </a:rPr>
              <a:t>It is necessary to have at least 60 points or equivalent score from the central foreign language exams accepted by Council of Higher Education in Turkey (</a:t>
            </a:r>
            <a:r>
              <a:rPr lang="en-US" sz="2400" dirty="0" err="1">
                <a:cs typeface="Arial" panose="020B0604020202020204" pitchFamily="34" charset="0"/>
              </a:rPr>
              <a:t>CoHe</a:t>
            </a:r>
            <a:r>
              <a:rPr lang="en-US" sz="2400" dirty="0">
                <a:cs typeface="Arial" panose="020B0604020202020204" pitchFamily="34" charset="0"/>
              </a:rPr>
              <a:t>/YÖK) </a:t>
            </a:r>
            <a:br>
              <a:rPr lang="tr-TR" sz="2400" dirty="0">
                <a:cs typeface="Arial" panose="020B0604020202020204" pitchFamily="34" charset="0"/>
              </a:rPr>
            </a:br>
            <a:endParaRPr lang="tr-TR" sz="2400" dirty="0"/>
          </a:p>
        </p:txBody>
      </p:sp>
      <p:pic>
        <p:nvPicPr>
          <p:cNvPr id="8" name="Picture 8">
            <a:extLst>
              <a:ext uri="{FF2B5EF4-FFF2-40B4-BE49-F238E27FC236}">
                <a16:creationId xmlns:a16="http://schemas.microsoft.com/office/drawing/2014/main" id="{789C92F9-4E07-4ACB-99F0-5F77A4649C41}"/>
              </a:ext>
            </a:extLst>
          </p:cNvPr>
          <p:cNvPicPr>
            <a:picLocks noChangeAspect="1"/>
          </p:cNvPicPr>
          <p:nvPr/>
        </p:nvPicPr>
        <p:blipFill rotWithShape="1">
          <a:blip r:embed="rId3"/>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9" name="Picture 5">
            <a:extLst>
              <a:ext uri="{FF2B5EF4-FFF2-40B4-BE49-F238E27FC236}">
                <a16:creationId xmlns:a16="http://schemas.microsoft.com/office/drawing/2014/main" id="{1B800BBD-1531-4625-8C35-DE272EB840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eü logo">
            <a:extLst>
              <a:ext uri="{FF2B5EF4-FFF2-40B4-BE49-F238E27FC236}">
                <a16:creationId xmlns:a16="http://schemas.microsoft.com/office/drawing/2014/main" id="{7E150BD7-E1AA-4E7D-AB8E-620FEFE166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Dikdörtgen 4">
            <a:extLst>
              <a:ext uri="{FF2B5EF4-FFF2-40B4-BE49-F238E27FC236}">
                <a16:creationId xmlns:a16="http://schemas.microsoft.com/office/drawing/2014/main" id="{D61CE9B5-2D4C-47B2-BA0C-86D459272D70}"/>
              </a:ext>
            </a:extLst>
          </p:cNvPr>
          <p:cNvSpPr/>
          <p:nvPr/>
        </p:nvSpPr>
        <p:spPr>
          <a:xfrm>
            <a:off x="2381080" y="677523"/>
            <a:ext cx="6490327" cy="830997"/>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US" sz="2400" b="1" dirty="0">
                <a:solidFill>
                  <a:schemeClr val="accent1">
                    <a:lumMod val="75000"/>
                  </a:schemeClr>
                </a:solidFill>
              </a:rPr>
              <a:t>DEU HSI Laboratory Animal Science Department</a:t>
            </a:r>
          </a:p>
          <a:p>
            <a:pPr algn="ctr"/>
            <a:r>
              <a:rPr lang="en-US" sz="2400" b="1" dirty="0">
                <a:solidFill>
                  <a:schemeClr val="accent1">
                    <a:lumMod val="75000"/>
                  </a:schemeClr>
                </a:solidFill>
              </a:rPr>
              <a:t>MSc Programme Application Requirements</a:t>
            </a:r>
          </a:p>
        </p:txBody>
      </p:sp>
    </p:spTree>
    <p:extLst>
      <p:ext uri="{BB962C8B-B14F-4D97-AF65-F5344CB8AC3E}">
        <p14:creationId xmlns:p14="http://schemas.microsoft.com/office/powerpoint/2010/main" val="3937379694"/>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E08584-8BB6-4898-9D67-3C8634F93805}"/>
              </a:ext>
            </a:extLst>
          </p:cNvPr>
          <p:cNvSpPr/>
          <p:nvPr/>
        </p:nvSpPr>
        <p:spPr>
          <a:xfrm>
            <a:off x="185530" y="1950559"/>
            <a:ext cx="8044070" cy="4893647"/>
          </a:xfrm>
          <a:prstGeom prst="rect">
            <a:avLst/>
          </a:prstGeom>
        </p:spPr>
        <p:txBody>
          <a:bodyPr wrap="square">
            <a:spAutoFit/>
          </a:bodyPr>
          <a:lstStyle/>
          <a:p>
            <a:pPr marL="342900" indent="342900">
              <a:buFont typeface="Arial" panose="020B0604020202020204" pitchFamily="34" charset="0"/>
              <a:buChar char="•"/>
            </a:pPr>
            <a:r>
              <a:rPr lang="en-US" sz="2400" dirty="0">
                <a:cs typeface="Arial" panose="020B0604020202020204" pitchFamily="34" charset="0"/>
              </a:rPr>
              <a:t>Those who apply to the doctorate </a:t>
            </a:r>
            <a:r>
              <a:rPr lang="en-US" sz="2400" dirty="0" err="1">
                <a:cs typeface="Arial" panose="020B0604020202020204" pitchFamily="34" charset="0"/>
              </a:rPr>
              <a:t>programme</a:t>
            </a:r>
            <a:r>
              <a:rPr lang="en-US" sz="2400" dirty="0">
                <a:cs typeface="Arial" panose="020B0604020202020204" pitchFamily="34" charset="0"/>
              </a:rPr>
              <a:t> with a master's degree with thesis must have a master's degree with thesis, and a minimum grade point average of at least 80 in the 100 system or at least 3.00 in the 4.00 system or equivalent.</a:t>
            </a:r>
            <a:endParaRPr lang="tr-TR"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Those who have at least ten semesters of undergraduate education, excluding faculties of medicine, dentistry, veterinary medicine, pharmacy and preparatory classes, are considered to have a master's degree.</a:t>
            </a:r>
            <a:endParaRPr lang="tr-TR"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To have at least </a:t>
            </a:r>
            <a:r>
              <a:rPr lang="tr-TR" sz="2400" dirty="0">
                <a:cs typeface="Arial" panose="020B0604020202020204" pitchFamily="34" charset="0"/>
              </a:rPr>
              <a:t>60</a:t>
            </a:r>
            <a:r>
              <a:rPr lang="en-US" sz="2400" dirty="0">
                <a:cs typeface="Arial" panose="020B0604020202020204" pitchFamily="34" charset="0"/>
              </a:rPr>
              <a:t> points from ALES exam</a:t>
            </a:r>
            <a:r>
              <a:rPr lang="tr-TR" sz="2400" dirty="0">
                <a:cs typeface="Arial" panose="020B0604020202020204" pitchFamily="34" charset="0"/>
              </a:rPr>
              <a:t>,</a:t>
            </a:r>
          </a:p>
          <a:p>
            <a:pPr marL="342900" indent="342900">
              <a:buFont typeface="Arial" panose="020B0604020202020204" pitchFamily="34" charset="0"/>
              <a:buChar char="•"/>
            </a:pPr>
            <a:r>
              <a:rPr lang="en-US" sz="2400" dirty="0">
                <a:cs typeface="Arial" panose="020B0604020202020204" pitchFamily="34" charset="0"/>
              </a:rPr>
              <a:t>It is necessary to have at least 60 points or equivalent score from the central foreign language exams accepted by Council of Higher Education in Turkey (</a:t>
            </a:r>
            <a:r>
              <a:rPr lang="en-US" sz="2400" dirty="0" err="1">
                <a:cs typeface="Arial" panose="020B0604020202020204" pitchFamily="34" charset="0"/>
              </a:rPr>
              <a:t>CoHe</a:t>
            </a:r>
            <a:r>
              <a:rPr lang="en-US" sz="2400" dirty="0">
                <a:cs typeface="Arial" panose="020B0604020202020204" pitchFamily="34" charset="0"/>
              </a:rPr>
              <a:t>/YÖK)</a:t>
            </a:r>
            <a:endParaRPr lang="tr-TR" sz="2400" dirty="0"/>
          </a:p>
        </p:txBody>
      </p:sp>
      <p:pic>
        <p:nvPicPr>
          <p:cNvPr id="4" name="Picture 5">
            <a:extLst>
              <a:ext uri="{FF2B5EF4-FFF2-40B4-BE49-F238E27FC236}">
                <a16:creationId xmlns:a16="http://schemas.microsoft.com/office/drawing/2014/main" id="{C7B2E88C-B246-4C2E-85AE-D8AD73635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8137" y="2162529"/>
            <a:ext cx="3218661" cy="4134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225AE0A7-77BC-4875-9CFF-DC2E6B51B6C8}"/>
              </a:ext>
            </a:extLst>
          </p:cNvPr>
          <p:cNvPicPr>
            <a:picLocks noChangeAspect="1"/>
          </p:cNvPicPr>
          <p:nvPr/>
        </p:nvPicPr>
        <p:blipFill rotWithShape="1">
          <a:blip r:embed="rId3"/>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EB720EEB-7BCD-4784-839E-164E919761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eü logo">
            <a:extLst>
              <a:ext uri="{FF2B5EF4-FFF2-40B4-BE49-F238E27FC236}">
                <a16:creationId xmlns:a16="http://schemas.microsoft.com/office/drawing/2014/main" id="{C08989A3-95AF-4D23-9583-EEE313AB72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Dikdörtgen 4">
            <a:extLst>
              <a:ext uri="{FF2B5EF4-FFF2-40B4-BE49-F238E27FC236}">
                <a16:creationId xmlns:a16="http://schemas.microsoft.com/office/drawing/2014/main" id="{C20B9FA3-A9FD-4940-A084-CF58E6C4AE5E}"/>
              </a:ext>
            </a:extLst>
          </p:cNvPr>
          <p:cNvSpPr/>
          <p:nvPr/>
        </p:nvSpPr>
        <p:spPr>
          <a:xfrm>
            <a:off x="2381080" y="677523"/>
            <a:ext cx="6490327" cy="830997"/>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US" sz="2400" b="1" dirty="0">
                <a:solidFill>
                  <a:schemeClr val="accent1">
                    <a:lumMod val="75000"/>
                  </a:schemeClr>
                </a:solidFill>
              </a:rPr>
              <a:t>DEU HSI Laboratory Animal Science Department</a:t>
            </a:r>
          </a:p>
          <a:p>
            <a:pPr algn="ctr"/>
            <a:r>
              <a:rPr lang="tr-TR" sz="2400" b="1" dirty="0" err="1">
                <a:solidFill>
                  <a:schemeClr val="accent1">
                    <a:lumMod val="75000"/>
                  </a:schemeClr>
                </a:solidFill>
              </a:rPr>
              <a:t>PhD</a:t>
            </a:r>
            <a:r>
              <a:rPr lang="en-US" sz="2400" b="1" dirty="0">
                <a:solidFill>
                  <a:schemeClr val="accent1">
                    <a:lumMod val="75000"/>
                  </a:schemeClr>
                </a:solidFill>
              </a:rPr>
              <a:t> Programme Application Requirements</a:t>
            </a:r>
          </a:p>
        </p:txBody>
      </p:sp>
    </p:spTree>
    <p:extLst>
      <p:ext uri="{BB962C8B-B14F-4D97-AF65-F5344CB8AC3E}">
        <p14:creationId xmlns:p14="http://schemas.microsoft.com/office/powerpoint/2010/main" val="2509888058"/>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3346" y="944072"/>
            <a:ext cx="10265793" cy="6227805"/>
          </a:xfrm>
        </p:spPr>
        <p:txBody>
          <a:bodyPr>
            <a:normAutofit/>
          </a:bodyPr>
          <a:lstStyle/>
          <a:p>
            <a:pPr>
              <a:lnSpc>
                <a:spcPct val="100000"/>
              </a:lnSpc>
            </a:pPr>
            <a:br>
              <a:rPr lang="en-US" altLang="tr-TR"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rPr>
            </a:br>
            <a:br>
              <a:rPr lang="en-US" altLang="tr-TR"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rPr>
            </a:br>
            <a:r>
              <a:rPr lang="en-US" altLang="tr-TR" sz="2400" b="1" dirty="0">
                <a:latin typeface="+mn-lt"/>
                <a:ea typeface="+mn-ea"/>
                <a:cs typeface="Arial" panose="020B0604020202020204" pitchFamily="34" charset="0"/>
              </a:rPr>
              <a:t>PhD </a:t>
            </a:r>
            <a:r>
              <a:rPr lang="en-US" altLang="tr-TR" sz="2400" b="1" dirty="0" err="1">
                <a:latin typeface="+mn-lt"/>
                <a:ea typeface="+mn-ea"/>
                <a:cs typeface="Arial" panose="020B0604020202020204" pitchFamily="34" charset="0"/>
              </a:rPr>
              <a:t>programme</a:t>
            </a:r>
            <a:r>
              <a:rPr lang="en-US" altLang="tr-TR" sz="2400" b="1" dirty="0">
                <a:latin typeface="+mn-lt"/>
                <a:ea typeface="+mn-ea"/>
                <a:cs typeface="Arial" panose="020B0604020202020204" pitchFamily="34" charset="0"/>
              </a:rPr>
              <a:t> graduates</a:t>
            </a:r>
            <a:br>
              <a:rPr lang="en-US" altLang="tr-TR" sz="2400" dirty="0">
                <a:latin typeface="+mn-lt"/>
                <a:ea typeface="+mn-ea"/>
                <a:cs typeface="Arial" panose="020B0604020202020204" pitchFamily="34" charset="0"/>
              </a:rPr>
            </a:br>
            <a:r>
              <a:rPr lang="en-US" altLang="tr-TR" sz="2400" dirty="0">
                <a:latin typeface="+mn-lt"/>
                <a:ea typeface="+mn-ea"/>
                <a:cs typeface="Arial" panose="020B0604020202020204" pitchFamily="34" charset="0"/>
              </a:rPr>
              <a:t>Efsun Kolatan, Bio, MSc</a:t>
            </a:r>
            <a:br>
              <a:rPr lang="en-US" altLang="tr-TR" sz="2400" dirty="0">
                <a:latin typeface="+mn-lt"/>
                <a:ea typeface="+mn-ea"/>
                <a:cs typeface="Arial" panose="020B0604020202020204" pitchFamily="34" charset="0"/>
              </a:rPr>
            </a:br>
            <a:r>
              <a:rPr lang="en-US" altLang="tr-TR" sz="2400" dirty="0" err="1">
                <a:latin typeface="+mn-lt"/>
                <a:ea typeface="+mn-ea"/>
                <a:cs typeface="Arial" panose="020B0604020202020204" pitchFamily="34" charset="0"/>
              </a:rPr>
              <a:t>Gonca</a:t>
            </a:r>
            <a:r>
              <a:rPr lang="en-US" altLang="tr-TR" sz="2400" dirty="0">
                <a:latin typeface="+mn-lt"/>
                <a:ea typeface="+mn-ea"/>
                <a:cs typeface="Arial" panose="020B0604020202020204" pitchFamily="34" charset="0"/>
              </a:rPr>
              <a:t> </a:t>
            </a:r>
            <a:r>
              <a:rPr lang="en-US" altLang="tr-TR" sz="2400" dirty="0" err="1">
                <a:latin typeface="+mn-lt"/>
                <a:ea typeface="+mn-ea"/>
                <a:cs typeface="Arial" panose="020B0604020202020204" pitchFamily="34" charset="0"/>
              </a:rPr>
              <a:t>Kamacı</a:t>
            </a:r>
            <a:r>
              <a:rPr lang="en-US" altLang="tr-TR" sz="2400" dirty="0">
                <a:latin typeface="+mn-lt"/>
                <a:ea typeface="+mn-ea"/>
                <a:cs typeface="Arial" panose="020B0604020202020204" pitchFamily="34" charset="0"/>
              </a:rPr>
              <a:t>, DVM</a:t>
            </a:r>
            <a:br>
              <a:rPr lang="en-US" altLang="tr-TR" sz="2400" dirty="0">
                <a:latin typeface="+mn-lt"/>
                <a:ea typeface="+mn-ea"/>
                <a:cs typeface="Arial" panose="020B0604020202020204" pitchFamily="34" charset="0"/>
              </a:rPr>
            </a:br>
            <a:r>
              <a:rPr lang="en-US" altLang="tr-TR" sz="2400" dirty="0" err="1">
                <a:latin typeface="+mn-lt"/>
                <a:ea typeface="+mn-ea"/>
                <a:cs typeface="Arial" panose="020B0604020202020204" pitchFamily="34" charset="0"/>
              </a:rPr>
              <a:t>Meryem</a:t>
            </a:r>
            <a:r>
              <a:rPr lang="en-US" altLang="tr-TR" sz="2400" dirty="0">
                <a:latin typeface="+mn-lt"/>
                <a:ea typeface="+mn-ea"/>
                <a:cs typeface="Arial" panose="020B0604020202020204" pitchFamily="34" charset="0"/>
              </a:rPr>
              <a:t> </a:t>
            </a:r>
            <a:r>
              <a:rPr lang="en-US" altLang="tr-TR" sz="2400" dirty="0" err="1">
                <a:latin typeface="+mn-lt"/>
                <a:ea typeface="+mn-ea"/>
                <a:cs typeface="Arial" panose="020B0604020202020204" pitchFamily="34" charset="0"/>
              </a:rPr>
              <a:t>Çalişir</a:t>
            </a:r>
            <a:r>
              <a:rPr lang="en-US" altLang="tr-TR" sz="2400" dirty="0">
                <a:latin typeface="+mn-lt"/>
                <a:ea typeface="+mn-ea"/>
                <a:cs typeface="Arial" panose="020B0604020202020204" pitchFamily="34" charset="0"/>
              </a:rPr>
              <a:t>, Bio, MSc</a:t>
            </a:r>
            <a:br>
              <a:rPr lang="en-US" altLang="tr-TR" sz="2400" dirty="0">
                <a:latin typeface="+mn-lt"/>
                <a:ea typeface="+mn-ea"/>
                <a:cs typeface="Arial" panose="020B0604020202020204" pitchFamily="34" charset="0"/>
              </a:rPr>
            </a:br>
            <a:r>
              <a:rPr lang="en-US" altLang="tr-TR" sz="2400" dirty="0" err="1">
                <a:latin typeface="+mn-lt"/>
                <a:ea typeface="+mn-ea"/>
                <a:cs typeface="Arial" panose="020B0604020202020204" pitchFamily="34" charset="0"/>
              </a:rPr>
              <a:t>Aslı</a:t>
            </a:r>
            <a:r>
              <a:rPr lang="en-US" altLang="tr-TR" sz="2400" dirty="0">
                <a:latin typeface="+mn-lt"/>
                <a:ea typeface="+mn-ea"/>
                <a:cs typeface="Arial" panose="020B0604020202020204" pitchFamily="34" charset="0"/>
              </a:rPr>
              <a:t> </a:t>
            </a:r>
            <a:r>
              <a:rPr lang="en-US" altLang="tr-TR" sz="2400" dirty="0" err="1">
                <a:latin typeface="+mn-lt"/>
                <a:ea typeface="+mn-ea"/>
                <a:cs typeface="Arial" panose="020B0604020202020204" pitchFamily="34" charset="0"/>
              </a:rPr>
              <a:t>Çelik</a:t>
            </a:r>
            <a:r>
              <a:rPr lang="en-US" altLang="tr-TR" sz="2400" dirty="0">
                <a:latin typeface="+mn-lt"/>
                <a:ea typeface="+mn-ea"/>
                <a:cs typeface="Arial" panose="020B0604020202020204" pitchFamily="34" charset="0"/>
              </a:rPr>
              <a:t>, DVM, MSc</a:t>
            </a:r>
            <a:br>
              <a:rPr lang="en-US" altLang="tr-TR" sz="2400" dirty="0">
                <a:latin typeface="+mn-lt"/>
                <a:ea typeface="+mn-ea"/>
                <a:cs typeface="Arial" panose="020B0604020202020204" pitchFamily="34" charset="0"/>
              </a:rPr>
            </a:br>
            <a:br>
              <a:rPr lang="en-US" altLang="tr-TR" sz="2400" dirty="0">
                <a:latin typeface="+mn-lt"/>
                <a:ea typeface="+mn-ea"/>
                <a:cs typeface="Arial" panose="020B0604020202020204" pitchFamily="34" charset="0"/>
              </a:rPr>
            </a:br>
            <a:r>
              <a:rPr lang="en-US" altLang="tr-TR" sz="2400" b="1" dirty="0">
                <a:latin typeface="+mn-lt"/>
                <a:ea typeface="+mn-ea"/>
                <a:cs typeface="Arial" panose="020B0604020202020204" pitchFamily="34" charset="0"/>
              </a:rPr>
              <a:t>PhD Programme</a:t>
            </a:r>
            <a:r>
              <a:rPr lang="tr-TR" altLang="tr-TR" sz="2400" b="1" dirty="0">
                <a:latin typeface="+mn-lt"/>
                <a:ea typeface="+mn-ea"/>
                <a:cs typeface="Arial" panose="020B0604020202020204" pitchFamily="34" charset="0"/>
              </a:rPr>
              <a:t> </a:t>
            </a:r>
            <a:r>
              <a:rPr lang="tr-TR" altLang="tr-TR" sz="2400" b="1" dirty="0" err="1">
                <a:latin typeface="+mn-lt"/>
                <a:ea typeface="+mn-ea"/>
                <a:cs typeface="Arial" panose="020B0604020202020204" pitchFamily="34" charset="0"/>
              </a:rPr>
              <a:t>students</a:t>
            </a:r>
            <a:br>
              <a:rPr lang="en-US" altLang="tr-TR" sz="2400" dirty="0">
                <a:latin typeface="+mn-lt"/>
                <a:ea typeface="+mn-ea"/>
                <a:cs typeface="Arial" panose="020B0604020202020204" pitchFamily="34" charset="0"/>
              </a:rPr>
            </a:br>
            <a:r>
              <a:rPr lang="en-US" altLang="tr-TR" sz="2400" dirty="0" err="1">
                <a:latin typeface="+mn-lt"/>
                <a:ea typeface="+mn-ea"/>
                <a:cs typeface="Arial" panose="020B0604020202020204" pitchFamily="34" charset="0"/>
              </a:rPr>
              <a:t>Nazan</a:t>
            </a:r>
            <a:r>
              <a:rPr lang="en-US" altLang="tr-TR" sz="2400" dirty="0">
                <a:latin typeface="+mn-lt"/>
                <a:ea typeface="+mn-ea"/>
                <a:cs typeface="Arial" panose="020B0604020202020204" pitchFamily="34" charset="0"/>
              </a:rPr>
              <a:t> </a:t>
            </a:r>
            <a:r>
              <a:rPr lang="en-US" altLang="tr-TR" sz="2400" dirty="0" err="1">
                <a:latin typeface="+mn-lt"/>
                <a:ea typeface="+mn-ea"/>
                <a:cs typeface="Arial" panose="020B0604020202020204" pitchFamily="34" charset="0"/>
              </a:rPr>
              <a:t>Baksi</a:t>
            </a:r>
            <a:r>
              <a:rPr lang="en-US" altLang="tr-TR" sz="2400" dirty="0">
                <a:latin typeface="+mn-lt"/>
                <a:ea typeface="+mn-ea"/>
                <a:cs typeface="Arial" panose="020B0604020202020204" pitchFamily="34" charset="0"/>
              </a:rPr>
              <a:t>, DVM </a:t>
            </a:r>
            <a:br>
              <a:rPr lang="en-US" altLang="tr-TR" sz="2400" dirty="0">
                <a:latin typeface="+mn-lt"/>
                <a:ea typeface="+mn-ea"/>
                <a:cs typeface="Arial" panose="020B0604020202020204" pitchFamily="34" charset="0"/>
              </a:rPr>
            </a:br>
            <a:r>
              <a:rPr lang="en-US" altLang="tr-TR" sz="2400" dirty="0">
                <a:latin typeface="+mn-lt"/>
                <a:ea typeface="+mn-ea"/>
                <a:cs typeface="Arial" panose="020B0604020202020204" pitchFamily="34" charset="0"/>
              </a:rPr>
              <a:t>H. Zeynep </a:t>
            </a:r>
            <a:r>
              <a:rPr lang="en-US" altLang="tr-TR" sz="2400" dirty="0" err="1">
                <a:latin typeface="+mn-lt"/>
                <a:ea typeface="+mn-ea"/>
                <a:cs typeface="Arial" panose="020B0604020202020204" pitchFamily="34" charset="0"/>
              </a:rPr>
              <a:t>Koşar</a:t>
            </a:r>
            <a:r>
              <a:rPr lang="en-US" altLang="tr-TR" sz="2400" dirty="0">
                <a:latin typeface="+mn-lt"/>
                <a:ea typeface="+mn-ea"/>
                <a:cs typeface="Arial" panose="020B0604020202020204" pitchFamily="34" charset="0"/>
              </a:rPr>
              <a:t>, DVM</a:t>
            </a:r>
            <a:endParaRPr lang="en-US" sz="2400" dirty="0">
              <a:latin typeface="+mn-lt"/>
              <a:ea typeface="+mn-ea"/>
              <a:cs typeface="Arial" panose="020B0604020202020204" pitchFamily="34" charset="0"/>
            </a:endParaRPr>
          </a:p>
        </p:txBody>
      </p:sp>
      <p:sp>
        <p:nvSpPr>
          <p:cNvPr id="5" name="Dikdörtgen 4"/>
          <p:cNvSpPr/>
          <p:nvPr/>
        </p:nvSpPr>
        <p:spPr>
          <a:xfrm>
            <a:off x="5882453" y="2741369"/>
            <a:ext cx="6304547" cy="3416320"/>
          </a:xfrm>
          <a:prstGeom prst="rect">
            <a:avLst/>
          </a:prstGeom>
        </p:spPr>
        <p:txBody>
          <a:bodyPr wrap="square">
            <a:spAutoFit/>
          </a:bodyPr>
          <a:lstStyle/>
          <a:p>
            <a:r>
              <a:rPr lang="tr-TR" altLang="tr-TR" sz="2400" b="1" dirty="0" err="1">
                <a:cs typeface="Arial" panose="020B0604020202020204" pitchFamily="34" charset="0"/>
              </a:rPr>
              <a:t>MSc</a:t>
            </a:r>
            <a:r>
              <a:rPr lang="en-US" altLang="tr-TR" sz="2400" b="1" dirty="0">
                <a:cs typeface="Arial" panose="020B0604020202020204" pitchFamily="34" charset="0"/>
              </a:rPr>
              <a:t> </a:t>
            </a:r>
            <a:r>
              <a:rPr lang="en-US" altLang="tr-TR" sz="2400" b="1" dirty="0" err="1">
                <a:cs typeface="Arial" panose="020B0604020202020204" pitchFamily="34" charset="0"/>
              </a:rPr>
              <a:t>programme</a:t>
            </a:r>
            <a:r>
              <a:rPr lang="en-US" altLang="tr-TR" sz="2400" b="1" dirty="0">
                <a:cs typeface="Arial" panose="020B0604020202020204" pitchFamily="34" charset="0"/>
              </a:rPr>
              <a:t> graduates</a:t>
            </a:r>
            <a:br>
              <a:rPr lang="tr-TR" altLang="tr-TR" sz="2400" dirty="0">
                <a:cs typeface="Arial" panose="020B0604020202020204" pitchFamily="34" charset="0"/>
              </a:rPr>
            </a:br>
            <a:r>
              <a:rPr lang="tr-TR" altLang="tr-TR" sz="2400" dirty="0">
                <a:cs typeface="Arial" panose="020B0604020202020204" pitchFamily="34" charset="0"/>
              </a:rPr>
              <a:t>Efsun Kolatan, </a:t>
            </a:r>
            <a:r>
              <a:rPr lang="tr-TR" altLang="tr-TR" sz="2400" dirty="0" err="1">
                <a:cs typeface="Arial" panose="020B0604020202020204" pitchFamily="34" charset="0"/>
              </a:rPr>
              <a:t>Bio</a:t>
            </a:r>
            <a:br>
              <a:rPr lang="tr-TR" altLang="tr-TR" sz="2400" dirty="0">
                <a:cs typeface="Arial" panose="020B0604020202020204" pitchFamily="34" charset="0"/>
              </a:rPr>
            </a:br>
            <a:r>
              <a:rPr lang="tr-TR" altLang="tr-TR" sz="2400" dirty="0">
                <a:cs typeface="Arial" panose="020B0604020202020204" pitchFamily="34" charset="0"/>
              </a:rPr>
              <a:t>Aslı Çelik, DVM </a:t>
            </a:r>
          </a:p>
          <a:p>
            <a:r>
              <a:rPr lang="tr-TR" altLang="tr-TR" sz="2400" dirty="0">
                <a:cs typeface="Arial" panose="020B0604020202020204" pitchFamily="34" charset="0"/>
              </a:rPr>
              <a:t>Nazım Güreş, MD</a:t>
            </a:r>
            <a:br>
              <a:rPr lang="tr-TR" altLang="tr-TR" sz="2400" dirty="0">
                <a:cs typeface="Arial" panose="020B0604020202020204" pitchFamily="34" charset="0"/>
              </a:rPr>
            </a:br>
            <a:r>
              <a:rPr lang="tr-TR" altLang="tr-TR" sz="2400" dirty="0">
                <a:cs typeface="Arial" panose="020B0604020202020204" pitchFamily="34" charset="0"/>
              </a:rPr>
              <a:t>Semih Gülle, MD</a:t>
            </a:r>
          </a:p>
          <a:p>
            <a:br>
              <a:rPr lang="tr-TR" altLang="tr-TR" sz="2400" dirty="0">
                <a:cs typeface="Arial" panose="020B0604020202020204" pitchFamily="34" charset="0"/>
              </a:rPr>
            </a:br>
            <a:r>
              <a:rPr lang="tr-TR" altLang="tr-TR" sz="2400" b="1" dirty="0" err="1">
                <a:cs typeface="Arial" panose="020B0604020202020204" pitchFamily="34" charset="0"/>
              </a:rPr>
              <a:t>MSc</a:t>
            </a:r>
            <a:r>
              <a:rPr lang="en-US" altLang="tr-TR" sz="2400" b="1" dirty="0">
                <a:cs typeface="Arial" panose="020B0604020202020204" pitchFamily="34" charset="0"/>
              </a:rPr>
              <a:t> </a:t>
            </a:r>
            <a:r>
              <a:rPr lang="en-US" altLang="tr-TR" sz="2400" b="1" dirty="0" err="1">
                <a:cs typeface="Arial" panose="020B0604020202020204" pitchFamily="34" charset="0"/>
              </a:rPr>
              <a:t>programme</a:t>
            </a:r>
            <a:r>
              <a:rPr lang="en-US" altLang="tr-TR" sz="2400" b="1" dirty="0">
                <a:cs typeface="Arial" panose="020B0604020202020204" pitchFamily="34" charset="0"/>
              </a:rPr>
              <a:t> </a:t>
            </a:r>
            <a:r>
              <a:rPr lang="tr-TR" altLang="tr-TR" sz="2400" b="1" dirty="0" err="1">
                <a:cs typeface="Arial" panose="020B0604020202020204" pitchFamily="34" charset="0"/>
              </a:rPr>
              <a:t>students</a:t>
            </a:r>
            <a:br>
              <a:rPr lang="tr-TR" altLang="tr-TR" sz="2400" dirty="0">
                <a:cs typeface="Arial" panose="020B0604020202020204" pitchFamily="34" charset="0"/>
              </a:rPr>
            </a:br>
            <a:r>
              <a:rPr lang="en-US" altLang="tr-TR" sz="2400" dirty="0">
                <a:cs typeface="Arial" panose="020B0604020202020204" pitchFamily="34" charset="0"/>
              </a:rPr>
              <a:t>There are currently no registered students</a:t>
            </a:r>
            <a:r>
              <a:rPr lang="tr-TR" altLang="tr-TR" sz="2400" dirty="0">
                <a:cs typeface="Arial" panose="020B0604020202020204" pitchFamily="34" charset="0"/>
              </a:rPr>
              <a:t>.</a:t>
            </a:r>
            <a:br>
              <a:rPr lang="tr-TR" altLang="tr-TR" sz="2400" dirty="0">
                <a:cs typeface="Arial" panose="020B0604020202020204" pitchFamily="34" charset="0"/>
              </a:rPr>
            </a:br>
            <a:endParaRPr lang="tr-TR" sz="2400" dirty="0">
              <a:cs typeface="Arial" panose="020B0604020202020204" pitchFamily="34" charset="0"/>
            </a:endParaRPr>
          </a:p>
        </p:txBody>
      </p:sp>
      <p:pic>
        <p:nvPicPr>
          <p:cNvPr id="11" name="Picture 8">
            <a:extLst>
              <a:ext uri="{FF2B5EF4-FFF2-40B4-BE49-F238E27FC236}">
                <a16:creationId xmlns:a16="http://schemas.microsoft.com/office/drawing/2014/main" id="{21481252-7DDB-435C-96BF-567879B77F61}"/>
              </a:ext>
            </a:extLst>
          </p:cNvPr>
          <p:cNvPicPr>
            <a:picLocks noChangeAspect="1"/>
          </p:cNvPicPr>
          <p:nvPr/>
        </p:nvPicPr>
        <p:blipFill rotWithShape="1">
          <a:blip r:embed="rId2"/>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2" name="Picture 5">
            <a:extLst>
              <a:ext uri="{FF2B5EF4-FFF2-40B4-BE49-F238E27FC236}">
                <a16:creationId xmlns:a16="http://schemas.microsoft.com/office/drawing/2014/main" id="{CD751E1E-B0DF-488E-A252-C23D0E50A3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deü logo">
            <a:extLst>
              <a:ext uri="{FF2B5EF4-FFF2-40B4-BE49-F238E27FC236}">
                <a16:creationId xmlns:a16="http://schemas.microsoft.com/office/drawing/2014/main" id="{B2162387-55A0-4081-9103-DF7899F5AC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Dikdörtgen 4">
            <a:extLst>
              <a:ext uri="{FF2B5EF4-FFF2-40B4-BE49-F238E27FC236}">
                <a16:creationId xmlns:a16="http://schemas.microsoft.com/office/drawing/2014/main" id="{B227E636-DDF1-41E0-A8F5-1E398D64BC1D}"/>
              </a:ext>
            </a:extLst>
          </p:cNvPr>
          <p:cNvSpPr/>
          <p:nvPr/>
        </p:nvSpPr>
        <p:spPr>
          <a:xfrm>
            <a:off x="2381080" y="677523"/>
            <a:ext cx="6490327" cy="830997"/>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US" sz="2400" b="1" dirty="0">
                <a:solidFill>
                  <a:schemeClr val="accent1">
                    <a:lumMod val="75000"/>
                  </a:schemeClr>
                </a:solidFill>
              </a:rPr>
              <a:t>DEU HSI Laboratory Animal Science Department</a:t>
            </a:r>
          </a:p>
          <a:p>
            <a:pPr algn="ctr"/>
            <a:r>
              <a:rPr lang="en-US" sz="2400" b="1" dirty="0">
                <a:solidFill>
                  <a:schemeClr val="accent1">
                    <a:lumMod val="75000"/>
                  </a:schemeClr>
                </a:solidFill>
              </a:rPr>
              <a:t>Graduates and Students </a:t>
            </a:r>
          </a:p>
        </p:txBody>
      </p:sp>
    </p:spTree>
    <p:extLst>
      <p:ext uri="{BB962C8B-B14F-4D97-AF65-F5344CB8AC3E}">
        <p14:creationId xmlns:p14="http://schemas.microsoft.com/office/powerpoint/2010/main" val="3508925837"/>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00FC3C-AA95-47E3-8610-59011039703C}"/>
              </a:ext>
            </a:extLst>
          </p:cNvPr>
          <p:cNvSpPr/>
          <p:nvPr/>
        </p:nvSpPr>
        <p:spPr>
          <a:xfrm>
            <a:off x="692425" y="1902819"/>
            <a:ext cx="11076241" cy="4154984"/>
          </a:xfrm>
          <a:prstGeom prst="rect">
            <a:avLst/>
          </a:prstGeom>
        </p:spPr>
        <p:txBody>
          <a:bodyPr wrap="square">
            <a:spAutoFit/>
          </a:bodyPr>
          <a:lstStyle/>
          <a:p>
            <a:r>
              <a:rPr lang="en-US" altLang="tr-TR" sz="2200" dirty="0">
                <a:cs typeface="Arial" panose="020B0604020202020204" pitchFamily="34" charset="0"/>
              </a:rPr>
              <a:t>Graduates can find job opportunities in: </a:t>
            </a:r>
          </a:p>
          <a:p>
            <a:pPr marL="285750" indent="-285750">
              <a:buFont typeface="Arial" panose="020B0604020202020204" pitchFamily="34" charset="0"/>
              <a:buChar char="•"/>
            </a:pPr>
            <a:r>
              <a:rPr lang="en-US" altLang="tr-TR" sz="2200" dirty="0">
                <a:cs typeface="Arial" panose="020B0604020202020204" pitchFamily="34" charset="0"/>
              </a:rPr>
              <a:t>State and Private Experimental Animal Facilities Accredited by the Turkish Ministry of Agriculture and Forestry (205),</a:t>
            </a:r>
            <a:endParaRPr lang="en-US" sz="2200" dirty="0">
              <a:cs typeface="Arial" panose="020B0604020202020204" pitchFamily="34" charset="0"/>
            </a:endParaRPr>
          </a:p>
          <a:p>
            <a:pPr marL="285750" indent="-285750">
              <a:buFont typeface="Arial" panose="020B0604020202020204" pitchFamily="34" charset="0"/>
              <a:buChar char="•"/>
            </a:pPr>
            <a:r>
              <a:rPr lang="en-US" sz="2200" dirty="0">
                <a:cs typeface="Arial" panose="020B0604020202020204" pitchFamily="34" charset="0"/>
              </a:rPr>
              <a:t>Being an academician in universities (The field of associate professorship in the Basic Field of Health Sciences has been defined by the Presidency of the Interuniversity Board of the Republic of Turkey) </a:t>
            </a:r>
          </a:p>
          <a:p>
            <a:pPr marL="285750" indent="-285750">
              <a:buFont typeface="Arial" panose="020B0604020202020204" pitchFamily="34" charset="0"/>
              <a:buChar char="•"/>
            </a:pPr>
            <a:r>
              <a:rPr lang="en-US" sz="2200" dirty="0">
                <a:cs typeface="Arial" panose="020B0604020202020204" pitchFamily="34" charset="0"/>
              </a:rPr>
              <a:t>Veterinary Research and Control Laboratories,,</a:t>
            </a:r>
          </a:p>
          <a:p>
            <a:pPr marL="285750" indent="-285750">
              <a:buFont typeface="Arial" panose="020B0604020202020204" pitchFamily="34" charset="0"/>
              <a:buChar char="•"/>
            </a:pPr>
            <a:r>
              <a:rPr lang="en-US" sz="2200" dirty="0">
                <a:cs typeface="Arial" panose="020B0604020202020204" pitchFamily="34" charset="0"/>
              </a:rPr>
              <a:t>Experimental Research </a:t>
            </a:r>
            <a:r>
              <a:rPr lang="tr-TR" sz="2200" dirty="0" err="1">
                <a:cs typeface="Arial" panose="020B0604020202020204" pitchFamily="34" charset="0"/>
              </a:rPr>
              <a:t>Centers</a:t>
            </a:r>
            <a:r>
              <a:rPr lang="tr-TR" sz="2200" dirty="0">
                <a:cs typeface="Arial" panose="020B0604020202020204" pitchFamily="34" charset="0"/>
              </a:rPr>
              <a:t> </a:t>
            </a:r>
            <a:r>
              <a:rPr lang="en-US" sz="2200" dirty="0">
                <a:cs typeface="Arial" panose="020B0604020202020204" pitchFamily="34" charset="0"/>
              </a:rPr>
              <a:t> of national or international pharmaceutical companies,</a:t>
            </a:r>
          </a:p>
          <a:p>
            <a:pPr marL="285750" indent="-285750">
              <a:buFont typeface="Arial" panose="020B0604020202020204" pitchFamily="34" charset="0"/>
              <a:buChar char="•"/>
            </a:pPr>
            <a:r>
              <a:rPr lang="en-US" sz="2200" dirty="0">
                <a:cs typeface="Arial" panose="020B0604020202020204" pitchFamily="34" charset="0"/>
              </a:rPr>
              <a:t>In companies developing national or international laboratory animal technologies,</a:t>
            </a:r>
          </a:p>
          <a:p>
            <a:pPr marL="285750" indent="-285750">
              <a:buFont typeface="Arial" panose="020B0604020202020204" pitchFamily="34" charset="0"/>
              <a:buChar char="•"/>
            </a:pPr>
            <a:r>
              <a:rPr lang="en-US" sz="2200" dirty="0">
                <a:cs typeface="Arial" panose="020B0604020202020204" pitchFamily="34" charset="0"/>
              </a:rPr>
              <a:t>In companies developing laboratory animal cages, feed and cage enrichment materials,</a:t>
            </a:r>
            <a:endParaRPr lang="tr-TR" sz="2200" dirty="0">
              <a:cs typeface="Arial" panose="020B0604020202020204" pitchFamily="34" charset="0"/>
            </a:endParaRPr>
          </a:p>
          <a:p>
            <a:pPr marL="285750" indent="-285750">
              <a:buFont typeface="Arial" panose="020B0604020202020204" pitchFamily="34" charset="0"/>
              <a:buChar char="•"/>
            </a:pPr>
            <a:r>
              <a:rPr lang="en-US" sz="2200" dirty="0">
                <a:cs typeface="Arial" panose="020B0604020202020204" pitchFamily="34" charset="0"/>
              </a:rPr>
              <a:t>In companies developing experimental animal devices and equipment (respirator, behavioral and surgical equipment, etc.) </a:t>
            </a:r>
            <a:endParaRPr lang="en-US" sz="2200" dirty="0"/>
          </a:p>
        </p:txBody>
      </p:sp>
      <p:pic>
        <p:nvPicPr>
          <p:cNvPr id="9" name="Picture 8">
            <a:extLst>
              <a:ext uri="{FF2B5EF4-FFF2-40B4-BE49-F238E27FC236}">
                <a16:creationId xmlns:a16="http://schemas.microsoft.com/office/drawing/2014/main" id="{FACAB7E2-A65E-4BD2-BE12-A04118D712D1}"/>
              </a:ext>
            </a:extLst>
          </p:cNvPr>
          <p:cNvPicPr>
            <a:picLocks noChangeAspect="1"/>
          </p:cNvPicPr>
          <p:nvPr/>
        </p:nvPicPr>
        <p:blipFill rotWithShape="1">
          <a:blip r:embed="rId2"/>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0" name="Picture 5">
            <a:extLst>
              <a:ext uri="{FF2B5EF4-FFF2-40B4-BE49-F238E27FC236}">
                <a16:creationId xmlns:a16="http://schemas.microsoft.com/office/drawing/2014/main" id="{6DA77740-6CBE-42E5-B1F9-6C4F5B43FE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eü logo">
            <a:extLst>
              <a:ext uri="{FF2B5EF4-FFF2-40B4-BE49-F238E27FC236}">
                <a16:creationId xmlns:a16="http://schemas.microsoft.com/office/drawing/2014/main" id="{E7249948-22DB-43E7-8E75-AF9B7AC1B7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Dikdörtgen 4">
            <a:extLst>
              <a:ext uri="{FF2B5EF4-FFF2-40B4-BE49-F238E27FC236}">
                <a16:creationId xmlns:a16="http://schemas.microsoft.com/office/drawing/2014/main" id="{F940EA6C-2BB6-4B83-BDAE-CE378B7ECBC9}"/>
              </a:ext>
            </a:extLst>
          </p:cNvPr>
          <p:cNvSpPr/>
          <p:nvPr/>
        </p:nvSpPr>
        <p:spPr>
          <a:xfrm>
            <a:off x="2370436" y="677523"/>
            <a:ext cx="6664291" cy="830997"/>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US" sz="2400" b="1" dirty="0">
                <a:solidFill>
                  <a:schemeClr val="accent1">
                    <a:lumMod val="75000"/>
                  </a:schemeClr>
                </a:solidFill>
              </a:rPr>
              <a:t>DEU HSI Laboratory Animal Science Department</a:t>
            </a:r>
          </a:p>
          <a:p>
            <a:pPr algn="ctr"/>
            <a:r>
              <a:rPr lang="en-US" altLang="tr-TR" sz="2400" b="1" dirty="0">
                <a:solidFill>
                  <a:schemeClr val="accent1">
                    <a:lumMod val="75000"/>
                  </a:schemeClr>
                </a:solidFill>
              </a:rPr>
              <a:t>Job Opportunities of Graduates</a:t>
            </a:r>
            <a:endParaRPr lang="en-US" sz="2400" b="1" dirty="0">
              <a:solidFill>
                <a:schemeClr val="accent1">
                  <a:lumMod val="75000"/>
                </a:schemeClr>
              </a:solidFill>
            </a:endParaRPr>
          </a:p>
        </p:txBody>
      </p:sp>
    </p:spTree>
    <p:extLst>
      <p:ext uri="{BB962C8B-B14F-4D97-AF65-F5344CB8AC3E}">
        <p14:creationId xmlns:p14="http://schemas.microsoft.com/office/powerpoint/2010/main" val="2153847118"/>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92426" y="2151356"/>
            <a:ext cx="10432664" cy="2251065"/>
          </a:xfrm>
          <a:prstGeom prst="rect">
            <a:avLst/>
          </a:prstGeom>
        </p:spPr>
        <p:txBody>
          <a:bodyPr wrap="none">
            <a:spAutoFit/>
          </a:bodyPr>
          <a:lstStyle>
            <a:defPPr>
              <a:defRPr lang="tr-TR"/>
            </a:defPPr>
            <a:lvl1pPr>
              <a:defRPr sz="3200" b="1">
                <a:solidFill>
                  <a:schemeClr val="accent1">
                    <a:lumMod val="75000"/>
                  </a:schemeClr>
                </a:solidFill>
              </a:defRPr>
            </a:lvl1pPr>
          </a:lstStyle>
          <a:p>
            <a:pPr marL="285750" indent="-285750">
              <a:lnSpc>
                <a:spcPct val="150000"/>
              </a:lnSpc>
              <a:buFont typeface="Arial" panose="020B0604020202020204" pitchFamily="34" charset="0"/>
              <a:buChar char="•"/>
            </a:pPr>
            <a:r>
              <a:rPr lang="en-US" sz="2400">
                <a:solidFill>
                  <a:schemeClr val="tx1"/>
                </a:solidFill>
                <a:cs typeface="Arial" panose="020B0604020202020204" pitchFamily="34" charset="0"/>
              </a:rPr>
              <a:t>2nd National Laboratory Animal Science Symposium Izmir, 2010</a:t>
            </a:r>
          </a:p>
          <a:p>
            <a:pPr marL="285750" indent="-285750">
              <a:lnSpc>
                <a:spcPct val="150000"/>
              </a:lnSpc>
              <a:buFont typeface="Arial" panose="020B0604020202020204" pitchFamily="34" charset="0"/>
              <a:buChar char="•"/>
            </a:pPr>
            <a:r>
              <a:rPr lang="en-US" sz="2400">
                <a:solidFill>
                  <a:schemeClr val="tx1"/>
                </a:solidFill>
                <a:cs typeface="Arial" panose="020B0604020202020204" pitchFamily="34" charset="0"/>
              </a:rPr>
              <a:t>FELASA Accredited International Course, İzmir, 2013 </a:t>
            </a:r>
          </a:p>
          <a:p>
            <a:pPr marL="285750" indent="-285750">
              <a:lnSpc>
                <a:spcPct val="150000"/>
              </a:lnSpc>
              <a:buFont typeface="Arial" panose="020B0604020202020204" pitchFamily="34" charset="0"/>
              <a:buChar char="•"/>
            </a:pPr>
            <a:r>
              <a:rPr lang="en-US" sz="2400">
                <a:solidFill>
                  <a:schemeClr val="tx1"/>
                </a:solidFill>
                <a:cs typeface="Arial" panose="020B0604020202020204" pitchFamily="34" charset="0"/>
              </a:rPr>
              <a:t>5th National Laboratory Animal Science Congress, Istanbul, 2023</a:t>
            </a:r>
          </a:p>
          <a:p>
            <a:pPr marL="285750" indent="-285750">
              <a:lnSpc>
                <a:spcPct val="150000"/>
              </a:lnSpc>
              <a:buFont typeface="Arial" panose="020B0604020202020204" pitchFamily="34" charset="0"/>
              <a:buChar char="•"/>
            </a:pPr>
            <a:r>
              <a:rPr lang="en-US" sz="2400">
                <a:solidFill>
                  <a:schemeClr val="tx1"/>
                </a:solidFill>
                <a:cs typeface="Arial" panose="020B0604020202020204" pitchFamily="34" charset="0"/>
              </a:rPr>
              <a:t>National training courses in laboratory animal science (organised twice a year)</a:t>
            </a:r>
          </a:p>
        </p:txBody>
      </p:sp>
      <p:pic>
        <p:nvPicPr>
          <p:cNvPr id="9" name="Picture 8">
            <a:extLst>
              <a:ext uri="{FF2B5EF4-FFF2-40B4-BE49-F238E27FC236}">
                <a16:creationId xmlns:a16="http://schemas.microsoft.com/office/drawing/2014/main" id="{33404CEB-82C3-46D5-88A0-25EA2F00E2D9}"/>
              </a:ext>
            </a:extLst>
          </p:cNvPr>
          <p:cNvPicPr>
            <a:picLocks noChangeAspect="1"/>
          </p:cNvPicPr>
          <p:nvPr/>
        </p:nvPicPr>
        <p:blipFill rotWithShape="1">
          <a:blip r:embed="rId2"/>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0" name="Picture 5">
            <a:extLst>
              <a:ext uri="{FF2B5EF4-FFF2-40B4-BE49-F238E27FC236}">
                <a16:creationId xmlns:a16="http://schemas.microsoft.com/office/drawing/2014/main" id="{742AD7F8-9F8A-443F-BE33-EE140E2233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eü logo">
            <a:extLst>
              <a:ext uri="{FF2B5EF4-FFF2-40B4-BE49-F238E27FC236}">
                <a16:creationId xmlns:a16="http://schemas.microsoft.com/office/drawing/2014/main" id="{AF3450AB-7D0E-4214-B2F4-CAF66167FC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Dikdörtgen 4">
            <a:extLst>
              <a:ext uri="{FF2B5EF4-FFF2-40B4-BE49-F238E27FC236}">
                <a16:creationId xmlns:a16="http://schemas.microsoft.com/office/drawing/2014/main" id="{35CF9415-C9AF-40DB-96C7-39DDD5CEB642}"/>
              </a:ext>
            </a:extLst>
          </p:cNvPr>
          <p:cNvSpPr/>
          <p:nvPr/>
        </p:nvSpPr>
        <p:spPr>
          <a:xfrm>
            <a:off x="2370436" y="527464"/>
            <a:ext cx="6490327" cy="830997"/>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US" sz="2400" b="1">
                <a:solidFill>
                  <a:schemeClr val="accent1">
                    <a:lumMod val="75000"/>
                  </a:schemeClr>
                </a:solidFill>
              </a:rPr>
              <a:t>DEU HSI Laboratory Animal Science Department</a:t>
            </a:r>
          </a:p>
          <a:p>
            <a:pPr algn="ctr"/>
            <a:r>
              <a:rPr lang="en-US" sz="2400" b="1">
                <a:solidFill>
                  <a:schemeClr val="accent1">
                    <a:lumMod val="75000"/>
                  </a:schemeClr>
                </a:solidFill>
              </a:rPr>
              <a:t>Academic Activities</a:t>
            </a:r>
          </a:p>
        </p:txBody>
      </p:sp>
    </p:spTree>
    <p:extLst>
      <p:ext uri="{BB962C8B-B14F-4D97-AF65-F5344CB8AC3E}">
        <p14:creationId xmlns:p14="http://schemas.microsoft.com/office/powerpoint/2010/main" val="58139397"/>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782</TotalTime>
  <Words>880</Words>
  <Application>Microsoft Office PowerPoint</Application>
  <PresentationFormat>Geniş ekran</PresentationFormat>
  <Paragraphs>51</Paragraphs>
  <Slides>9</Slides>
  <Notes>3</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9</vt:i4>
      </vt:variant>
    </vt:vector>
  </HeadingPairs>
  <TitlesOfParts>
    <vt:vector size="13" baseType="lpstr">
      <vt:lpstr>Arial</vt:lpstr>
      <vt:lpstr>Calibri</vt:lpstr>
      <vt:lpstr>Calibri Light</vt:lpstr>
      <vt:lpstr>Office Teması</vt:lpstr>
      <vt:lpstr>HISTORY  2004. Department of Laboratory Animal Science was established by Prof. Dr. Osman YILMAZ. The first Laboratory Animal Science Master Degree (MSc) Programme in Turkey was started under the umbrella of DEU Institute of Health Sciences. 2011. The first PhD program in Laboratory Animal Science in Turkey started at DEU HSI</vt:lpstr>
      <vt:lpstr>Laboratory Animal Science is a field of science that strives to create the most appropriate conditions for the production, breeding, housing and use of laboratory animals. This field is an emerging discipline that aims to improve not only the ethical and effective use of animals used in scientific research but also the reliability and reproducibility of studies conducted with these animals.</vt:lpstr>
      <vt:lpstr>Laboratory Animal Science focuses on the identification, improvement and implementation of animal welfare standards. Within this framework, it aims to ensure the proper care and use of laboratory animals. Therefore, it is aimed to ensure the correct use of animal models in biomedical research and drug development processes.</vt:lpstr>
      <vt:lpstr>Prof. Dr. Osman YILMAZ (Head of Department)  Prof. Dr. M. Ensari GÜNELİ Prof. Dr. Ali Necati GÖKMEN Prof. Dr. Çetin PEKÇETİN  Prof. Dr. Nergiz DURMUŞ SÜTPİDELER Prof. Dr. Zekiye ALTUN </vt:lpstr>
      <vt:lpstr>PowerPoint Sunusu</vt:lpstr>
      <vt:lpstr>PowerPoint Sunusu</vt:lpstr>
      <vt:lpstr>  PhD programme graduates Efsun Kolatan, Bio, MSc Gonca Kamacı, DVM Meryem Çalişir, Bio, MSc Aslı Çelik, DVM, MSc  PhD Programme students Nazan Baksi, DVM  H. Zeynep Koşar, DVM</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Aslı Çelik</dc:creator>
  <cp:lastModifiedBy>Efsun Kolatan</cp:lastModifiedBy>
  <cp:revision>117</cp:revision>
  <dcterms:created xsi:type="dcterms:W3CDTF">2021-04-30T08:31:26Z</dcterms:created>
  <dcterms:modified xsi:type="dcterms:W3CDTF">2024-01-05T08:38:05Z</dcterms:modified>
</cp:coreProperties>
</file>