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79" r:id="rId3"/>
    <p:sldId id="291" r:id="rId4"/>
    <p:sldId id="282" r:id="rId5"/>
    <p:sldId id="290" r:id="rId6"/>
    <p:sldId id="293" r:id="rId7"/>
    <p:sldId id="292" r:id="rId8"/>
    <p:sldId id="286" r:id="rId9"/>
    <p:sldId id="287" r:id="rId10"/>
    <p:sldId id="289" r:id="rId11"/>
    <p:sldId id="288" r:id="rId12"/>
    <p:sldId id="285" r:id="rId13"/>
    <p:sldId id="283" r:id="rId14"/>
    <p:sldId id="284"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67"/>
    <p:restoredTop sz="94626"/>
  </p:normalViewPr>
  <p:slideViewPr>
    <p:cSldViewPr snapToGrid="0">
      <p:cViewPr varScale="1">
        <p:scale>
          <a:sx n="102" d="100"/>
          <a:sy n="102" d="100"/>
        </p:scale>
        <p:origin x="208"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8112EF-A3BF-42EA-9789-61A7A1939CE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F950376-93FD-44B0-95AB-62F741BF6E1C}">
      <dgm:prSet custT="1"/>
      <dgm:spPr/>
      <dgm:t>
        <a:bodyPr/>
        <a:lstStyle/>
        <a:p>
          <a:pPr algn="just"/>
          <a:r>
            <a:rPr lang="en-US" sz="2000" b="0" i="0" u="none" dirty="0"/>
            <a:t>The Cancer Epidemiology Master's Program within the Department of Oncology at </a:t>
          </a:r>
          <a:r>
            <a:rPr lang="en-US" sz="2000" b="0" i="0" u="none" dirty="0" err="1"/>
            <a:t>Dokuz</a:t>
          </a:r>
          <a:r>
            <a:rPr lang="en-US" sz="2000" b="0" i="0" u="none" dirty="0"/>
            <a:t> </a:t>
          </a:r>
          <a:r>
            <a:rPr lang="en-US" sz="2000" b="0" i="0" u="none" dirty="0" err="1"/>
            <a:t>Eylül</a:t>
          </a:r>
          <a:r>
            <a:rPr lang="en-US" sz="2000" b="0" i="0" u="none" dirty="0"/>
            <a:t> University was established with the approval of the Turkish Council of Higher Education (YÖK) in 2015. This program offers the opportunity for graduates of the Faculty of Medicine, School of Nursing, and Faculty of Dentistry to pursue a master's degree in the field of Cancer Epidemiology.</a:t>
          </a:r>
          <a:endParaRPr lang="tr-TR" sz="2000" dirty="0">
            <a:latin typeface="Calibri" panose="020F0502020204030204" pitchFamily="34" charset="0"/>
            <a:cs typeface="Calibri" panose="020F0502020204030204" pitchFamily="34" charset="0"/>
          </a:endParaRPr>
        </a:p>
      </dgm:t>
    </dgm:pt>
    <dgm:pt modelId="{70C009B0-F78A-4CA4-953E-DB6DA2FC54A1}" type="parTrans" cxnId="{E85F9875-EA70-40E5-9C43-60E0F211EA64}">
      <dgm:prSet/>
      <dgm:spPr/>
      <dgm:t>
        <a:bodyPr/>
        <a:lstStyle/>
        <a:p>
          <a:endParaRPr lang="en-US"/>
        </a:p>
      </dgm:t>
    </dgm:pt>
    <dgm:pt modelId="{4D4E9C52-1813-4042-8BC1-8BFCA9B41967}" type="sibTrans" cxnId="{E85F9875-EA70-40E5-9C43-60E0F211EA64}">
      <dgm:prSet/>
      <dgm:spPr/>
      <dgm:t>
        <a:bodyPr/>
        <a:lstStyle/>
        <a:p>
          <a:endParaRPr lang="en-US"/>
        </a:p>
      </dgm:t>
    </dgm:pt>
    <dgm:pt modelId="{EC4D40EC-AF62-4835-9BCB-5D4858FCAF66}">
      <dgm:prSet custT="1"/>
      <dgm:spPr/>
      <dgm:t>
        <a:bodyPr/>
        <a:lstStyle/>
        <a:p>
          <a:r>
            <a:rPr lang="en-US" sz="2000" b="0" i="0" u="none" dirty="0">
              <a:latin typeface="Calibri" panose="020F0502020204030204" pitchFamily="34" charset="0"/>
              <a:cs typeface="Calibri" panose="020F0502020204030204" pitchFamily="34" charset="0"/>
            </a:rPr>
            <a:t>The shortage of trained human resources for conducting community health-based studies in the field of cancer is a serious issue. Additionally, in order to illuminate the epidemiological characteristics of cancers, of which 40% are preventable diseases, the Cancer Epidemiology Master's Program has been established with the aim of forming an expert team in this field.</a:t>
          </a:r>
          <a:endParaRPr lang="en-US" sz="2000" dirty="0">
            <a:latin typeface="Calibri" panose="020F0502020204030204" pitchFamily="34" charset="0"/>
            <a:cs typeface="Calibri" panose="020F0502020204030204" pitchFamily="34" charset="0"/>
          </a:endParaRPr>
        </a:p>
      </dgm:t>
    </dgm:pt>
    <dgm:pt modelId="{9FD46852-F9DA-4797-B5A7-A1D915BC3D20}" type="parTrans" cxnId="{AD4F48DB-0ACD-42FB-A95C-58DBE476A193}">
      <dgm:prSet/>
      <dgm:spPr/>
      <dgm:t>
        <a:bodyPr/>
        <a:lstStyle/>
        <a:p>
          <a:endParaRPr lang="en-US"/>
        </a:p>
      </dgm:t>
    </dgm:pt>
    <dgm:pt modelId="{F820F32E-6434-4EE0-8CE3-8CA7D26D4386}" type="sibTrans" cxnId="{AD4F48DB-0ACD-42FB-A95C-58DBE476A193}">
      <dgm:prSet/>
      <dgm:spPr/>
      <dgm:t>
        <a:bodyPr/>
        <a:lstStyle/>
        <a:p>
          <a:endParaRPr lang="en-US"/>
        </a:p>
      </dgm:t>
    </dgm:pt>
    <dgm:pt modelId="{B726605E-1D1A-4D34-A47F-9985BE2D4AEC}" type="pres">
      <dgm:prSet presAssocID="{058112EF-A3BF-42EA-9789-61A7A1939CEF}" presName="root" presStyleCnt="0">
        <dgm:presLayoutVars>
          <dgm:dir/>
          <dgm:resizeHandles val="exact"/>
        </dgm:presLayoutVars>
      </dgm:prSet>
      <dgm:spPr/>
    </dgm:pt>
    <dgm:pt modelId="{797B4008-06D0-4022-BCD6-D9FB435B21C1}" type="pres">
      <dgm:prSet presAssocID="{EF950376-93FD-44B0-95AB-62F741BF6E1C}" presName="compNode" presStyleCnt="0"/>
      <dgm:spPr/>
    </dgm:pt>
    <dgm:pt modelId="{5581690C-F7B9-4AF3-88B0-27A6D2F2920E}" type="pres">
      <dgm:prSet presAssocID="{EF950376-93FD-44B0-95AB-62F741BF6E1C}" presName="bgRect" presStyleLbl="bgShp" presStyleIdx="0" presStyleCnt="2" custScaleY="103140"/>
      <dgm:spPr/>
    </dgm:pt>
    <dgm:pt modelId="{2982BAFE-1ED8-43B7-B095-DAB86327D588}" type="pres">
      <dgm:prSet presAssocID="{EF950376-93FD-44B0-95AB-62F741BF6E1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kroskop"/>
        </a:ext>
      </dgm:extLst>
    </dgm:pt>
    <dgm:pt modelId="{A680D61C-FEB6-4C16-832C-C01F4BD1AFFA}" type="pres">
      <dgm:prSet presAssocID="{EF950376-93FD-44B0-95AB-62F741BF6E1C}" presName="spaceRect" presStyleCnt="0"/>
      <dgm:spPr/>
    </dgm:pt>
    <dgm:pt modelId="{2C1972A4-3275-40B8-A6BD-E21D110319F4}" type="pres">
      <dgm:prSet presAssocID="{EF950376-93FD-44B0-95AB-62F741BF6E1C}" presName="parTx" presStyleLbl="revTx" presStyleIdx="0" presStyleCnt="2">
        <dgm:presLayoutVars>
          <dgm:chMax val="0"/>
          <dgm:chPref val="0"/>
        </dgm:presLayoutVars>
      </dgm:prSet>
      <dgm:spPr/>
    </dgm:pt>
    <dgm:pt modelId="{98074BD9-62C2-4F9F-968B-4A0FA0914188}" type="pres">
      <dgm:prSet presAssocID="{4D4E9C52-1813-4042-8BC1-8BFCA9B41967}" presName="sibTrans" presStyleCnt="0"/>
      <dgm:spPr/>
    </dgm:pt>
    <dgm:pt modelId="{BD167A2F-B437-4F74-853C-87D602D58FC2}" type="pres">
      <dgm:prSet presAssocID="{EC4D40EC-AF62-4835-9BCB-5D4858FCAF66}" presName="compNode" presStyleCnt="0"/>
      <dgm:spPr/>
    </dgm:pt>
    <dgm:pt modelId="{FBF2D70D-7C90-46EA-B507-D7EE991575DB}" type="pres">
      <dgm:prSet presAssocID="{EC4D40EC-AF62-4835-9BCB-5D4858FCAF66}" presName="bgRect" presStyleLbl="bgShp" presStyleIdx="1" presStyleCnt="2"/>
      <dgm:spPr/>
    </dgm:pt>
    <dgm:pt modelId="{1F0B8B6A-1429-44C1-8F67-1610262C30DF}" type="pres">
      <dgm:prSet presAssocID="{EC4D40EC-AF62-4835-9BCB-5D4858FCAF6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oskop"/>
        </a:ext>
      </dgm:extLst>
    </dgm:pt>
    <dgm:pt modelId="{7A7B858E-E396-4F89-B10A-307B3C3051E4}" type="pres">
      <dgm:prSet presAssocID="{EC4D40EC-AF62-4835-9BCB-5D4858FCAF66}" presName="spaceRect" presStyleCnt="0"/>
      <dgm:spPr/>
    </dgm:pt>
    <dgm:pt modelId="{CF9A5650-D8BC-45DA-8E45-BCEF38E826CB}" type="pres">
      <dgm:prSet presAssocID="{EC4D40EC-AF62-4835-9BCB-5D4858FCAF66}" presName="parTx" presStyleLbl="revTx" presStyleIdx="1" presStyleCnt="2">
        <dgm:presLayoutVars>
          <dgm:chMax val="0"/>
          <dgm:chPref val="0"/>
        </dgm:presLayoutVars>
      </dgm:prSet>
      <dgm:spPr/>
    </dgm:pt>
  </dgm:ptLst>
  <dgm:cxnLst>
    <dgm:cxn modelId="{12E6AB0E-324C-44B5-BCD2-B57321743912}" type="presOf" srcId="{EC4D40EC-AF62-4835-9BCB-5D4858FCAF66}" destId="{CF9A5650-D8BC-45DA-8E45-BCEF38E826CB}" srcOrd="0" destOrd="0" presId="urn:microsoft.com/office/officeart/2018/2/layout/IconVerticalSolidList"/>
    <dgm:cxn modelId="{45226026-C326-4B5B-B923-2850105787E8}" type="presOf" srcId="{058112EF-A3BF-42EA-9789-61A7A1939CEF}" destId="{B726605E-1D1A-4D34-A47F-9985BE2D4AEC}" srcOrd="0" destOrd="0" presId="urn:microsoft.com/office/officeart/2018/2/layout/IconVerticalSolidList"/>
    <dgm:cxn modelId="{E85F9875-EA70-40E5-9C43-60E0F211EA64}" srcId="{058112EF-A3BF-42EA-9789-61A7A1939CEF}" destId="{EF950376-93FD-44B0-95AB-62F741BF6E1C}" srcOrd="0" destOrd="0" parTransId="{70C009B0-F78A-4CA4-953E-DB6DA2FC54A1}" sibTransId="{4D4E9C52-1813-4042-8BC1-8BFCA9B41967}"/>
    <dgm:cxn modelId="{AD4F48DB-0ACD-42FB-A95C-58DBE476A193}" srcId="{058112EF-A3BF-42EA-9789-61A7A1939CEF}" destId="{EC4D40EC-AF62-4835-9BCB-5D4858FCAF66}" srcOrd="1" destOrd="0" parTransId="{9FD46852-F9DA-4797-B5A7-A1D915BC3D20}" sibTransId="{F820F32E-6434-4EE0-8CE3-8CA7D26D4386}"/>
    <dgm:cxn modelId="{7F8236F5-FBCE-4F57-987A-78A6D35DEDE8}" type="presOf" srcId="{EF950376-93FD-44B0-95AB-62F741BF6E1C}" destId="{2C1972A4-3275-40B8-A6BD-E21D110319F4}" srcOrd="0" destOrd="0" presId="urn:microsoft.com/office/officeart/2018/2/layout/IconVerticalSolidList"/>
    <dgm:cxn modelId="{1850308D-76A9-4403-BC02-68CFFC3FDBA6}" type="presParOf" srcId="{B726605E-1D1A-4D34-A47F-9985BE2D4AEC}" destId="{797B4008-06D0-4022-BCD6-D9FB435B21C1}" srcOrd="0" destOrd="0" presId="urn:microsoft.com/office/officeart/2018/2/layout/IconVerticalSolidList"/>
    <dgm:cxn modelId="{1994F9D7-1531-4B77-BBE6-8BEC597B896F}" type="presParOf" srcId="{797B4008-06D0-4022-BCD6-D9FB435B21C1}" destId="{5581690C-F7B9-4AF3-88B0-27A6D2F2920E}" srcOrd="0" destOrd="0" presId="urn:microsoft.com/office/officeart/2018/2/layout/IconVerticalSolidList"/>
    <dgm:cxn modelId="{CC249769-90C4-4411-A605-B27FBA0A6798}" type="presParOf" srcId="{797B4008-06D0-4022-BCD6-D9FB435B21C1}" destId="{2982BAFE-1ED8-43B7-B095-DAB86327D588}" srcOrd="1" destOrd="0" presId="urn:microsoft.com/office/officeart/2018/2/layout/IconVerticalSolidList"/>
    <dgm:cxn modelId="{C36CCD10-B556-47E9-B70A-CAFB809B9C57}" type="presParOf" srcId="{797B4008-06D0-4022-BCD6-D9FB435B21C1}" destId="{A680D61C-FEB6-4C16-832C-C01F4BD1AFFA}" srcOrd="2" destOrd="0" presId="urn:microsoft.com/office/officeart/2018/2/layout/IconVerticalSolidList"/>
    <dgm:cxn modelId="{8F986607-0D4C-48FF-90E9-0F34608D5225}" type="presParOf" srcId="{797B4008-06D0-4022-BCD6-D9FB435B21C1}" destId="{2C1972A4-3275-40B8-A6BD-E21D110319F4}" srcOrd="3" destOrd="0" presId="urn:microsoft.com/office/officeart/2018/2/layout/IconVerticalSolidList"/>
    <dgm:cxn modelId="{F9978A25-8F07-4E86-B78A-B1C279CD2A8A}" type="presParOf" srcId="{B726605E-1D1A-4D34-A47F-9985BE2D4AEC}" destId="{98074BD9-62C2-4F9F-968B-4A0FA0914188}" srcOrd="1" destOrd="0" presId="urn:microsoft.com/office/officeart/2018/2/layout/IconVerticalSolidList"/>
    <dgm:cxn modelId="{2C32EA8E-B15F-4AA8-BCB1-42D44460E650}" type="presParOf" srcId="{B726605E-1D1A-4D34-A47F-9985BE2D4AEC}" destId="{BD167A2F-B437-4F74-853C-87D602D58FC2}" srcOrd="2" destOrd="0" presId="urn:microsoft.com/office/officeart/2018/2/layout/IconVerticalSolidList"/>
    <dgm:cxn modelId="{DDBAC948-B5A3-4495-BBD1-382C5F7D1A50}" type="presParOf" srcId="{BD167A2F-B437-4F74-853C-87D602D58FC2}" destId="{FBF2D70D-7C90-46EA-B507-D7EE991575DB}" srcOrd="0" destOrd="0" presId="urn:microsoft.com/office/officeart/2018/2/layout/IconVerticalSolidList"/>
    <dgm:cxn modelId="{EFDFA029-40F6-4B57-8A86-671AB07F713A}" type="presParOf" srcId="{BD167A2F-B437-4F74-853C-87D602D58FC2}" destId="{1F0B8B6A-1429-44C1-8F67-1610262C30DF}" srcOrd="1" destOrd="0" presId="urn:microsoft.com/office/officeart/2018/2/layout/IconVerticalSolidList"/>
    <dgm:cxn modelId="{BADB5468-3DC7-4254-976E-FD4CC766038F}" type="presParOf" srcId="{BD167A2F-B437-4F74-853C-87D602D58FC2}" destId="{7A7B858E-E396-4F89-B10A-307B3C3051E4}" srcOrd="2" destOrd="0" presId="urn:microsoft.com/office/officeart/2018/2/layout/IconVerticalSolidList"/>
    <dgm:cxn modelId="{7BDB08AD-D4F2-4881-9203-245241E855CF}" type="presParOf" srcId="{BD167A2F-B437-4F74-853C-87D602D58FC2}" destId="{CF9A5650-D8BC-45DA-8E45-BCEF38E826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8112EF-A3BF-42EA-9789-61A7A1939CE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F950376-93FD-44B0-95AB-62F741BF6E1C}">
      <dgm:prSet/>
      <dgm:spPr/>
      <dgm:t>
        <a:bodyPr/>
        <a:lstStyle/>
        <a:p>
          <a:r>
            <a:rPr lang="en-US" b="0" i="0" u="none" dirty="0"/>
            <a:t>The Cancer Epidemiology Doctoral (Ph.D.) Program is an advanced academic (third-degree) program that focuses on epidemiological research methods related to the causes, prevention, and treatment of cancer.</a:t>
          </a:r>
          <a:endParaRPr lang="tr-TR" dirty="0"/>
        </a:p>
      </dgm:t>
    </dgm:pt>
    <dgm:pt modelId="{70C009B0-F78A-4CA4-953E-DB6DA2FC54A1}" type="parTrans" cxnId="{E85F9875-EA70-40E5-9C43-60E0F211EA64}">
      <dgm:prSet/>
      <dgm:spPr/>
      <dgm:t>
        <a:bodyPr/>
        <a:lstStyle/>
        <a:p>
          <a:endParaRPr lang="en-US"/>
        </a:p>
      </dgm:t>
    </dgm:pt>
    <dgm:pt modelId="{4D4E9C52-1813-4042-8BC1-8BFCA9B41967}" type="sibTrans" cxnId="{E85F9875-EA70-40E5-9C43-60E0F211EA64}">
      <dgm:prSet/>
      <dgm:spPr/>
      <dgm:t>
        <a:bodyPr/>
        <a:lstStyle/>
        <a:p>
          <a:endParaRPr lang="en-US"/>
        </a:p>
      </dgm:t>
    </dgm:pt>
    <dgm:pt modelId="{EC4D40EC-AF62-4835-9BCB-5D4858FCAF66}">
      <dgm:prSet/>
      <dgm:spPr/>
      <dgm:t>
        <a:bodyPr/>
        <a:lstStyle/>
        <a:p>
          <a:r>
            <a:rPr lang="en-US" b="0" i="0" u="none" dirty="0"/>
            <a:t>It provides students with the opportunity to gain in-depth knowledge and expertise in this specialization area, as well as to develop the necessary research and analytical skills to make significant contributions to cancer research and public health.</a:t>
          </a:r>
          <a:endParaRPr lang="en-US" dirty="0"/>
        </a:p>
      </dgm:t>
    </dgm:pt>
    <dgm:pt modelId="{9FD46852-F9DA-4797-B5A7-A1D915BC3D20}" type="parTrans" cxnId="{AD4F48DB-0ACD-42FB-A95C-58DBE476A193}">
      <dgm:prSet/>
      <dgm:spPr/>
      <dgm:t>
        <a:bodyPr/>
        <a:lstStyle/>
        <a:p>
          <a:endParaRPr lang="en-US"/>
        </a:p>
      </dgm:t>
    </dgm:pt>
    <dgm:pt modelId="{F820F32E-6434-4EE0-8CE3-8CA7D26D4386}" type="sibTrans" cxnId="{AD4F48DB-0ACD-42FB-A95C-58DBE476A193}">
      <dgm:prSet/>
      <dgm:spPr/>
      <dgm:t>
        <a:bodyPr/>
        <a:lstStyle/>
        <a:p>
          <a:endParaRPr lang="en-US"/>
        </a:p>
      </dgm:t>
    </dgm:pt>
    <dgm:pt modelId="{B726605E-1D1A-4D34-A47F-9985BE2D4AEC}" type="pres">
      <dgm:prSet presAssocID="{058112EF-A3BF-42EA-9789-61A7A1939CEF}" presName="root" presStyleCnt="0">
        <dgm:presLayoutVars>
          <dgm:dir/>
          <dgm:resizeHandles val="exact"/>
        </dgm:presLayoutVars>
      </dgm:prSet>
      <dgm:spPr/>
    </dgm:pt>
    <dgm:pt modelId="{797B4008-06D0-4022-BCD6-D9FB435B21C1}" type="pres">
      <dgm:prSet presAssocID="{EF950376-93FD-44B0-95AB-62F741BF6E1C}" presName="compNode" presStyleCnt="0"/>
      <dgm:spPr/>
    </dgm:pt>
    <dgm:pt modelId="{5581690C-F7B9-4AF3-88B0-27A6D2F2920E}" type="pres">
      <dgm:prSet presAssocID="{EF950376-93FD-44B0-95AB-62F741BF6E1C}" presName="bgRect" presStyleLbl="bgShp" presStyleIdx="0" presStyleCnt="2"/>
      <dgm:spPr/>
    </dgm:pt>
    <dgm:pt modelId="{2982BAFE-1ED8-43B7-B095-DAB86327D588}" type="pres">
      <dgm:prSet presAssocID="{EF950376-93FD-44B0-95AB-62F741BF6E1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kroskop"/>
        </a:ext>
      </dgm:extLst>
    </dgm:pt>
    <dgm:pt modelId="{A680D61C-FEB6-4C16-832C-C01F4BD1AFFA}" type="pres">
      <dgm:prSet presAssocID="{EF950376-93FD-44B0-95AB-62F741BF6E1C}" presName="spaceRect" presStyleCnt="0"/>
      <dgm:spPr/>
    </dgm:pt>
    <dgm:pt modelId="{2C1972A4-3275-40B8-A6BD-E21D110319F4}" type="pres">
      <dgm:prSet presAssocID="{EF950376-93FD-44B0-95AB-62F741BF6E1C}" presName="parTx" presStyleLbl="revTx" presStyleIdx="0" presStyleCnt="2">
        <dgm:presLayoutVars>
          <dgm:chMax val="0"/>
          <dgm:chPref val="0"/>
        </dgm:presLayoutVars>
      </dgm:prSet>
      <dgm:spPr/>
    </dgm:pt>
    <dgm:pt modelId="{98074BD9-62C2-4F9F-968B-4A0FA0914188}" type="pres">
      <dgm:prSet presAssocID="{4D4E9C52-1813-4042-8BC1-8BFCA9B41967}" presName="sibTrans" presStyleCnt="0"/>
      <dgm:spPr/>
    </dgm:pt>
    <dgm:pt modelId="{BD167A2F-B437-4F74-853C-87D602D58FC2}" type="pres">
      <dgm:prSet presAssocID="{EC4D40EC-AF62-4835-9BCB-5D4858FCAF66}" presName="compNode" presStyleCnt="0"/>
      <dgm:spPr/>
    </dgm:pt>
    <dgm:pt modelId="{FBF2D70D-7C90-46EA-B507-D7EE991575DB}" type="pres">
      <dgm:prSet presAssocID="{EC4D40EC-AF62-4835-9BCB-5D4858FCAF66}" presName="bgRect" presStyleLbl="bgShp" presStyleIdx="1" presStyleCnt="2"/>
      <dgm:spPr/>
    </dgm:pt>
    <dgm:pt modelId="{1F0B8B6A-1429-44C1-8F67-1610262C30DF}" type="pres">
      <dgm:prSet presAssocID="{EC4D40EC-AF62-4835-9BCB-5D4858FCAF6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oskop"/>
        </a:ext>
      </dgm:extLst>
    </dgm:pt>
    <dgm:pt modelId="{7A7B858E-E396-4F89-B10A-307B3C3051E4}" type="pres">
      <dgm:prSet presAssocID="{EC4D40EC-AF62-4835-9BCB-5D4858FCAF66}" presName="spaceRect" presStyleCnt="0"/>
      <dgm:spPr/>
    </dgm:pt>
    <dgm:pt modelId="{CF9A5650-D8BC-45DA-8E45-BCEF38E826CB}" type="pres">
      <dgm:prSet presAssocID="{EC4D40EC-AF62-4835-9BCB-5D4858FCAF66}" presName="parTx" presStyleLbl="revTx" presStyleIdx="1" presStyleCnt="2">
        <dgm:presLayoutVars>
          <dgm:chMax val="0"/>
          <dgm:chPref val="0"/>
        </dgm:presLayoutVars>
      </dgm:prSet>
      <dgm:spPr/>
    </dgm:pt>
  </dgm:ptLst>
  <dgm:cxnLst>
    <dgm:cxn modelId="{12E6AB0E-324C-44B5-BCD2-B57321743912}" type="presOf" srcId="{EC4D40EC-AF62-4835-9BCB-5D4858FCAF66}" destId="{CF9A5650-D8BC-45DA-8E45-BCEF38E826CB}" srcOrd="0" destOrd="0" presId="urn:microsoft.com/office/officeart/2018/2/layout/IconVerticalSolidList"/>
    <dgm:cxn modelId="{45226026-C326-4B5B-B923-2850105787E8}" type="presOf" srcId="{058112EF-A3BF-42EA-9789-61A7A1939CEF}" destId="{B726605E-1D1A-4D34-A47F-9985BE2D4AEC}" srcOrd="0" destOrd="0" presId="urn:microsoft.com/office/officeart/2018/2/layout/IconVerticalSolidList"/>
    <dgm:cxn modelId="{E85F9875-EA70-40E5-9C43-60E0F211EA64}" srcId="{058112EF-A3BF-42EA-9789-61A7A1939CEF}" destId="{EF950376-93FD-44B0-95AB-62F741BF6E1C}" srcOrd="0" destOrd="0" parTransId="{70C009B0-F78A-4CA4-953E-DB6DA2FC54A1}" sibTransId="{4D4E9C52-1813-4042-8BC1-8BFCA9B41967}"/>
    <dgm:cxn modelId="{AD4F48DB-0ACD-42FB-A95C-58DBE476A193}" srcId="{058112EF-A3BF-42EA-9789-61A7A1939CEF}" destId="{EC4D40EC-AF62-4835-9BCB-5D4858FCAF66}" srcOrd="1" destOrd="0" parTransId="{9FD46852-F9DA-4797-B5A7-A1D915BC3D20}" sibTransId="{F820F32E-6434-4EE0-8CE3-8CA7D26D4386}"/>
    <dgm:cxn modelId="{7F8236F5-FBCE-4F57-987A-78A6D35DEDE8}" type="presOf" srcId="{EF950376-93FD-44B0-95AB-62F741BF6E1C}" destId="{2C1972A4-3275-40B8-A6BD-E21D110319F4}" srcOrd="0" destOrd="0" presId="urn:microsoft.com/office/officeart/2018/2/layout/IconVerticalSolidList"/>
    <dgm:cxn modelId="{1850308D-76A9-4403-BC02-68CFFC3FDBA6}" type="presParOf" srcId="{B726605E-1D1A-4D34-A47F-9985BE2D4AEC}" destId="{797B4008-06D0-4022-BCD6-D9FB435B21C1}" srcOrd="0" destOrd="0" presId="urn:microsoft.com/office/officeart/2018/2/layout/IconVerticalSolidList"/>
    <dgm:cxn modelId="{1994F9D7-1531-4B77-BBE6-8BEC597B896F}" type="presParOf" srcId="{797B4008-06D0-4022-BCD6-D9FB435B21C1}" destId="{5581690C-F7B9-4AF3-88B0-27A6D2F2920E}" srcOrd="0" destOrd="0" presId="urn:microsoft.com/office/officeart/2018/2/layout/IconVerticalSolidList"/>
    <dgm:cxn modelId="{CC249769-90C4-4411-A605-B27FBA0A6798}" type="presParOf" srcId="{797B4008-06D0-4022-BCD6-D9FB435B21C1}" destId="{2982BAFE-1ED8-43B7-B095-DAB86327D588}" srcOrd="1" destOrd="0" presId="urn:microsoft.com/office/officeart/2018/2/layout/IconVerticalSolidList"/>
    <dgm:cxn modelId="{C36CCD10-B556-47E9-B70A-CAFB809B9C57}" type="presParOf" srcId="{797B4008-06D0-4022-BCD6-D9FB435B21C1}" destId="{A680D61C-FEB6-4C16-832C-C01F4BD1AFFA}" srcOrd="2" destOrd="0" presId="urn:microsoft.com/office/officeart/2018/2/layout/IconVerticalSolidList"/>
    <dgm:cxn modelId="{8F986607-0D4C-48FF-90E9-0F34608D5225}" type="presParOf" srcId="{797B4008-06D0-4022-BCD6-D9FB435B21C1}" destId="{2C1972A4-3275-40B8-A6BD-E21D110319F4}" srcOrd="3" destOrd="0" presId="urn:microsoft.com/office/officeart/2018/2/layout/IconVerticalSolidList"/>
    <dgm:cxn modelId="{F9978A25-8F07-4E86-B78A-B1C279CD2A8A}" type="presParOf" srcId="{B726605E-1D1A-4D34-A47F-9985BE2D4AEC}" destId="{98074BD9-62C2-4F9F-968B-4A0FA0914188}" srcOrd="1" destOrd="0" presId="urn:microsoft.com/office/officeart/2018/2/layout/IconVerticalSolidList"/>
    <dgm:cxn modelId="{2C32EA8E-B15F-4AA8-BCB1-42D44460E650}" type="presParOf" srcId="{B726605E-1D1A-4D34-A47F-9985BE2D4AEC}" destId="{BD167A2F-B437-4F74-853C-87D602D58FC2}" srcOrd="2" destOrd="0" presId="urn:microsoft.com/office/officeart/2018/2/layout/IconVerticalSolidList"/>
    <dgm:cxn modelId="{DDBAC948-B5A3-4495-BBD1-382C5F7D1A50}" type="presParOf" srcId="{BD167A2F-B437-4F74-853C-87D602D58FC2}" destId="{FBF2D70D-7C90-46EA-B507-D7EE991575DB}" srcOrd="0" destOrd="0" presId="urn:microsoft.com/office/officeart/2018/2/layout/IconVerticalSolidList"/>
    <dgm:cxn modelId="{EFDFA029-40F6-4B57-8A86-671AB07F713A}" type="presParOf" srcId="{BD167A2F-B437-4F74-853C-87D602D58FC2}" destId="{1F0B8B6A-1429-44C1-8F67-1610262C30DF}" srcOrd="1" destOrd="0" presId="urn:microsoft.com/office/officeart/2018/2/layout/IconVerticalSolidList"/>
    <dgm:cxn modelId="{BADB5468-3DC7-4254-976E-FD4CC766038F}" type="presParOf" srcId="{BD167A2F-B437-4F74-853C-87D602D58FC2}" destId="{7A7B858E-E396-4F89-B10A-307B3C3051E4}" srcOrd="2" destOrd="0" presId="urn:microsoft.com/office/officeart/2018/2/layout/IconVerticalSolidList"/>
    <dgm:cxn modelId="{7BDB08AD-D4F2-4881-9203-245241E855CF}" type="presParOf" srcId="{BD167A2F-B437-4F74-853C-87D602D58FC2}" destId="{CF9A5650-D8BC-45DA-8E45-BCEF38E826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6A9417-2131-4FCA-B81A-453F5C0517E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33529B8-A6C7-4FD5-B318-47171A4A8645}">
      <dgm:prSet/>
      <dgm:spPr/>
      <dgm:t>
        <a:bodyPr/>
        <a:lstStyle/>
        <a:p>
          <a:pPr>
            <a:lnSpc>
              <a:spcPct val="100000"/>
            </a:lnSpc>
          </a:pPr>
          <a:r>
            <a:rPr lang="en-US" b="0" i="0" u="none" dirty="0"/>
            <a:t>The Cancer Epidemiology Master's and Doctoral Program is conducted by a rich faculty of leading experts in the field of cancer research.</a:t>
          </a:r>
          <a:endParaRPr lang="en-US" dirty="0">
            <a:latin typeface="Calibri" panose="020F0502020204030204" pitchFamily="34" charset="0"/>
            <a:cs typeface="Calibri" panose="020F0502020204030204" pitchFamily="34" charset="0"/>
          </a:endParaRPr>
        </a:p>
      </dgm:t>
    </dgm:pt>
    <dgm:pt modelId="{4BEE84FE-4732-4E95-A9C6-EC5694846E83}" type="parTrans" cxnId="{EBC744CC-18E5-4DCD-90DF-4E36890FE87C}">
      <dgm:prSet/>
      <dgm:spPr/>
      <dgm:t>
        <a:bodyPr/>
        <a:lstStyle/>
        <a:p>
          <a:endParaRPr lang="en-US"/>
        </a:p>
      </dgm:t>
    </dgm:pt>
    <dgm:pt modelId="{447D936E-B51A-4523-BA6D-2DB1C7026A2C}" type="sibTrans" cxnId="{EBC744CC-18E5-4DCD-90DF-4E36890FE87C}">
      <dgm:prSet/>
      <dgm:spPr/>
      <dgm:t>
        <a:bodyPr/>
        <a:lstStyle/>
        <a:p>
          <a:endParaRPr lang="en-US"/>
        </a:p>
      </dgm:t>
    </dgm:pt>
    <dgm:pt modelId="{1D1E4056-AE69-42D8-B1AA-AF202D50AD53}">
      <dgm:prSet/>
      <dgm:spPr/>
      <dgm:t>
        <a:bodyPr/>
        <a:lstStyle/>
        <a:p>
          <a:pPr>
            <a:lnSpc>
              <a:spcPct val="100000"/>
            </a:lnSpc>
          </a:pPr>
          <a:r>
            <a:rPr lang="en-US" b="0" i="0" u="none" dirty="0"/>
            <a:t>Students will have the opportunity to work closely with these faculty members on the latest and diverse research projects, contributing significantly to both their academic development and research methodologies.</a:t>
          </a:r>
          <a:endParaRPr lang="en-US" dirty="0">
            <a:latin typeface="Calibri" panose="020F0502020204030204" pitchFamily="34" charset="0"/>
            <a:cs typeface="Calibri" panose="020F0502020204030204" pitchFamily="34" charset="0"/>
          </a:endParaRPr>
        </a:p>
      </dgm:t>
    </dgm:pt>
    <dgm:pt modelId="{24D2BEA9-F914-4258-9C4F-95B03A46B7B1}" type="parTrans" cxnId="{1F03EB00-70F8-4863-9607-7F1E4E98F146}">
      <dgm:prSet/>
      <dgm:spPr/>
      <dgm:t>
        <a:bodyPr/>
        <a:lstStyle/>
        <a:p>
          <a:endParaRPr lang="en-US"/>
        </a:p>
      </dgm:t>
    </dgm:pt>
    <dgm:pt modelId="{C0172BA1-0C12-436F-A531-A73833CB690F}" type="sibTrans" cxnId="{1F03EB00-70F8-4863-9607-7F1E4E98F146}">
      <dgm:prSet/>
      <dgm:spPr/>
      <dgm:t>
        <a:bodyPr/>
        <a:lstStyle/>
        <a:p>
          <a:endParaRPr lang="en-US"/>
        </a:p>
      </dgm:t>
    </dgm:pt>
    <dgm:pt modelId="{09C118A7-B180-4128-9B75-EEB722868D69}">
      <dgm:prSet/>
      <dgm:spPr/>
      <dgm:t>
        <a:bodyPr/>
        <a:lstStyle/>
        <a:p>
          <a:pPr>
            <a:lnSpc>
              <a:spcPct val="100000"/>
            </a:lnSpc>
          </a:pPr>
          <a:r>
            <a:rPr lang="en-US" b="0" i="0" u="none" dirty="0"/>
            <a:t>In addition, the graduate programs offer students numerous research opportunities in the field of cancer epidemiology, including collaborations with renowned institutions and organizations.</a:t>
          </a:r>
          <a:endParaRPr lang="en-US" dirty="0">
            <a:latin typeface="Calibri" panose="020F0502020204030204" pitchFamily="34" charset="0"/>
            <a:cs typeface="Calibri" panose="020F0502020204030204" pitchFamily="34" charset="0"/>
          </a:endParaRPr>
        </a:p>
      </dgm:t>
    </dgm:pt>
    <dgm:pt modelId="{A85CF994-EB90-466B-8A3B-F66B30878D64}" type="parTrans" cxnId="{9FEEB1FD-02C3-4E97-A0BD-7F54112AE3D3}">
      <dgm:prSet/>
      <dgm:spPr/>
      <dgm:t>
        <a:bodyPr/>
        <a:lstStyle/>
        <a:p>
          <a:endParaRPr lang="en-US"/>
        </a:p>
      </dgm:t>
    </dgm:pt>
    <dgm:pt modelId="{0DEE4F4C-688B-42CB-A933-A7ED0E76C762}" type="sibTrans" cxnId="{9FEEB1FD-02C3-4E97-A0BD-7F54112AE3D3}">
      <dgm:prSet/>
      <dgm:spPr/>
      <dgm:t>
        <a:bodyPr/>
        <a:lstStyle/>
        <a:p>
          <a:endParaRPr lang="en-US"/>
        </a:p>
      </dgm:t>
    </dgm:pt>
    <dgm:pt modelId="{AFAEB3D2-FA4F-4597-9F8D-DC86E2AA9DE3}" type="pres">
      <dgm:prSet presAssocID="{196A9417-2131-4FCA-B81A-453F5C0517E8}" presName="root" presStyleCnt="0">
        <dgm:presLayoutVars>
          <dgm:dir/>
          <dgm:resizeHandles val="exact"/>
        </dgm:presLayoutVars>
      </dgm:prSet>
      <dgm:spPr/>
    </dgm:pt>
    <dgm:pt modelId="{AA9FAB89-A397-497F-8E87-90C8624235BA}" type="pres">
      <dgm:prSet presAssocID="{033529B8-A6C7-4FD5-B318-47171A4A8645}" presName="compNode" presStyleCnt="0"/>
      <dgm:spPr/>
    </dgm:pt>
    <dgm:pt modelId="{BB90F895-7403-4C96-AA10-6C7DE16D7458}" type="pres">
      <dgm:prSet presAssocID="{033529B8-A6C7-4FD5-B318-47171A4A8645}" presName="bgRect" presStyleLbl="bgShp" presStyleIdx="0" presStyleCnt="3"/>
      <dgm:spPr/>
    </dgm:pt>
    <dgm:pt modelId="{FB3B1BC8-4438-45B0-BE33-F0BB75AF253D}" type="pres">
      <dgm:prSet presAssocID="{033529B8-A6C7-4FD5-B318-47171A4A864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taplar"/>
        </a:ext>
      </dgm:extLst>
    </dgm:pt>
    <dgm:pt modelId="{00EB4AA9-236B-4BFE-BD46-89E3A41BCCE9}" type="pres">
      <dgm:prSet presAssocID="{033529B8-A6C7-4FD5-B318-47171A4A8645}" presName="spaceRect" presStyleCnt="0"/>
      <dgm:spPr/>
    </dgm:pt>
    <dgm:pt modelId="{F590E85F-94F0-4FB3-9ECF-B09B03AE59F1}" type="pres">
      <dgm:prSet presAssocID="{033529B8-A6C7-4FD5-B318-47171A4A8645}" presName="parTx" presStyleLbl="revTx" presStyleIdx="0" presStyleCnt="3">
        <dgm:presLayoutVars>
          <dgm:chMax val="0"/>
          <dgm:chPref val="0"/>
        </dgm:presLayoutVars>
      </dgm:prSet>
      <dgm:spPr/>
    </dgm:pt>
    <dgm:pt modelId="{3BCEE0C0-735C-4DE0-BE72-55A66E92D4AE}" type="pres">
      <dgm:prSet presAssocID="{447D936E-B51A-4523-BA6D-2DB1C7026A2C}" presName="sibTrans" presStyleCnt="0"/>
      <dgm:spPr/>
    </dgm:pt>
    <dgm:pt modelId="{2147FDC2-8923-49B6-B161-7AEF0BC0DCA8}" type="pres">
      <dgm:prSet presAssocID="{1D1E4056-AE69-42D8-B1AA-AF202D50AD53}" presName="compNode" presStyleCnt="0"/>
      <dgm:spPr/>
    </dgm:pt>
    <dgm:pt modelId="{C7CB3D38-34E5-411E-9D4C-DFA295F8D907}" type="pres">
      <dgm:prSet presAssocID="{1D1E4056-AE69-42D8-B1AA-AF202D50AD53}" presName="bgRect" presStyleLbl="bgShp" presStyleIdx="1" presStyleCnt="3"/>
      <dgm:spPr/>
    </dgm:pt>
    <dgm:pt modelId="{FFB94F90-0FB0-41DB-AF8B-180FB303FD6B}" type="pres">
      <dgm:prSet presAssocID="{1D1E4056-AE69-42D8-B1AA-AF202D50AD5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ınıf"/>
        </a:ext>
      </dgm:extLst>
    </dgm:pt>
    <dgm:pt modelId="{7E9BA5A7-A1AE-446E-958F-653285EFDB64}" type="pres">
      <dgm:prSet presAssocID="{1D1E4056-AE69-42D8-B1AA-AF202D50AD53}" presName="spaceRect" presStyleCnt="0"/>
      <dgm:spPr/>
    </dgm:pt>
    <dgm:pt modelId="{341CF064-8359-47F7-9775-AAB385A7A591}" type="pres">
      <dgm:prSet presAssocID="{1D1E4056-AE69-42D8-B1AA-AF202D50AD53}" presName="parTx" presStyleLbl="revTx" presStyleIdx="1" presStyleCnt="3">
        <dgm:presLayoutVars>
          <dgm:chMax val="0"/>
          <dgm:chPref val="0"/>
        </dgm:presLayoutVars>
      </dgm:prSet>
      <dgm:spPr/>
    </dgm:pt>
    <dgm:pt modelId="{4AFB2ECC-470E-4D81-BE06-468D53EA7728}" type="pres">
      <dgm:prSet presAssocID="{C0172BA1-0C12-436F-A531-A73833CB690F}" presName="sibTrans" presStyleCnt="0"/>
      <dgm:spPr/>
    </dgm:pt>
    <dgm:pt modelId="{C7E4571B-6F05-4607-8728-6D50E0C07271}" type="pres">
      <dgm:prSet presAssocID="{09C118A7-B180-4128-9B75-EEB722868D69}" presName="compNode" presStyleCnt="0"/>
      <dgm:spPr/>
    </dgm:pt>
    <dgm:pt modelId="{CA4B1CB9-E82A-454A-BE71-B18C655F3397}" type="pres">
      <dgm:prSet presAssocID="{09C118A7-B180-4128-9B75-EEB722868D69}" presName="bgRect" presStyleLbl="bgShp" presStyleIdx="2" presStyleCnt="3"/>
      <dgm:spPr/>
    </dgm:pt>
    <dgm:pt modelId="{F19F2197-683A-4A6C-8D89-645A680237CC}" type="pres">
      <dgm:prSet presAssocID="{09C118A7-B180-4128-9B75-EEB722868D6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ktor"/>
        </a:ext>
      </dgm:extLst>
    </dgm:pt>
    <dgm:pt modelId="{FB4346FE-5468-4266-AC63-A711432D9C27}" type="pres">
      <dgm:prSet presAssocID="{09C118A7-B180-4128-9B75-EEB722868D69}" presName="spaceRect" presStyleCnt="0"/>
      <dgm:spPr/>
    </dgm:pt>
    <dgm:pt modelId="{74F9F236-2698-4F95-86C2-DE1EFBDD67D0}" type="pres">
      <dgm:prSet presAssocID="{09C118A7-B180-4128-9B75-EEB722868D69}" presName="parTx" presStyleLbl="revTx" presStyleIdx="2" presStyleCnt="3">
        <dgm:presLayoutVars>
          <dgm:chMax val="0"/>
          <dgm:chPref val="0"/>
        </dgm:presLayoutVars>
      </dgm:prSet>
      <dgm:spPr/>
    </dgm:pt>
  </dgm:ptLst>
  <dgm:cxnLst>
    <dgm:cxn modelId="{1F03EB00-70F8-4863-9607-7F1E4E98F146}" srcId="{196A9417-2131-4FCA-B81A-453F5C0517E8}" destId="{1D1E4056-AE69-42D8-B1AA-AF202D50AD53}" srcOrd="1" destOrd="0" parTransId="{24D2BEA9-F914-4258-9C4F-95B03A46B7B1}" sibTransId="{C0172BA1-0C12-436F-A531-A73833CB690F}"/>
    <dgm:cxn modelId="{C501449C-4E32-45CF-9627-C1E205737DA4}" type="presOf" srcId="{196A9417-2131-4FCA-B81A-453F5C0517E8}" destId="{AFAEB3D2-FA4F-4597-9F8D-DC86E2AA9DE3}" srcOrd="0" destOrd="0" presId="urn:microsoft.com/office/officeart/2018/2/layout/IconVerticalSolidList"/>
    <dgm:cxn modelId="{90FEB1C1-EBAE-4546-8431-A451FBB75140}" type="presOf" srcId="{09C118A7-B180-4128-9B75-EEB722868D69}" destId="{74F9F236-2698-4F95-86C2-DE1EFBDD67D0}" srcOrd="0" destOrd="0" presId="urn:microsoft.com/office/officeart/2018/2/layout/IconVerticalSolidList"/>
    <dgm:cxn modelId="{EBC744CC-18E5-4DCD-90DF-4E36890FE87C}" srcId="{196A9417-2131-4FCA-B81A-453F5C0517E8}" destId="{033529B8-A6C7-4FD5-B318-47171A4A8645}" srcOrd="0" destOrd="0" parTransId="{4BEE84FE-4732-4E95-A9C6-EC5694846E83}" sibTransId="{447D936E-B51A-4523-BA6D-2DB1C7026A2C}"/>
    <dgm:cxn modelId="{E29700EC-E417-4A01-AE8B-477AB5E7E38A}" type="presOf" srcId="{033529B8-A6C7-4FD5-B318-47171A4A8645}" destId="{F590E85F-94F0-4FB3-9ECF-B09B03AE59F1}" srcOrd="0" destOrd="0" presId="urn:microsoft.com/office/officeart/2018/2/layout/IconVerticalSolidList"/>
    <dgm:cxn modelId="{4B4C67EE-04FE-4B04-8B9F-E75263B19E43}" type="presOf" srcId="{1D1E4056-AE69-42D8-B1AA-AF202D50AD53}" destId="{341CF064-8359-47F7-9775-AAB385A7A591}" srcOrd="0" destOrd="0" presId="urn:microsoft.com/office/officeart/2018/2/layout/IconVerticalSolidList"/>
    <dgm:cxn modelId="{9FEEB1FD-02C3-4E97-A0BD-7F54112AE3D3}" srcId="{196A9417-2131-4FCA-B81A-453F5C0517E8}" destId="{09C118A7-B180-4128-9B75-EEB722868D69}" srcOrd="2" destOrd="0" parTransId="{A85CF994-EB90-466B-8A3B-F66B30878D64}" sibTransId="{0DEE4F4C-688B-42CB-A933-A7ED0E76C762}"/>
    <dgm:cxn modelId="{3BAD617E-A77A-4023-8984-A24B2B96B0B4}" type="presParOf" srcId="{AFAEB3D2-FA4F-4597-9F8D-DC86E2AA9DE3}" destId="{AA9FAB89-A397-497F-8E87-90C8624235BA}" srcOrd="0" destOrd="0" presId="urn:microsoft.com/office/officeart/2018/2/layout/IconVerticalSolidList"/>
    <dgm:cxn modelId="{39C3D99D-6B3B-48EC-95D3-048175B95DD7}" type="presParOf" srcId="{AA9FAB89-A397-497F-8E87-90C8624235BA}" destId="{BB90F895-7403-4C96-AA10-6C7DE16D7458}" srcOrd="0" destOrd="0" presId="urn:microsoft.com/office/officeart/2018/2/layout/IconVerticalSolidList"/>
    <dgm:cxn modelId="{52BD9F11-443E-4E54-8676-EA50330AFB6A}" type="presParOf" srcId="{AA9FAB89-A397-497F-8E87-90C8624235BA}" destId="{FB3B1BC8-4438-45B0-BE33-F0BB75AF253D}" srcOrd="1" destOrd="0" presId="urn:microsoft.com/office/officeart/2018/2/layout/IconVerticalSolidList"/>
    <dgm:cxn modelId="{7A72A818-833D-4AE5-B25F-F1E1DB1E2DCC}" type="presParOf" srcId="{AA9FAB89-A397-497F-8E87-90C8624235BA}" destId="{00EB4AA9-236B-4BFE-BD46-89E3A41BCCE9}" srcOrd="2" destOrd="0" presId="urn:microsoft.com/office/officeart/2018/2/layout/IconVerticalSolidList"/>
    <dgm:cxn modelId="{46C15ED7-6743-4E58-BDA6-E2FE259FC5E2}" type="presParOf" srcId="{AA9FAB89-A397-497F-8E87-90C8624235BA}" destId="{F590E85F-94F0-4FB3-9ECF-B09B03AE59F1}" srcOrd="3" destOrd="0" presId="urn:microsoft.com/office/officeart/2018/2/layout/IconVerticalSolidList"/>
    <dgm:cxn modelId="{0542B461-6C63-4FCF-8086-7BB172D5BEF0}" type="presParOf" srcId="{AFAEB3D2-FA4F-4597-9F8D-DC86E2AA9DE3}" destId="{3BCEE0C0-735C-4DE0-BE72-55A66E92D4AE}" srcOrd="1" destOrd="0" presId="urn:microsoft.com/office/officeart/2018/2/layout/IconVerticalSolidList"/>
    <dgm:cxn modelId="{591067BC-00F4-49E3-A7D1-B76B6166BAA1}" type="presParOf" srcId="{AFAEB3D2-FA4F-4597-9F8D-DC86E2AA9DE3}" destId="{2147FDC2-8923-49B6-B161-7AEF0BC0DCA8}" srcOrd="2" destOrd="0" presId="urn:microsoft.com/office/officeart/2018/2/layout/IconVerticalSolidList"/>
    <dgm:cxn modelId="{70FBD431-EA8D-42BD-AC27-2B80D920BC3F}" type="presParOf" srcId="{2147FDC2-8923-49B6-B161-7AEF0BC0DCA8}" destId="{C7CB3D38-34E5-411E-9D4C-DFA295F8D907}" srcOrd="0" destOrd="0" presId="urn:microsoft.com/office/officeart/2018/2/layout/IconVerticalSolidList"/>
    <dgm:cxn modelId="{F6A04511-98FB-44F9-98A3-45AC7FC8B846}" type="presParOf" srcId="{2147FDC2-8923-49B6-B161-7AEF0BC0DCA8}" destId="{FFB94F90-0FB0-41DB-AF8B-180FB303FD6B}" srcOrd="1" destOrd="0" presId="urn:microsoft.com/office/officeart/2018/2/layout/IconVerticalSolidList"/>
    <dgm:cxn modelId="{80A12A95-6DA5-4925-B4D4-83A823CCF1F4}" type="presParOf" srcId="{2147FDC2-8923-49B6-B161-7AEF0BC0DCA8}" destId="{7E9BA5A7-A1AE-446E-958F-653285EFDB64}" srcOrd="2" destOrd="0" presId="urn:microsoft.com/office/officeart/2018/2/layout/IconVerticalSolidList"/>
    <dgm:cxn modelId="{62879001-E2F2-4980-873C-DD4BB3B006C1}" type="presParOf" srcId="{2147FDC2-8923-49B6-B161-7AEF0BC0DCA8}" destId="{341CF064-8359-47F7-9775-AAB385A7A591}" srcOrd="3" destOrd="0" presId="urn:microsoft.com/office/officeart/2018/2/layout/IconVerticalSolidList"/>
    <dgm:cxn modelId="{08D4AFB4-FF25-4AE9-9EB0-6B652A0DE958}" type="presParOf" srcId="{AFAEB3D2-FA4F-4597-9F8D-DC86E2AA9DE3}" destId="{4AFB2ECC-470E-4D81-BE06-468D53EA7728}" srcOrd="3" destOrd="0" presId="urn:microsoft.com/office/officeart/2018/2/layout/IconVerticalSolidList"/>
    <dgm:cxn modelId="{EC310385-3DD5-4262-AA23-6C88DD091D8D}" type="presParOf" srcId="{AFAEB3D2-FA4F-4597-9F8D-DC86E2AA9DE3}" destId="{C7E4571B-6F05-4607-8728-6D50E0C07271}" srcOrd="4" destOrd="0" presId="urn:microsoft.com/office/officeart/2018/2/layout/IconVerticalSolidList"/>
    <dgm:cxn modelId="{B2E264D3-0653-4B96-9ADD-73AD8C14E837}" type="presParOf" srcId="{C7E4571B-6F05-4607-8728-6D50E0C07271}" destId="{CA4B1CB9-E82A-454A-BE71-B18C655F3397}" srcOrd="0" destOrd="0" presId="urn:microsoft.com/office/officeart/2018/2/layout/IconVerticalSolidList"/>
    <dgm:cxn modelId="{E69FCE7F-4646-4818-9CE2-57D04A794F09}" type="presParOf" srcId="{C7E4571B-6F05-4607-8728-6D50E0C07271}" destId="{F19F2197-683A-4A6C-8D89-645A680237CC}" srcOrd="1" destOrd="0" presId="urn:microsoft.com/office/officeart/2018/2/layout/IconVerticalSolidList"/>
    <dgm:cxn modelId="{C444E2D9-62D4-484D-A411-36080327D903}" type="presParOf" srcId="{C7E4571B-6F05-4607-8728-6D50E0C07271}" destId="{FB4346FE-5468-4266-AC63-A711432D9C27}" srcOrd="2" destOrd="0" presId="urn:microsoft.com/office/officeart/2018/2/layout/IconVerticalSolidList"/>
    <dgm:cxn modelId="{B3D3BC35-5F3A-4224-992F-70A79AD2FD06}" type="presParOf" srcId="{C7E4571B-6F05-4607-8728-6D50E0C07271}" destId="{74F9F236-2698-4F95-86C2-DE1EFBDD67D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1690C-F7B9-4AF3-88B0-27A6D2F2920E}">
      <dsp:nvSpPr>
        <dsp:cNvPr id="0" name=""/>
        <dsp:cNvSpPr/>
      </dsp:nvSpPr>
      <dsp:spPr>
        <a:xfrm>
          <a:off x="0" y="206123"/>
          <a:ext cx="10515600" cy="17957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82BAFE-1ED8-43B7-B095-DAB86327D588}">
      <dsp:nvSpPr>
        <dsp:cNvPr id="0" name=""/>
        <dsp:cNvSpPr/>
      </dsp:nvSpPr>
      <dsp:spPr>
        <a:xfrm>
          <a:off x="543206" y="610161"/>
          <a:ext cx="987647" cy="9876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1972A4-3275-40B8-A6BD-E21D110319F4}">
      <dsp:nvSpPr>
        <dsp:cNvPr id="0" name=""/>
        <dsp:cNvSpPr/>
      </dsp:nvSpPr>
      <dsp:spPr>
        <a:xfrm>
          <a:off x="2074060" y="233458"/>
          <a:ext cx="8440574" cy="1795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047" tIns="190047" rIns="190047" bIns="190047" numCol="1" spcCol="1270" anchor="ctr" anchorCtr="0">
          <a:noAutofit/>
        </a:bodyPr>
        <a:lstStyle/>
        <a:p>
          <a:pPr marL="0" lvl="0" indent="0" algn="just" defTabSz="889000">
            <a:lnSpc>
              <a:spcPct val="90000"/>
            </a:lnSpc>
            <a:spcBef>
              <a:spcPct val="0"/>
            </a:spcBef>
            <a:spcAft>
              <a:spcPct val="35000"/>
            </a:spcAft>
            <a:buNone/>
          </a:pPr>
          <a:r>
            <a:rPr lang="en-US" sz="2000" b="0" i="0" u="none" kern="1200" dirty="0"/>
            <a:t>The Cancer Epidemiology Master's Program within the Department of Oncology at </a:t>
          </a:r>
          <a:r>
            <a:rPr lang="en-US" sz="2000" b="0" i="0" u="none" kern="1200" dirty="0" err="1"/>
            <a:t>Dokuz</a:t>
          </a:r>
          <a:r>
            <a:rPr lang="en-US" sz="2000" b="0" i="0" u="none" kern="1200" dirty="0"/>
            <a:t> </a:t>
          </a:r>
          <a:r>
            <a:rPr lang="en-US" sz="2000" b="0" i="0" u="none" kern="1200" dirty="0" err="1"/>
            <a:t>Eylül</a:t>
          </a:r>
          <a:r>
            <a:rPr lang="en-US" sz="2000" b="0" i="0" u="none" kern="1200" dirty="0"/>
            <a:t> University was established with the approval of the Turkish Council of Higher Education (YÖK) in 2015. This program offers the opportunity for graduates of the Faculty of Medicine, School of Nursing, and Faculty of Dentistry to pursue a master's degree in the field of Cancer Epidemiology.</a:t>
          </a:r>
          <a:endParaRPr lang="tr-TR" sz="2000" kern="1200" dirty="0">
            <a:latin typeface="Calibri" panose="020F0502020204030204" pitchFamily="34" charset="0"/>
            <a:cs typeface="Calibri" panose="020F0502020204030204" pitchFamily="34" charset="0"/>
          </a:endParaRPr>
        </a:p>
      </dsp:txBody>
      <dsp:txXfrm>
        <a:off x="2074060" y="233458"/>
        <a:ext cx="8440574" cy="1795723"/>
      </dsp:txXfrm>
    </dsp:sp>
    <dsp:sp modelId="{FBF2D70D-7C90-46EA-B507-D7EE991575DB}">
      <dsp:nvSpPr>
        <dsp:cNvPr id="0" name=""/>
        <dsp:cNvSpPr/>
      </dsp:nvSpPr>
      <dsp:spPr>
        <a:xfrm>
          <a:off x="0" y="2355676"/>
          <a:ext cx="10515600" cy="17410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0B8B6A-1429-44C1-8F67-1610262C30DF}">
      <dsp:nvSpPr>
        <dsp:cNvPr id="0" name=""/>
        <dsp:cNvSpPr/>
      </dsp:nvSpPr>
      <dsp:spPr>
        <a:xfrm>
          <a:off x="543206" y="2732380"/>
          <a:ext cx="987647" cy="9876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9A5650-D8BC-45DA-8E45-BCEF38E826CB}">
      <dsp:nvSpPr>
        <dsp:cNvPr id="0" name=""/>
        <dsp:cNvSpPr/>
      </dsp:nvSpPr>
      <dsp:spPr>
        <a:xfrm>
          <a:off x="2074060" y="2355676"/>
          <a:ext cx="8440574" cy="1795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047" tIns="190047" rIns="190047" bIns="190047" numCol="1" spcCol="1270" anchor="ctr" anchorCtr="0">
          <a:noAutofit/>
        </a:bodyPr>
        <a:lstStyle/>
        <a:p>
          <a:pPr marL="0" lvl="0" indent="0" algn="l" defTabSz="889000">
            <a:lnSpc>
              <a:spcPct val="90000"/>
            </a:lnSpc>
            <a:spcBef>
              <a:spcPct val="0"/>
            </a:spcBef>
            <a:spcAft>
              <a:spcPct val="35000"/>
            </a:spcAft>
            <a:buNone/>
          </a:pPr>
          <a:r>
            <a:rPr lang="en-US" sz="2000" b="0" i="0" u="none" kern="1200" dirty="0">
              <a:latin typeface="Calibri" panose="020F0502020204030204" pitchFamily="34" charset="0"/>
              <a:cs typeface="Calibri" panose="020F0502020204030204" pitchFamily="34" charset="0"/>
            </a:rPr>
            <a:t>The shortage of trained human resources for conducting community health-based studies in the field of cancer is a serious issue. Additionally, in order to illuminate the epidemiological characteristics of cancers, of which 40% are preventable diseases, the Cancer Epidemiology Master's Program has been established with the aim of forming an expert team in this field.</a:t>
          </a:r>
          <a:endParaRPr lang="en-US" sz="2000" kern="1200" dirty="0">
            <a:latin typeface="Calibri" panose="020F0502020204030204" pitchFamily="34" charset="0"/>
            <a:cs typeface="Calibri" panose="020F0502020204030204" pitchFamily="34" charset="0"/>
          </a:endParaRPr>
        </a:p>
      </dsp:txBody>
      <dsp:txXfrm>
        <a:off x="2074060" y="2355676"/>
        <a:ext cx="8440574" cy="1795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1690C-F7B9-4AF3-88B0-27A6D2F2920E}">
      <dsp:nvSpPr>
        <dsp:cNvPr id="0" name=""/>
        <dsp:cNvSpPr/>
      </dsp:nvSpPr>
      <dsp:spPr>
        <a:xfrm>
          <a:off x="0" y="708097"/>
          <a:ext cx="10515600" cy="1307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82BAFE-1ED8-43B7-B095-DAB86327D588}">
      <dsp:nvSpPr>
        <dsp:cNvPr id="0" name=""/>
        <dsp:cNvSpPr/>
      </dsp:nvSpPr>
      <dsp:spPr>
        <a:xfrm>
          <a:off x="395445" y="1002230"/>
          <a:ext cx="718991" cy="718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1972A4-3275-40B8-A6BD-E21D110319F4}">
      <dsp:nvSpPr>
        <dsp:cNvPr id="0" name=""/>
        <dsp:cNvSpPr/>
      </dsp:nvSpPr>
      <dsp:spPr>
        <a:xfrm>
          <a:off x="1509882" y="708097"/>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44550">
            <a:lnSpc>
              <a:spcPct val="90000"/>
            </a:lnSpc>
            <a:spcBef>
              <a:spcPct val="0"/>
            </a:spcBef>
            <a:spcAft>
              <a:spcPct val="35000"/>
            </a:spcAft>
            <a:buNone/>
          </a:pPr>
          <a:r>
            <a:rPr lang="en-US" sz="1900" b="0" i="0" u="none" kern="1200" dirty="0"/>
            <a:t>The Cancer Epidemiology Doctoral (Ph.D.) Program is an advanced academic (third-degree) program that focuses on epidemiological research methods related to the causes, prevention, and treatment of cancer.</a:t>
          </a:r>
          <a:endParaRPr lang="tr-TR" sz="1900" kern="1200" dirty="0"/>
        </a:p>
      </dsp:txBody>
      <dsp:txXfrm>
        <a:off x="1509882" y="708097"/>
        <a:ext cx="9005717" cy="1307257"/>
      </dsp:txXfrm>
    </dsp:sp>
    <dsp:sp modelId="{FBF2D70D-7C90-46EA-B507-D7EE991575DB}">
      <dsp:nvSpPr>
        <dsp:cNvPr id="0" name=""/>
        <dsp:cNvSpPr/>
      </dsp:nvSpPr>
      <dsp:spPr>
        <a:xfrm>
          <a:off x="0" y="2342169"/>
          <a:ext cx="10515600" cy="1307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0B8B6A-1429-44C1-8F67-1610262C30DF}">
      <dsp:nvSpPr>
        <dsp:cNvPr id="0" name=""/>
        <dsp:cNvSpPr/>
      </dsp:nvSpPr>
      <dsp:spPr>
        <a:xfrm>
          <a:off x="395445" y="2636302"/>
          <a:ext cx="718991" cy="718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9A5650-D8BC-45DA-8E45-BCEF38E826CB}">
      <dsp:nvSpPr>
        <dsp:cNvPr id="0" name=""/>
        <dsp:cNvSpPr/>
      </dsp:nvSpPr>
      <dsp:spPr>
        <a:xfrm>
          <a:off x="1509882" y="2342169"/>
          <a:ext cx="9005717" cy="1307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1" tIns="138351" rIns="138351" bIns="138351" numCol="1" spcCol="1270" anchor="ctr" anchorCtr="0">
          <a:noAutofit/>
        </a:bodyPr>
        <a:lstStyle/>
        <a:p>
          <a:pPr marL="0" lvl="0" indent="0" algn="l" defTabSz="844550">
            <a:lnSpc>
              <a:spcPct val="90000"/>
            </a:lnSpc>
            <a:spcBef>
              <a:spcPct val="0"/>
            </a:spcBef>
            <a:spcAft>
              <a:spcPct val="35000"/>
            </a:spcAft>
            <a:buNone/>
          </a:pPr>
          <a:r>
            <a:rPr lang="en-US" sz="1900" b="0" i="0" u="none" kern="1200" dirty="0"/>
            <a:t>It provides students with the opportunity to gain in-depth knowledge and expertise in this specialization area, as well as to develop the necessary research and analytical skills to make significant contributions to cancer research and public health.</a:t>
          </a:r>
          <a:endParaRPr lang="en-US" sz="1900" kern="1200" dirty="0"/>
        </a:p>
      </dsp:txBody>
      <dsp:txXfrm>
        <a:off x="1509882" y="2342169"/>
        <a:ext cx="9005717" cy="1307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0F895-7403-4C96-AA10-6C7DE16D7458}">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3B1BC8-4438-45B0-BE33-F0BB75AF253D}">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0E85F-94F0-4FB3-9ECF-B09B03AE59F1}">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0" i="0" u="none" kern="1200" dirty="0"/>
            <a:t>The Cancer Epidemiology Master's and Doctoral Program is conducted by a rich faculty of leading experts in the field of cancer research.</a:t>
          </a:r>
          <a:endParaRPr lang="en-US" sz="2100" kern="1200" dirty="0">
            <a:latin typeface="Calibri" panose="020F0502020204030204" pitchFamily="34" charset="0"/>
            <a:cs typeface="Calibri" panose="020F0502020204030204" pitchFamily="34" charset="0"/>
          </a:endParaRPr>
        </a:p>
      </dsp:txBody>
      <dsp:txXfrm>
        <a:off x="1435590" y="531"/>
        <a:ext cx="9080009" cy="1242935"/>
      </dsp:txXfrm>
    </dsp:sp>
    <dsp:sp modelId="{C7CB3D38-34E5-411E-9D4C-DFA295F8D907}">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B94F90-0FB0-41DB-AF8B-180FB303FD6B}">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1CF064-8359-47F7-9775-AAB385A7A591}">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0" i="0" u="none" kern="1200" dirty="0"/>
            <a:t>Students will have the opportunity to work closely with these faculty members on the latest and diverse research projects, contributing significantly to both their academic development and research methodologies.</a:t>
          </a:r>
          <a:endParaRPr lang="en-US" sz="2100" kern="1200" dirty="0">
            <a:latin typeface="Calibri" panose="020F0502020204030204" pitchFamily="34" charset="0"/>
            <a:cs typeface="Calibri" panose="020F0502020204030204" pitchFamily="34" charset="0"/>
          </a:endParaRPr>
        </a:p>
      </dsp:txBody>
      <dsp:txXfrm>
        <a:off x="1435590" y="1554201"/>
        <a:ext cx="9080009" cy="1242935"/>
      </dsp:txXfrm>
    </dsp:sp>
    <dsp:sp modelId="{CA4B1CB9-E82A-454A-BE71-B18C655F3397}">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9F2197-683A-4A6C-8D89-645A680237CC}">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F9F236-2698-4F95-86C2-DE1EFBDD67D0}">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b="0" i="0" u="none" kern="1200" dirty="0"/>
            <a:t>In addition, the graduate programs offer students numerous research opportunities in the field of cancer epidemiology, including collaborations with renowned institutions and organizations.</a:t>
          </a:r>
          <a:endParaRPr lang="en-US" sz="2100" kern="1200" dirty="0">
            <a:latin typeface="Calibri" panose="020F0502020204030204" pitchFamily="34" charset="0"/>
            <a:cs typeface="Calibri" panose="020F0502020204030204" pitchFamily="34" charset="0"/>
          </a:endParaRP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F3D42C-69D5-6CC5-704C-5B50CDF7AF9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61C48C4-AAD4-5CA6-B2E4-CA07D87906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ADD3CEA-CFF9-51DC-C507-ABD9514FF6ED}"/>
              </a:ext>
            </a:extLst>
          </p:cNvPr>
          <p:cNvSpPr>
            <a:spLocks noGrp="1"/>
          </p:cNvSpPr>
          <p:nvPr>
            <p:ph type="dt" sz="half" idx="10"/>
          </p:nvPr>
        </p:nvSpPr>
        <p:spPr/>
        <p:txBody>
          <a:bodyPr/>
          <a:lstStyle/>
          <a:p>
            <a:fld id="{652ECD44-FB81-1A44-B6B2-FDFB7015C7BD}" type="datetimeFigureOut">
              <a:rPr lang="tr-TR" smtClean="0"/>
              <a:t>9.01.2024</a:t>
            </a:fld>
            <a:endParaRPr lang="tr-TR"/>
          </a:p>
        </p:txBody>
      </p:sp>
      <p:sp>
        <p:nvSpPr>
          <p:cNvPr id="5" name="Alt Bilgi Yer Tutucusu 4">
            <a:extLst>
              <a:ext uri="{FF2B5EF4-FFF2-40B4-BE49-F238E27FC236}">
                <a16:creationId xmlns:a16="http://schemas.microsoft.com/office/drawing/2014/main" id="{0CECE246-C822-27E8-1EA0-14ADE3EEEB0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9D7C712-873E-A784-EEE1-2DFF3ABACDB4}"/>
              </a:ext>
            </a:extLst>
          </p:cNvPr>
          <p:cNvSpPr>
            <a:spLocks noGrp="1"/>
          </p:cNvSpPr>
          <p:nvPr>
            <p:ph type="sldNum" sz="quarter" idx="12"/>
          </p:nvPr>
        </p:nvSpPr>
        <p:spPr/>
        <p:txBody>
          <a:bodyPr/>
          <a:lstStyle/>
          <a:p>
            <a:fld id="{F7147778-9AF1-104C-9317-4D65CB70CBBB}" type="slidenum">
              <a:rPr lang="tr-TR" smtClean="0"/>
              <a:t>‹#›</a:t>
            </a:fld>
            <a:endParaRPr lang="tr-TR"/>
          </a:p>
        </p:txBody>
      </p:sp>
    </p:spTree>
    <p:extLst>
      <p:ext uri="{BB962C8B-B14F-4D97-AF65-F5344CB8AC3E}">
        <p14:creationId xmlns:p14="http://schemas.microsoft.com/office/powerpoint/2010/main" val="169855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4E0785-FDAD-CB2B-F6A6-E228B49ADDD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D376447-8FA2-9885-0831-15CA9E8F4A9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AA490BF-BD9E-2AB4-01FE-051BB63D7BEC}"/>
              </a:ext>
            </a:extLst>
          </p:cNvPr>
          <p:cNvSpPr>
            <a:spLocks noGrp="1"/>
          </p:cNvSpPr>
          <p:nvPr>
            <p:ph type="dt" sz="half" idx="10"/>
          </p:nvPr>
        </p:nvSpPr>
        <p:spPr/>
        <p:txBody>
          <a:bodyPr/>
          <a:lstStyle/>
          <a:p>
            <a:fld id="{652ECD44-FB81-1A44-B6B2-FDFB7015C7BD}" type="datetimeFigureOut">
              <a:rPr lang="tr-TR" smtClean="0"/>
              <a:t>9.01.2024</a:t>
            </a:fld>
            <a:endParaRPr lang="tr-TR"/>
          </a:p>
        </p:txBody>
      </p:sp>
      <p:sp>
        <p:nvSpPr>
          <p:cNvPr id="5" name="Alt Bilgi Yer Tutucusu 4">
            <a:extLst>
              <a:ext uri="{FF2B5EF4-FFF2-40B4-BE49-F238E27FC236}">
                <a16:creationId xmlns:a16="http://schemas.microsoft.com/office/drawing/2014/main" id="{32601B26-95CA-4CAF-F7B2-663C5C5EE7F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85CCA62-EB3B-E8CB-E7B3-CF79A3936A00}"/>
              </a:ext>
            </a:extLst>
          </p:cNvPr>
          <p:cNvSpPr>
            <a:spLocks noGrp="1"/>
          </p:cNvSpPr>
          <p:nvPr>
            <p:ph type="sldNum" sz="quarter" idx="12"/>
          </p:nvPr>
        </p:nvSpPr>
        <p:spPr/>
        <p:txBody>
          <a:bodyPr/>
          <a:lstStyle/>
          <a:p>
            <a:fld id="{F7147778-9AF1-104C-9317-4D65CB70CBBB}" type="slidenum">
              <a:rPr lang="tr-TR" smtClean="0"/>
              <a:t>‹#›</a:t>
            </a:fld>
            <a:endParaRPr lang="tr-TR"/>
          </a:p>
        </p:txBody>
      </p:sp>
    </p:spTree>
    <p:extLst>
      <p:ext uri="{BB962C8B-B14F-4D97-AF65-F5344CB8AC3E}">
        <p14:creationId xmlns:p14="http://schemas.microsoft.com/office/powerpoint/2010/main" val="160387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9EBCFA7-31EC-0E86-2C54-B536AC9B90E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951EEF0-9529-912E-520F-1CBDF596326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93AF6CB-F528-365C-38AF-FF684A6E0412}"/>
              </a:ext>
            </a:extLst>
          </p:cNvPr>
          <p:cNvSpPr>
            <a:spLocks noGrp="1"/>
          </p:cNvSpPr>
          <p:nvPr>
            <p:ph type="dt" sz="half" idx="10"/>
          </p:nvPr>
        </p:nvSpPr>
        <p:spPr/>
        <p:txBody>
          <a:bodyPr/>
          <a:lstStyle/>
          <a:p>
            <a:fld id="{652ECD44-FB81-1A44-B6B2-FDFB7015C7BD}" type="datetimeFigureOut">
              <a:rPr lang="tr-TR" smtClean="0"/>
              <a:t>9.01.2024</a:t>
            </a:fld>
            <a:endParaRPr lang="tr-TR"/>
          </a:p>
        </p:txBody>
      </p:sp>
      <p:sp>
        <p:nvSpPr>
          <p:cNvPr id="5" name="Alt Bilgi Yer Tutucusu 4">
            <a:extLst>
              <a:ext uri="{FF2B5EF4-FFF2-40B4-BE49-F238E27FC236}">
                <a16:creationId xmlns:a16="http://schemas.microsoft.com/office/drawing/2014/main" id="{6CD8F80A-7058-BFA6-A4B8-9DB86A5B15E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34FA7A2-E3D6-4E80-6F3E-4ACF12AAB17A}"/>
              </a:ext>
            </a:extLst>
          </p:cNvPr>
          <p:cNvSpPr>
            <a:spLocks noGrp="1"/>
          </p:cNvSpPr>
          <p:nvPr>
            <p:ph type="sldNum" sz="quarter" idx="12"/>
          </p:nvPr>
        </p:nvSpPr>
        <p:spPr/>
        <p:txBody>
          <a:bodyPr/>
          <a:lstStyle/>
          <a:p>
            <a:fld id="{F7147778-9AF1-104C-9317-4D65CB70CBBB}" type="slidenum">
              <a:rPr lang="tr-TR" smtClean="0"/>
              <a:t>‹#›</a:t>
            </a:fld>
            <a:endParaRPr lang="tr-TR"/>
          </a:p>
        </p:txBody>
      </p:sp>
    </p:spTree>
    <p:extLst>
      <p:ext uri="{BB962C8B-B14F-4D97-AF65-F5344CB8AC3E}">
        <p14:creationId xmlns:p14="http://schemas.microsoft.com/office/powerpoint/2010/main" val="294185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00230D-429E-1C7A-9427-A32490086AB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C084DC1-0A6F-E59D-34D1-BDD30C1C03C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F23E849-DFDD-ADFE-C61F-CF78446FD91C}"/>
              </a:ext>
            </a:extLst>
          </p:cNvPr>
          <p:cNvSpPr>
            <a:spLocks noGrp="1"/>
          </p:cNvSpPr>
          <p:nvPr>
            <p:ph type="dt" sz="half" idx="10"/>
          </p:nvPr>
        </p:nvSpPr>
        <p:spPr/>
        <p:txBody>
          <a:bodyPr/>
          <a:lstStyle/>
          <a:p>
            <a:fld id="{652ECD44-FB81-1A44-B6B2-FDFB7015C7BD}" type="datetimeFigureOut">
              <a:rPr lang="tr-TR" smtClean="0"/>
              <a:t>9.01.2024</a:t>
            </a:fld>
            <a:endParaRPr lang="tr-TR"/>
          </a:p>
        </p:txBody>
      </p:sp>
      <p:sp>
        <p:nvSpPr>
          <p:cNvPr id="5" name="Alt Bilgi Yer Tutucusu 4">
            <a:extLst>
              <a:ext uri="{FF2B5EF4-FFF2-40B4-BE49-F238E27FC236}">
                <a16:creationId xmlns:a16="http://schemas.microsoft.com/office/drawing/2014/main" id="{C07899CE-E34E-0056-E1A5-7FBFC0E43D3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DC92DBC-FDF6-74BF-1529-B4F83801CC13}"/>
              </a:ext>
            </a:extLst>
          </p:cNvPr>
          <p:cNvSpPr>
            <a:spLocks noGrp="1"/>
          </p:cNvSpPr>
          <p:nvPr>
            <p:ph type="sldNum" sz="quarter" idx="12"/>
          </p:nvPr>
        </p:nvSpPr>
        <p:spPr/>
        <p:txBody>
          <a:bodyPr/>
          <a:lstStyle/>
          <a:p>
            <a:fld id="{F7147778-9AF1-104C-9317-4D65CB70CBBB}" type="slidenum">
              <a:rPr lang="tr-TR" smtClean="0"/>
              <a:t>‹#›</a:t>
            </a:fld>
            <a:endParaRPr lang="tr-TR"/>
          </a:p>
        </p:txBody>
      </p:sp>
    </p:spTree>
    <p:extLst>
      <p:ext uri="{BB962C8B-B14F-4D97-AF65-F5344CB8AC3E}">
        <p14:creationId xmlns:p14="http://schemas.microsoft.com/office/powerpoint/2010/main" val="295044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0A8457-367D-F336-49A9-33C0C687016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33FF85B-C112-4FD1-7E28-BAF3C7E75C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13389BA-828C-A4D6-52A1-0DFDEC67FD38}"/>
              </a:ext>
            </a:extLst>
          </p:cNvPr>
          <p:cNvSpPr>
            <a:spLocks noGrp="1"/>
          </p:cNvSpPr>
          <p:nvPr>
            <p:ph type="dt" sz="half" idx="10"/>
          </p:nvPr>
        </p:nvSpPr>
        <p:spPr/>
        <p:txBody>
          <a:bodyPr/>
          <a:lstStyle/>
          <a:p>
            <a:fld id="{652ECD44-FB81-1A44-B6B2-FDFB7015C7BD}" type="datetimeFigureOut">
              <a:rPr lang="tr-TR" smtClean="0"/>
              <a:t>9.01.2024</a:t>
            </a:fld>
            <a:endParaRPr lang="tr-TR"/>
          </a:p>
        </p:txBody>
      </p:sp>
      <p:sp>
        <p:nvSpPr>
          <p:cNvPr id="5" name="Alt Bilgi Yer Tutucusu 4">
            <a:extLst>
              <a:ext uri="{FF2B5EF4-FFF2-40B4-BE49-F238E27FC236}">
                <a16:creationId xmlns:a16="http://schemas.microsoft.com/office/drawing/2014/main" id="{60016BAB-0C07-D28F-260E-DB6E76050EA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02C703A-4597-1C9A-DC23-388A4BF5DE73}"/>
              </a:ext>
            </a:extLst>
          </p:cNvPr>
          <p:cNvSpPr>
            <a:spLocks noGrp="1"/>
          </p:cNvSpPr>
          <p:nvPr>
            <p:ph type="sldNum" sz="quarter" idx="12"/>
          </p:nvPr>
        </p:nvSpPr>
        <p:spPr/>
        <p:txBody>
          <a:bodyPr/>
          <a:lstStyle/>
          <a:p>
            <a:fld id="{F7147778-9AF1-104C-9317-4D65CB70CBBB}" type="slidenum">
              <a:rPr lang="tr-TR" smtClean="0"/>
              <a:t>‹#›</a:t>
            </a:fld>
            <a:endParaRPr lang="tr-TR"/>
          </a:p>
        </p:txBody>
      </p:sp>
    </p:spTree>
    <p:extLst>
      <p:ext uri="{BB962C8B-B14F-4D97-AF65-F5344CB8AC3E}">
        <p14:creationId xmlns:p14="http://schemas.microsoft.com/office/powerpoint/2010/main" val="291969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213356-226D-E391-FA49-D778CDF74B4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C658C9F-E552-EEAE-E283-12006202331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77668E0-AAE3-A445-9CAF-7835C1E40C7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BBC4092-2C01-94E0-FB0B-983C3AB15354}"/>
              </a:ext>
            </a:extLst>
          </p:cNvPr>
          <p:cNvSpPr>
            <a:spLocks noGrp="1"/>
          </p:cNvSpPr>
          <p:nvPr>
            <p:ph type="dt" sz="half" idx="10"/>
          </p:nvPr>
        </p:nvSpPr>
        <p:spPr/>
        <p:txBody>
          <a:bodyPr/>
          <a:lstStyle/>
          <a:p>
            <a:fld id="{652ECD44-FB81-1A44-B6B2-FDFB7015C7BD}" type="datetimeFigureOut">
              <a:rPr lang="tr-TR" smtClean="0"/>
              <a:t>9.01.2024</a:t>
            </a:fld>
            <a:endParaRPr lang="tr-TR"/>
          </a:p>
        </p:txBody>
      </p:sp>
      <p:sp>
        <p:nvSpPr>
          <p:cNvPr id="6" name="Alt Bilgi Yer Tutucusu 5">
            <a:extLst>
              <a:ext uri="{FF2B5EF4-FFF2-40B4-BE49-F238E27FC236}">
                <a16:creationId xmlns:a16="http://schemas.microsoft.com/office/drawing/2014/main" id="{95A48196-4DD3-2F07-954F-99660EB5076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7D4CEE9-9A14-E3BE-FC68-1D17873B3411}"/>
              </a:ext>
            </a:extLst>
          </p:cNvPr>
          <p:cNvSpPr>
            <a:spLocks noGrp="1"/>
          </p:cNvSpPr>
          <p:nvPr>
            <p:ph type="sldNum" sz="quarter" idx="12"/>
          </p:nvPr>
        </p:nvSpPr>
        <p:spPr/>
        <p:txBody>
          <a:bodyPr/>
          <a:lstStyle/>
          <a:p>
            <a:fld id="{F7147778-9AF1-104C-9317-4D65CB70CBBB}" type="slidenum">
              <a:rPr lang="tr-TR" smtClean="0"/>
              <a:t>‹#›</a:t>
            </a:fld>
            <a:endParaRPr lang="tr-TR"/>
          </a:p>
        </p:txBody>
      </p:sp>
    </p:spTree>
    <p:extLst>
      <p:ext uri="{BB962C8B-B14F-4D97-AF65-F5344CB8AC3E}">
        <p14:creationId xmlns:p14="http://schemas.microsoft.com/office/powerpoint/2010/main" val="3335468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83BD0C-A9C6-F6EE-202F-B4FD9E567BE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0573670-04E2-99E0-1291-425F2BA9B2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8FEFCC9-7D43-9A6A-2D81-2901F062CA2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11719F2-EB6F-BC5D-CB20-D29DE16031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42FE029-DB2B-EE65-9B47-C397E5FA3EF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BE9BB5E-156A-EEDF-91D2-E8DABE5B0753}"/>
              </a:ext>
            </a:extLst>
          </p:cNvPr>
          <p:cNvSpPr>
            <a:spLocks noGrp="1"/>
          </p:cNvSpPr>
          <p:nvPr>
            <p:ph type="dt" sz="half" idx="10"/>
          </p:nvPr>
        </p:nvSpPr>
        <p:spPr/>
        <p:txBody>
          <a:bodyPr/>
          <a:lstStyle/>
          <a:p>
            <a:fld id="{652ECD44-FB81-1A44-B6B2-FDFB7015C7BD}" type="datetimeFigureOut">
              <a:rPr lang="tr-TR" smtClean="0"/>
              <a:t>9.01.2024</a:t>
            </a:fld>
            <a:endParaRPr lang="tr-TR"/>
          </a:p>
        </p:txBody>
      </p:sp>
      <p:sp>
        <p:nvSpPr>
          <p:cNvPr id="8" name="Alt Bilgi Yer Tutucusu 7">
            <a:extLst>
              <a:ext uri="{FF2B5EF4-FFF2-40B4-BE49-F238E27FC236}">
                <a16:creationId xmlns:a16="http://schemas.microsoft.com/office/drawing/2014/main" id="{DF65D741-257B-FCD2-7BF5-97C96153798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1BB0801-B8E6-056A-21BD-D9FAF5192558}"/>
              </a:ext>
            </a:extLst>
          </p:cNvPr>
          <p:cNvSpPr>
            <a:spLocks noGrp="1"/>
          </p:cNvSpPr>
          <p:nvPr>
            <p:ph type="sldNum" sz="quarter" idx="12"/>
          </p:nvPr>
        </p:nvSpPr>
        <p:spPr/>
        <p:txBody>
          <a:bodyPr/>
          <a:lstStyle/>
          <a:p>
            <a:fld id="{F7147778-9AF1-104C-9317-4D65CB70CBBB}" type="slidenum">
              <a:rPr lang="tr-TR" smtClean="0"/>
              <a:t>‹#›</a:t>
            </a:fld>
            <a:endParaRPr lang="tr-TR"/>
          </a:p>
        </p:txBody>
      </p:sp>
    </p:spTree>
    <p:extLst>
      <p:ext uri="{BB962C8B-B14F-4D97-AF65-F5344CB8AC3E}">
        <p14:creationId xmlns:p14="http://schemas.microsoft.com/office/powerpoint/2010/main" val="1136649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286076-4539-324F-5605-DB8A8402D69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108386B-73CD-3BFE-D3F0-32C065A2F6FA}"/>
              </a:ext>
            </a:extLst>
          </p:cNvPr>
          <p:cNvSpPr>
            <a:spLocks noGrp="1"/>
          </p:cNvSpPr>
          <p:nvPr>
            <p:ph type="dt" sz="half" idx="10"/>
          </p:nvPr>
        </p:nvSpPr>
        <p:spPr/>
        <p:txBody>
          <a:bodyPr/>
          <a:lstStyle/>
          <a:p>
            <a:fld id="{652ECD44-FB81-1A44-B6B2-FDFB7015C7BD}" type="datetimeFigureOut">
              <a:rPr lang="tr-TR" smtClean="0"/>
              <a:t>9.01.2024</a:t>
            </a:fld>
            <a:endParaRPr lang="tr-TR"/>
          </a:p>
        </p:txBody>
      </p:sp>
      <p:sp>
        <p:nvSpPr>
          <p:cNvPr id="4" name="Alt Bilgi Yer Tutucusu 3">
            <a:extLst>
              <a:ext uri="{FF2B5EF4-FFF2-40B4-BE49-F238E27FC236}">
                <a16:creationId xmlns:a16="http://schemas.microsoft.com/office/drawing/2014/main" id="{8AD3CCCE-8ADD-13F3-9E38-28D54A19BCB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4E79F7B-194C-6738-920B-F1E435CD6429}"/>
              </a:ext>
            </a:extLst>
          </p:cNvPr>
          <p:cNvSpPr>
            <a:spLocks noGrp="1"/>
          </p:cNvSpPr>
          <p:nvPr>
            <p:ph type="sldNum" sz="quarter" idx="12"/>
          </p:nvPr>
        </p:nvSpPr>
        <p:spPr/>
        <p:txBody>
          <a:bodyPr/>
          <a:lstStyle/>
          <a:p>
            <a:fld id="{F7147778-9AF1-104C-9317-4D65CB70CBBB}" type="slidenum">
              <a:rPr lang="tr-TR" smtClean="0"/>
              <a:t>‹#›</a:t>
            </a:fld>
            <a:endParaRPr lang="tr-TR"/>
          </a:p>
        </p:txBody>
      </p:sp>
    </p:spTree>
    <p:extLst>
      <p:ext uri="{BB962C8B-B14F-4D97-AF65-F5344CB8AC3E}">
        <p14:creationId xmlns:p14="http://schemas.microsoft.com/office/powerpoint/2010/main" val="53763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A8029B4-4019-EDAF-6A7E-7C667214E946}"/>
              </a:ext>
            </a:extLst>
          </p:cNvPr>
          <p:cNvSpPr>
            <a:spLocks noGrp="1"/>
          </p:cNvSpPr>
          <p:nvPr>
            <p:ph type="dt" sz="half" idx="10"/>
          </p:nvPr>
        </p:nvSpPr>
        <p:spPr/>
        <p:txBody>
          <a:bodyPr/>
          <a:lstStyle/>
          <a:p>
            <a:fld id="{652ECD44-FB81-1A44-B6B2-FDFB7015C7BD}" type="datetimeFigureOut">
              <a:rPr lang="tr-TR" smtClean="0"/>
              <a:t>9.01.2024</a:t>
            </a:fld>
            <a:endParaRPr lang="tr-TR"/>
          </a:p>
        </p:txBody>
      </p:sp>
      <p:sp>
        <p:nvSpPr>
          <p:cNvPr id="3" name="Alt Bilgi Yer Tutucusu 2">
            <a:extLst>
              <a:ext uri="{FF2B5EF4-FFF2-40B4-BE49-F238E27FC236}">
                <a16:creationId xmlns:a16="http://schemas.microsoft.com/office/drawing/2014/main" id="{4C93AAFD-851F-1C6B-9B69-9A922A6ABF8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71E080D-ACC9-42E8-A10A-C60C5209D2C4}"/>
              </a:ext>
            </a:extLst>
          </p:cNvPr>
          <p:cNvSpPr>
            <a:spLocks noGrp="1"/>
          </p:cNvSpPr>
          <p:nvPr>
            <p:ph type="sldNum" sz="quarter" idx="12"/>
          </p:nvPr>
        </p:nvSpPr>
        <p:spPr/>
        <p:txBody>
          <a:bodyPr/>
          <a:lstStyle/>
          <a:p>
            <a:fld id="{F7147778-9AF1-104C-9317-4D65CB70CBBB}" type="slidenum">
              <a:rPr lang="tr-TR" smtClean="0"/>
              <a:t>‹#›</a:t>
            </a:fld>
            <a:endParaRPr lang="tr-TR"/>
          </a:p>
        </p:txBody>
      </p:sp>
    </p:spTree>
    <p:extLst>
      <p:ext uri="{BB962C8B-B14F-4D97-AF65-F5344CB8AC3E}">
        <p14:creationId xmlns:p14="http://schemas.microsoft.com/office/powerpoint/2010/main" val="2457083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19597E-99FC-A61E-B373-C0957715DA2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9AB78CA-258F-42C8-DBA6-05C014CBA6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1832CDE-AAEB-23AC-B29B-228360CD4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C5D9BAB-0926-53B0-890B-4F27B91FD939}"/>
              </a:ext>
            </a:extLst>
          </p:cNvPr>
          <p:cNvSpPr>
            <a:spLocks noGrp="1"/>
          </p:cNvSpPr>
          <p:nvPr>
            <p:ph type="dt" sz="half" idx="10"/>
          </p:nvPr>
        </p:nvSpPr>
        <p:spPr/>
        <p:txBody>
          <a:bodyPr/>
          <a:lstStyle/>
          <a:p>
            <a:fld id="{652ECD44-FB81-1A44-B6B2-FDFB7015C7BD}" type="datetimeFigureOut">
              <a:rPr lang="tr-TR" smtClean="0"/>
              <a:t>9.01.2024</a:t>
            </a:fld>
            <a:endParaRPr lang="tr-TR"/>
          </a:p>
        </p:txBody>
      </p:sp>
      <p:sp>
        <p:nvSpPr>
          <p:cNvPr id="6" name="Alt Bilgi Yer Tutucusu 5">
            <a:extLst>
              <a:ext uri="{FF2B5EF4-FFF2-40B4-BE49-F238E27FC236}">
                <a16:creationId xmlns:a16="http://schemas.microsoft.com/office/drawing/2014/main" id="{FD501DE8-7835-6280-A5B7-6BDBD27E839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CC9F8B0-4AC7-E324-CF5A-FF2E6886DD83}"/>
              </a:ext>
            </a:extLst>
          </p:cNvPr>
          <p:cNvSpPr>
            <a:spLocks noGrp="1"/>
          </p:cNvSpPr>
          <p:nvPr>
            <p:ph type="sldNum" sz="quarter" idx="12"/>
          </p:nvPr>
        </p:nvSpPr>
        <p:spPr/>
        <p:txBody>
          <a:bodyPr/>
          <a:lstStyle/>
          <a:p>
            <a:fld id="{F7147778-9AF1-104C-9317-4D65CB70CBBB}" type="slidenum">
              <a:rPr lang="tr-TR" smtClean="0"/>
              <a:t>‹#›</a:t>
            </a:fld>
            <a:endParaRPr lang="tr-TR"/>
          </a:p>
        </p:txBody>
      </p:sp>
    </p:spTree>
    <p:extLst>
      <p:ext uri="{BB962C8B-B14F-4D97-AF65-F5344CB8AC3E}">
        <p14:creationId xmlns:p14="http://schemas.microsoft.com/office/powerpoint/2010/main" val="3018866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78718B-3DA1-B146-CEEA-D57EF7FBA13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A2741956-6A75-B131-424B-42C2C319DF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7B55A2F-88A0-55CA-40DC-E64D38679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0C86256-E110-A42A-C07B-28A980BFDEC4}"/>
              </a:ext>
            </a:extLst>
          </p:cNvPr>
          <p:cNvSpPr>
            <a:spLocks noGrp="1"/>
          </p:cNvSpPr>
          <p:nvPr>
            <p:ph type="dt" sz="half" idx="10"/>
          </p:nvPr>
        </p:nvSpPr>
        <p:spPr/>
        <p:txBody>
          <a:bodyPr/>
          <a:lstStyle/>
          <a:p>
            <a:fld id="{652ECD44-FB81-1A44-B6B2-FDFB7015C7BD}" type="datetimeFigureOut">
              <a:rPr lang="tr-TR" smtClean="0"/>
              <a:t>9.01.2024</a:t>
            </a:fld>
            <a:endParaRPr lang="tr-TR"/>
          </a:p>
        </p:txBody>
      </p:sp>
      <p:sp>
        <p:nvSpPr>
          <p:cNvPr id="6" name="Alt Bilgi Yer Tutucusu 5">
            <a:extLst>
              <a:ext uri="{FF2B5EF4-FFF2-40B4-BE49-F238E27FC236}">
                <a16:creationId xmlns:a16="http://schemas.microsoft.com/office/drawing/2014/main" id="{15AF7EC8-C875-3F99-FC80-3450284FC6F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330B303-9356-16ED-AD08-02260FCFB1C4}"/>
              </a:ext>
            </a:extLst>
          </p:cNvPr>
          <p:cNvSpPr>
            <a:spLocks noGrp="1"/>
          </p:cNvSpPr>
          <p:nvPr>
            <p:ph type="sldNum" sz="quarter" idx="12"/>
          </p:nvPr>
        </p:nvSpPr>
        <p:spPr/>
        <p:txBody>
          <a:bodyPr/>
          <a:lstStyle/>
          <a:p>
            <a:fld id="{F7147778-9AF1-104C-9317-4D65CB70CBBB}" type="slidenum">
              <a:rPr lang="tr-TR" smtClean="0"/>
              <a:t>‹#›</a:t>
            </a:fld>
            <a:endParaRPr lang="tr-TR"/>
          </a:p>
        </p:txBody>
      </p:sp>
    </p:spTree>
    <p:extLst>
      <p:ext uri="{BB962C8B-B14F-4D97-AF65-F5344CB8AC3E}">
        <p14:creationId xmlns:p14="http://schemas.microsoft.com/office/powerpoint/2010/main" val="319737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C3B3908-5058-60FD-1F1A-D913FB2841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F0EF7A2-B388-4C12-539B-E3B3431129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E120BBD-BC5A-5B4F-CC00-EFEFD1FD9C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ECD44-FB81-1A44-B6B2-FDFB7015C7BD}" type="datetimeFigureOut">
              <a:rPr lang="tr-TR" smtClean="0"/>
              <a:t>9.01.2024</a:t>
            </a:fld>
            <a:endParaRPr lang="tr-TR"/>
          </a:p>
        </p:txBody>
      </p:sp>
      <p:sp>
        <p:nvSpPr>
          <p:cNvPr id="5" name="Alt Bilgi Yer Tutucusu 4">
            <a:extLst>
              <a:ext uri="{FF2B5EF4-FFF2-40B4-BE49-F238E27FC236}">
                <a16:creationId xmlns:a16="http://schemas.microsoft.com/office/drawing/2014/main" id="{522C2A13-5969-5896-1D3C-9BB58CB21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0D5BBEF-7F32-8209-DAD0-FF6A76C5D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47778-9AF1-104C-9317-4D65CB70CBBB}" type="slidenum">
              <a:rPr lang="tr-TR" smtClean="0"/>
              <a:t>‹#›</a:t>
            </a:fld>
            <a:endParaRPr lang="tr-TR"/>
          </a:p>
        </p:txBody>
      </p:sp>
    </p:spTree>
    <p:extLst>
      <p:ext uri="{BB962C8B-B14F-4D97-AF65-F5344CB8AC3E}">
        <p14:creationId xmlns:p14="http://schemas.microsoft.com/office/powerpoint/2010/main" val="4216478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0C0E98C6-D3D9-4B4F-8070-93D58CCB8261}"/>
              </a:ext>
            </a:extLst>
          </p:cNvPr>
          <p:cNvSpPr>
            <a:spLocks noGrp="1" noChangeArrowheads="1"/>
          </p:cNvSpPr>
          <p:nvPr>
            <p:ph type="subTitle" idx="1"/>
          </p:nvPr>
        </p:nvSpPr>
        <p:spPr>
          <a:xfrm>
            <a:off x="1873769" y="2830882"/>
            <a:ext cx="8719020" cy="1841971"/>
          </a:xfrm>
        </p:spPr>
        <p:txBody>
          <a:bodyPr>
            <a:noAutofit/>
          </a:bodyPr>
          <a:lstStyle/>
          <a:p>
            <a:r>
              <a:rPr lang="tr-TR" altLang="tr-TR" sz="5500" b="1" dirty="0" err="1">
                <a:solidFill>
                  <a:srgbClr val="0070C0"/>
                </a:solidFill>
                <a:latin typeface="Calibri" panose="020F0502020204030204" pitchFamily="34" charset="0"/>
                <a:cs typeface="Calibri" panose="020F0502020204030204" pitchFamily="34" charset="0"/>
              </a:rPr>
              <a:t>Cancer</a:t>
            </a:r>
            <a:r>
              <a:rPr lang="tr-TR" altLang="tr-TR" sz="5500" b="1" dirty="0">
                <a:solidFill>
                  <a:srgbClr val="0070C0"/>
                </a:solidFill>
                <a:latin typeface="Calibri" panose="020F0502020204030204" pitchFamily="34" charset="0"/>
                <a:cs typeface="Calibri" panose="020F0502020204030204" pitchFamily="34" charset="0"/>
              </a:rPr>
              <a:t> </a:t>
            </a:r>
            <a:r>
              <a:rPr lang="tr-TR" altLang="tr-TR" sz="5500" b="1" dirty="0" err="1">
                <a:solidFill>
                  <a:srgbClr val="0070C0"/>
                </a:solidFill>
                <a:latin typeface="Calibri" panose="020F0502020204030204" pitchFamily="34" charset="0"/>
                <a:cs typeface="Calibri" panose="020F0502020204030204" pitchFamily="34" charset="0"/>
              </a:rPr>
              <a:t>Epidemiology</a:t>
            </a:r>
            <a:endParaRPr lang="tr-TR" altLang="tr-TR" sz="5500" b="1" dirty="0">
              <a:solidFill>
                <a:srgbClr val="0070C0"/>
              </a:solidFill>
              <a:latin typeface="Calibri" panose="020F0502020204030204" pitchFamily="34" charset="0"/>
              <a:cs typeface="Calibri" panose="020F0502020204030204" pitchFamily="34" charset="0"/>
            </a:endParaRPr>
          </a:p>
          <a:p>
            <a:r>
              <a:rPr lang="tr-TR" altLang="tr-TR" sz="5500" b="1" dirty="0" err="1">
                <a:solidFill>
                  <a:srgbClr val="0070C0"/>
                </a:solidFill>
                <a:latin typeface="Calibri" panose="020F0502020204030204" pitchFamily="34" charset="0"/>
                <a:cs typeface="Calibri" panose="020F0502020204030204" pitchFamily="34" charset="0"/>
              </a:rPr>
              <a:t>Graduate</a:t>
            </a:r>
            <a:r>
              <a:rPr lang="tr-TR" altLang="tr-TR" sz="5500" b="1" dirty="0">
                <a:solidFill>
                  <a:srgbClr val="0070C0"/>
                </a:solidFill>
                <a:latin typeface="Calibri" panose="020F0502020204030204" pitchFamily="34" charset="0"/>
                <a:cs typeface="Calibri" panose="020F0502020204030204" pitchFamily="34" charset="0"/>
              </a:rPr>
              <a:t> Programs</a:t>
            </a:r>
          </a:p>
        </p:txBody>
      </p:sp>
      <p:pic>
        <p:nvPicPr>
          <p:cNvPr id="1026" name="Picture 2" descr="Dokuz Eylül Üniversitesi - Vikipedi">
            <a:extLst>
              <a:ext uri="{FF2B5EF4-FFF2-40B4-BE49-F238E27FC236}">
                <a16:creationId xmlns:a16="http://schemas.microsoft.com/office/drawing/2014/main" id="{26DBD1FD-FE5D-AA4F-A3DC-CCCFBC759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69" y="295918"/>
            <a:ext cx="1766330" cy="16521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kuz Eylül Üniversitesi Araştırma Uygulama Hastanesi - Dokuz Eylül  Üniversitesi Araştırma Uygulama Hastanesi">
            <a:extLst>
              <a:ext uri="{FF2B5EF4-FFF2-40B4-BE49-F238E27FC236}">
                <a16:creationId xmlns:a16="http://schemas.microsoft.com/office/drawing/2014/main" id="{8F472C58-8935-B746-8981-6F2A3D805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7131" y="-27377"/>
            <a:ext cx="1917700" cy="2298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4" descr="Laboratuvar rafındaki çözelti içeren beherler">
            <a:extLst>
              <a:ext uri="{FF2B5EF4-FFF2-40B4-BE49-F238E27FC236}">
                <a16:creationId xmlns:a16="http://schemas.microsoft.com/office/drawing/2014/main" id="{B7C8DDC0-5C13-AD46-114E-9B85DED0FFFC}"/>
              </a:ext>
            </a:extLst>
          </p:cNvPr>
          <p:cNvPicPr>
            <a:picLocks noChangeAspect="1"/>
          </p:cNvPicPr>
          <p:nvPr/>
        </p:nvPicPr>
        <p:blipFill rotWithShape="1">
          <a:blip r:embed="rId2"/>
          <a:srcRect l="30910" r="18952" b="-1"/>
          <a:stretch/>
        </p:blipFill>
        <p:spPr>
          <a:xfrm>
            <a:off x="0" y="10"/>
            <a:ext cx="4960308" cy="6857990"/>
          </a:xfrm>
          <a:prstGeom prst="rect">
            <a:avLst/>
          </a:prstGeom>
        </p:spPr>
      </p:pic>
      <p:cxnSp>
        <p:nvCxnSpPr>
          <p:cNvPr id="14"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EC650C68-5076-A4BD-BA01-D4DE212934D3}"/>
              </a:ext>
            </a:extLst>
          </p:cNvPr>
          <p:cNvSpPr>
            <a:spLocks noGrp="1"/>
          </p:cNvSpPr>
          <p:nvPr>
            <p:ph idx="1"/>
          </p:nvPr>
        </p:nvSpPr>
        <p:spPr>
          <a:xfrm>
            <a:off x="5373666" y="2254684"/>
            <a:ext cx="6656651" cy="4509371"/>
          </a:xfrm>
        </p:spPr>
        <p:txBody>
          <a:bodyPr>
            <a:normAutofit fontScale="92500" lnSpcReduction="20000"/>
          </a:bodyPr>
          <a:lstStyle/>
          <a:p>
            <a:pPr marL="0" indent="0" algn="just">
              <a:buNone/>
            </a:pPr>
            <a:r>
              <a:rPr lang="tr-TR" sz="2700" b="1" dirty="0" err="1">
                <a:latin typeface="Calibri" panose="020F0502020204030204" pitchFamily="34" charset="0"/>
                <a:cs typeface="Calibri" panose="020F0502020204030204" pitchFamily="34" charset="0"/>
              </a:rPr>
              <a:t>Thesis</a:t>
            </a:r>
            <a:r>
              <a:rPr lang="tr-TR" sz="2700" b="1" dirty="0">
                <a:latin typeface="Calibri" panose="020F0502020204030204" pitchFamily="34" charset="0"/>
                <a:cs typeface="Calibri" panose="020F0502020204030204" pitchFamily="34" charset="0"/>
              </a:rPr>
              <a:t> </a:t>
            </a:r>
            <a:r>
              <a:rPr lang="tr-TR" sz="2700" b="1" dirty="0" err="1">
                <a:latin typeface="Calibri" panose="020F0502020204030204" pitchFamily="34" charset="0"/>
                <a:cs typeface="Calibri" panose="020F0502020204030204" pitchFamily="34" charset="0"/>
              </a:rPr>
              <a:t>Studies</a:t>
            </a:r>
            <a:endParaRPr lang="tr-TR" sz="2700" b="1" dirty="0">
              <a:latin typeface="Calibri" panose="020F0502020204030204" pitchFamily="34" charset="0"/>
              <a:cs typeface="Calibri" panose="020F0502020204030204" pitchFamily="34" charset="0"/>
            </a:endParaRPr>
          </a:p>
          <a:p>
            <a:pPr marL="0" indent="0" algn="just">
              <a:buNone/>
            </a:pPr>
            <a:endParaRPr lang="tr-TR" sz="2200" dirty="0">
              <a:latin typeface="Calibri" panose="020F0502020204030204" pitchFamily="34" charset="0"/>
              <a:cs typeface="Calibri" panose="020F0502020204030204" pitchFamily="34" charset="0"/>
            </a:endParaRPr>
          </a:p>
          <a:p>
            <a:pPr algn="just"/>
            <a:r>
              <a:rPr lang="tr-TR" sz="2200" dirty="0" err="1">
                <a:latin typeface="Calibri" panose="020F0502020204030204" pitchFamily="34" charset="0"/>
                <a:cs typeface="Calibri" panose="020F0502020204030204" pitchFamily="34" charset="0"/>
              </a:rPr>
              <a:t>The</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aim</a:t>
            </a:r>
            <a:r>
              <a:rPr lang="tr-TR" sz="2200" dirty="0">
                <a:latin typeface="Calibri" panose="020F0502020204030204" pitchFamily="34" charset="0"/>
                <a:cs typeface="Calibri" panose="020F0502020204030204" pitchFamily="34" charset="0"/>
              </a:rPr>
              <a:t> of </a:t>
            </a:r>
            <a:r>
              <a:rPr lang="tr-TR" sz="2200" dirty="0" err="1">
                <a:latin typeface="Calibri" panose="020F0502020204030204" pitchFamily="34" charset="0"/>
                <a:cs typeface="Calibri" panose="020F0502020204030204" pitchFamily="34" charset="0"/>
              </a:rPr>
              <a:t>this</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course</a:t>
            </a:r>
            <a:r>
              <a:rPr lang="tr-TR" sz="2200" dirty="0">
                <a:latin typeface="Calibri" panose="020F0502020204030204" pitchFamily="34" charset="0"/>
                <a:cs typeface="Calibri" panose="020F0502020204030204" pitchFamily="34" charset="0"/>
              </a:rPr>
              <a:t> is </a:t>
            </a:r>
            <a:r>
              <a:rPr lang="tr-TR" sz="2200" dirty="0" err="1">
                <a:latin typeface="Calibri" panose="020F0502020204030204" pitchFamily="34" charset="0"/>
                <a:cs typeface="Calibri" panose="020F0502020204030204" pitchFamily="34" charset="0"/>
              </a:rPr>
              <a:t>to</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impart</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the</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ability</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to</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doctoral</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students</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who</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are</a:t>
            </a:r>
            <a:r>
              <a:rPr lang="tr-TR" sz="2200" dirty="0">
                <a:latin typeface="Calibri" panose="020F0502020204030204" pitchFamily="34" charset="0"/>
                <a:cs typeface="Calibri" panose="020F0502020204030204" pitchFamily="34" charset="0"/>
              </a:rPr>
              <a:t> in </a:t>
            </a:r>
            <a:r>
              <a:rPr lang="tr-TR" sz="2200" dirty="0" err="1">
                <a:latin typeface="Calibri" panose="020F0502020204030204" pitchFamily="34" charset="0"/>
                <a:cs typeface="Calibri" panose="020F0502020204030204" pitchFamily="34" charset="0"/>
              </a:rPr>
              <a:t>the</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thesis</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stage</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to</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follow</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assess</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and</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discuss</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the</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literature</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related</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to</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the</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topic</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they</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will</a:t>
            </a:r>
            <a:r>
              <a:rPr lang="tr-TR" sz="2200" dirty="0">
                <a:latin typeface="Calibri" panose="020F0502020204030204" pitchFamily="34" charset="0"/>
                <a:cs typeface="Calibri" panose="020F0502020204030204" pitchFamily="34" charset="0"/>
              </a:rPr>
              <a:t> be </a:t>
            </a:r>
            <a:r>
              <a:rPr lang="tr-TR" sz="2200" dirty="0" err="1">
                <a:latin typeface="Calibri" panose="020F0502020204030204" pitchFamily="34" charset="0"/>
                <a:cs typeface="Calibri" panose="020F0502020204030204" pitchFamily="34" charset="0"/>
              </a:rPr>
              <a:t>working</a:t>
            </a:r>
            <a:r>
              <a:rPr lang="tr-TR" sz="2200" dirty="0">
                <a:latin typeface="Calibri" panose="020F0502020204030204" pitchFamily="34" charset="0"/>
                <a:cs typeface="Calibri" panose="020F0502020204030204" pitchFamily="34" charset="0"/>
              </a:rPr>
              <a:t> on, </a:t>
            </a:r>
            <a:r>
              <a:rPr lang="tr-TR" sz="2200" dirty="0" err="1">
                <a:latin typeface="Calibri" panose="020F0502020204030204" pitchFamily="34" charset="0"/>
                <a:cs typeface="Calibri" panose="020F0502020204030204" pitchFamily="34" charset="0"/>
              </a:rPr>
              <a:t>under</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the</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guidance</a:t>
            </a:r>
            <a:r>
              <a:rPr lang="tr-TR" sz="2200" dirty="0">
                <a:latin typeface="Calibri" panose="020F0502020204030204" pitchFamily="34" charset="0"/>
                <a:cs typeface="Calibri" panose="020F0502020204030204" pitchFamily="34" charset="0"/>
              </a:rPr>
              <a:t> of </a:t>
            </a:r>
            <a:r>
              <a:rPr lang="tr-TR" sz="2200" dirty="0" err="1">
                <a:latin typeface="Calibri" panose="020F0502020204030204" pitchFamily="34" charset="0"/>
                <a:cs typeface="Calibri" panose="020F0502020204030204" pitchFamily="34" charset="0"/>
              </a:rPr>
              <a:t>their</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advisor</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faculty</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member</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In</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addition</a:t>
            </a:r>
            <a:r>
              <a:rPr lang="tr-TR" sz="2200" dirty="0">
                <a:latin typeface="Calibri" panose="020F0502020204030204" pitchFamily="34" charset="0"/>
                <a:cs typeface="Calibri" panose="020F0502020204030204" pitchFamily="34" charset="0"/>
              </a:rPr>
              <a:t>, it </a:t>
            </a:r>
            <a:r>
              <a:rPr lang="tr-TR" sz="2200" dirty="0" err="1">
                <a:latin typeface="Calibri" panose="020F0502020204030204" pitchFamily="34" charset="0"/>
                <a:cs typeface="Calibri" panose="020F0502020204030204" pitchFamily="34" charset="0"/>
              </a:rPr>
              <a:t>aims</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to</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enable</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students</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to</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independently</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apply</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current</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techniques</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adhering</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to</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scientific</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ethics</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and</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laboratory</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work</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principles</a:t>
            </a:r>
            <a:r>
              <a:rPr lang="tr-TR" sz="2200" dirty="0">
                <a:latin typeface="Calibri" panose="020F0502020204030204" pitchFamily="34" charset="0"/>
                <a:cs typeface="Calibri" panose="020F0502020204030204" pitchFamily="34" charset="0"/>
              </a:rPr>
              <a:t>, in </a:t>
            </a:r>
            <a:r>
              <a:rPr lang="tr-TR" sz="2200" dirty="0" err="1">
                <a:latin typeface="Calibri" panose="020F0502020204030204" pitchFamily="34" charset="0"/>
                <a:cs typeface="Calibri" panose="020F0502020204030204" pitchFamily="34" charset="0"/>
              </a:rPr>
              <a:t>their</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thesis</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work</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They</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should</a:t>
            </a:r>
            <a:r>
              <a:rPr lang="tr-TR" sz="2200" dirty="0">
                <a:latin typeface="Calibri" panose="020F0502020204030204" pitchFamily="34" charset="0"/>
                <a:cs typeface="Calibri" panose="020F0502020204030204" pitchFamily="34" charset="0"/>
              </a:rPr>
              <a:t> be </a:t>
            </a:r>
            <a:r>
              <a:rPr lang="tr-TR" sz="2200" dirty="0" err="1">
                <a:latin typeface="Calibri" panose="020F0502020204030204" pitchFamily="34" charset="0"/>
                <a:cs typeface="Calibri" panose="020F0502020204030204" pitchFamily="34" charset="0"/>
              </a:rPr>
              <a:t>capable</a:t>
            </a:r>
            <a:r>
              <a:rPr lang="tr-TR" sz="2200" dirty="0">
                <a:latin typeface="Calibri" panose="020F0502020204030204" pitchFamily="34" charset="0"/>
                <a:cs typeface="Calibri" panose="020F0502020204030204" pitchFamily="34" charset="0"/>
              </a:rPr>
              <a:t> of </a:t>
            </a:r>
            <a:r>
              <a:rPr lang="tr-TR" sz="2200" dirty="0" err="1">
                <a:latin typeface="Calibri" panose="020F0502020204030204" pitchFamily="34" charset="0"/>
                <a:cs typeface="Calibri" panose="020F0502020204030204" pitchFamily="34" charset="0"/>
              </a:rPr>
              <a:t>modifying</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these</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techniques</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and</a:t>
            </a:r>
            <a:r>
              <a:rPr lang="tr-TR" sz="2200" dirty="0">
                <a:latin typeface="Calibri" panose="020F0502020204030204" pitchFamily="34" charset="0"/>
                <a:cs typeface="Calibri" panose="020F0502020204030204" pitchFamily="34" charset="0"/>
              </a:rPr>
              <a:t>, in </a:t>
            </a:r>
            <a:r>
              <a:rPr lang="tr-TR" sz="2200" dirty="0" err="1">
                <a:latin typeface="Calibri" panose="020F0502020204030204" pitchFamily="34" charset="0"/>
                <a:cs typeface="Calibri" panose="020F0502020204030204" pitchFamily="34" charset="0"/>
              </a:rPr>
              <a:t>the</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interpretation</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stage</a:t>
            </a:r>
            <a:r>
              <a:rPr lang="tr-TR" sz="2200" dirty="0">
                <a:latin typeface="Calibri" panose="020F0502020204030204" pitchFamily="34" charset="0"/>
                <a:cs typeface="Calibri" panose="020F0502020204030204" pitchFamily="34" charset="0"/>
              </a:rPr>
              <a:t> of </a:t>
            </a:r>
            <a:r>
              <a:rPr lang="tr-TR" sz="2200" dirty="0" err="1">
                <a:latin typeface="Calibri" panose="020F0502020204030204" pitchFamily="34" charset="0"/>
                <a:cs typeface="Calibri" panose="020F0502020204030204" pitchFamily="34" charset="0"/>
              </a:rPr>
              <a:t>the</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findings</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produce</a:t>
            </a:r>
            <a:r>
              <a:rPr lang="tr-TR" sz="2200" dirty="0">
                <a:latin typeface="Calibri" panose="020F0502020204030204" pitchFamily="34" charset="0"/>
                <a:cs typeface="Calibri" panose="020F0502020204030204" pitchFamily="34" charset="0"/>
              </a:rPr>
              <a:t> a </a:t>
            </a:r>
            <a:r>
              <a:rPr lang="tr-TR" sz="2200" dirty="0" err="1">
                <a:latin typeface="Calibri" panose="020F0502020204030204" pitchFamily="34" charset="0"/>
                <a:cs typeface="Calibri" panose="020F0502020204030204" pitchFamily="34" charset="0"/>
              </a:rPr>
              <a:t>scientific</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study</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all</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while</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maintaining</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competence</a:t>
            </a:r>
            <a:r>
              <a:rPr lang="tr-TR" sz="2200" dirty="0">
                <a:latin typeface="Calibri" panose="020F0502020204030204" pitchFamily="34" charset="0"/>
                <a:cs typeface="Calibri" panose="020F0502020204030204" pitchFamily="34" charset="0"/>
              </a:rPr>
              <a:t>.</a:t>
            </a:r>
          </a:p>
          <a:p>
            <a:pPr algn="just"/>
            <a:endParaRPr lang="tr-TR" sz="2200" dirty="0">
              <a:latin typeface="Calibri" panose="020F0502020204030204" pitchFamily="34" charset="0"/>
              <a:cs typeface="Calibri" panose="020F0502020204030204" pitchFamily="34" charset="0"/>
            </a:endParaRPr>
          </a:p>
          <a:p>
            <a:pPr algn="just"/>
            <a:r>
              <a:rPr lang="tr-TR" sz="2200" dirty="0" err="1">
                <a:latin typeface="Calibri" panose="020F0502020204030204" pitchFamily="34" charset="0"/>
                <a:cs typeface="Calibri" panose="020F0502020204030204" pitchFamily="34" charset="0"/>
              </a:rPr>
              <a:t>Particularly</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crucial</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are</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the</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hours</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spent</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with</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their</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advisor</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where</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doctoral</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students</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acquire</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transferable</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skills</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such</a:t>
            </a:r>
            <a:r>
              <a:rPr lang="tr-TR" sz="2200" dirty="0">
                <a:latin typeface="Calibri" panose="020F0502020204030204" pitchFamily="34" charset="0"/>
                <a:cs typeface="Calibri" panose="020F0502020204030204" pitchFamily="34" charset="0"/>
              </a:rPr>
              <a:t> as </a:t>
            </a:r>
            <a:r>
              <a:rPr lang="tr-TR" sz="2200" dirty="0" err="1">
                <a:latin typeface="Calibri" panose="020F0502020204030204" pitchFamily="34" charset="0"/>
                <a:cs typeface="Calibri" panose="020F0502020204030204" pitchFamily="34" charset="0"/>
              </a:rPr>
              <a:t>independent</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research</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abilities</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ethical</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responsibilities</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writing</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research</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project</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proposals</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and</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writing</a:t>
            </a:r>
            <a:r>
              <a:rPr lang="tr-TR" sz="2200" dirty="0">
                <a:latin typeface="Calibri" panose="020F0502020204030204" pitchFamily="34" charset="0"/>
                <a:cs typeface="Calibri" panose="020F0502020204030204" pitchFamily="34" charset="0"/>
              </a:rPr>
              <a:t> </a:t>
            </a:r>
            <a:r>
              <a:rPr lang="tr-TR" sz="2200" dirty="0" err="1">
                <a:latin typeface="Calibri" panose="020F0502020204030204" pitchFamily="34" charset="0"/>
                <a:cs typeface="Calibri" panose="020F0502020204030204" pitchFamily="34" charset="0"/>
              </a:rPr>
              <a:t>articles</a:t>
            </a:r>
            <a:r>
              <a:rPr lang="tr-TR" sz="2200" dirty="0">
                <a:latin typeface="Calibri" panose="020F0502020204030204" pitchFamily="34" charset="0"/>
                <a:cs typeface="Calibri" panose="020F0502020204030204" pitchFamily="34" charset="0"/>
              </a:rPr>
              <a:t>.</a:t>
            </a:r>
            <a:endParaRPr lang="tr-TR" sz="1900" dirty="0">
              <a:latin typeface="Calibri" panose="020F0502020204030204" pitchFamily="34" charset="0"/>
              <a:cs typeface="Calibri" panose="020F0502020204030204" pitchFamily="34" charset="0"/>
            </a:endParaRPr>
          </a:p>
        </p:txBody>
      </p:sp>
      <p:sp>
        <p:nvSpPr>
          <p:cNvPr id="4" name="Başlık 1">
            <a:extLst>
              <a:ext uri="{FF2B5EF4-FFF2-40B4-BE49-F238E27FC236}">
                <a16:creationId xmlns:a16="http://schemas.microsoft.com/office/drawing/2014/main" id="{CECA71D3-3001-7423-0D68-31BE94D6FD48}"/>
              </a:ext>
            </a:extLst>
          </p:cNvPr>
          <p:cNvSpPr txBox="1">
            <a:spLocks/>
          </p:cNvSpPr>
          <p:nvPr/>
        </p:nvSpPr>
        <p:spPr>
          <a:xfrm>
            <a:off x="5373666" y="1055616"/>
            <a:ext cx="7050177" cy="10145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Calibri" panose="020F0502020204030204" pitchFamily="34" charset="0"/>
                <a:cs typeface="Calibri" panose="020F0502020204030204" pitchFamily="34" charset="0"/>
              </a:rPr>
              <a:t>Ph.D. Program </a:t>
            </a:r>
            <a:br>
              <a:rPr lang="en-US" sz="3000" b="1" dirty="0">
                <a:latin typeface="Calibri" panose="020F0502020204030204" pitchFamily="34" charset="0"/>
                <a:cs typeface="Calibri" panose="020F0502020204030204" pitchFamily="34" charset="0"/>
              </a:rPr>
            </a:br>
            <a:r>
              <a:rPr lang="en-US" sz="3000" b="1" dirty="0">
                <a:latin typeface="Calibri" panose="020F0502020204030204" pitchFamily="34" charset="0"/>
                <a:cs typeface="Calibri" panose="020F0502020204030204" pitchFamily="34" charset="0"/>
              </a:rPr>
              <a:t>Curriculum and Course Structure</a:t>
            </a:r>
            <a:endParaRPr lang="tr-TR" sz="3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1588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155BD09-2C6B-0CA8-6485-D714B2A3FBFA}"/>
              </a:ext>
            </a:extLst>
          </p:cNvPr>
          <p:cNvSpPr>
            <a:spLocks noGrp="1"/>
          </p:cNvSpPr>
          <p:nvPr>
            <p:ph idx="1"/>
          </p:nvPr>
        </p:nvSpPr>
        <p:spPr>
          <a:xfrm>
            <a:off x="187840" y="2532734"/>
            <a:ext cx="6162856" cy="4094536"/>
          </a:xfrm>
        </p:spPr>
        <p:txBody>
          <a:bodyPr anchor="t">
            <a:noAutofit/>
          </a:bodyPr>
          <a:lstStyle/>
          <a:p>
            <a:pPr marL="0" indent="0">
              <a:buNone/>
            </a:pPr>
            <a:endParaRPr lang="tr-TR" sz="2000" dirty="0">
              <a:latin typeface="Calibri" panose="020F0502020204030204" pitchFamily="34" charset="0"/>
              <a:cs typeface="Calibri" panose="020F0502020204030204" pitchFamily="34" charset="0"/>
            </a:endParaRPr>
          </a:p>
          <a:p>
            <a:pPr lvl="1"/>
            <a:r>
              <a:rPr lang="tr-TR" sz="2000" dirty="0" err="1">
                <a:latin typeface="Calibri" panose="020F0502020204030204" pitchFamily="34" charset="0"/>
                <a:cs typeface="Calibri" panose="020F0502020204030204" pitchFamily="34" charset="0"/>
              </a:rPr>
              <a:t>Cancer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Epidemiology</a:t>
            </a:r>
            <a:endParaRPr lang="tr-TR" sz="2000" dirty="0">
              <a:latin typeface="Calibri" panose="020F0502020204030204" pitchFamily="34" charset="0"/>
              <a:cs typeface="Calibri" panose="020F0502020204030204" pitchFamily="34" charset="0"/>
            </a:endParaRPr>
          </a:p>
          <a:p>
            <a:pPr lvl="1"/>
            <a:r>
              <a:rPr lang="tr-TR" sz="2000" dirty="0">
                <a:latin typeface="Calibri" panose="020F0502020204030204" pitchFamily="34" charset="0"/>
                <a:cs typeface="Calibri" panose="020F0502020204030204" pitchFamily="34" charset="0"/>
              </a:rPr>
              <a:t>Advanced Statistical </a:t>
            </a:r>
            <a:r>
              <a:rPr lang="tr-TR" sz="2000" dirty="0" err="1">
                <a:latin typeface="Calibri" panose="020F0502020204030204" pitchFamily="34" charset="0"/>
                <a:cs typeface="Calibri" panose="020F0502020204030204" pitchFamily="34" charset="0"/>
              </a:rPr>
              <a:t>Methods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for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Cancer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Research</a:t>
            </a:r>
            <a:endParaRPr lang="tr-TR" sz="2000" dirty="0">
              <a:latin typeface="Calibri" panose="020F0502020204030204" pitchFamily="34" charset="0"/>
              <a:cs typeface="Calibri" panose="020F0502020204030204" pitchFamily="34" charset="0"/>
            </a:endParaRPr>
          </a:p>
          <a:p>
            <a:pPr lvl="1"/>
            <a:r>
              <a:rPr lang="tr-TR" sz="2000" dirty="0" err="1">
                <a:latin typeface="Calibri" panose="020F0502020204030204" pitchFamily="34" charset="0"/>
                <a:cs typeface="Calibri" panose="020F0502020204030204" pitchFamily="34" charset="0"/>
              </a:rPr>
              <a:t>Current</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Concepts</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Epidemiology</a:t>
            </a:r>
            <a:endParaRPr lang="tr-TR" sz="2000" dirty="0">
              <a:latin typeface="Calibri" panose="020F0502020204030204" pitchFamily="34" charset="0"/>
              <a:cs typeface="Calibri" panose="020F0502020204030204" pitchFamily="34" charset="0"/>
            </a:endParaRPr>
          </a:p>
          <a:p>
            <a:pPr lvl="1"/>
            <a:r>
              <a:rPr lang="tr-TR" sz="2000" dirty="0" err="1">
                <a:latin typeface="Calibri" panose="020F0502020204030204" pitchFamily="34" charset="0"/>
                <a:cs typeface="Calibri" panose="020F0502020204030204" pitchFamily="34" charset="0"/>
              </a:rPr>
              <a:t>Health</a:t>
            </a:r>
            <a:r>
              <a:rPr lang="tr-TR" sz="2000" dirty="0">
                <a:latin typeface="Calibri" panose="020F0502020204030204" pitchFamily="34" charset="0"/>
                <a:cs typeface="Calibri" panose="020F0502020204030204" pitchFamily="34" charset="0"/>
              </a:rPr>
              <a:t> Data Analysis</a:t>
            </a:r>
          </a:p>
          <a:p>
            <a:pPr lvl="1"/>
            <a:r>
              <a:rPr lang="tr-TR" sz="2000" dirty="0" err="1">
                <a:latin typeface="Calibri" panose="020F0502020204030204" pitchFamily="34" charset="0"/>
                <a:cs typeface="Calibri" panose="020F0502020204030204" pitchFamily="34" charset="0"/>
              </a:rPr>
              <a:t>Nutritional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Epidemiology</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Oncology</a:t>
            </a:r>
            <a:endParaRPr lang="tr-TR" sz="2000" dirty="0">
              <a:latin typeface="Calibri" panose="020F0502020204030204" pitchFamily="34" charset="0"/>
              <a:cs typeface="Calibri" panose="020F0502020204030204" pitchFamily="34" charset="0"/>
            </a:endParaRPr>
          </a:p>
          <a:p>
            <a:pPr lvl="1"/>
            <a:r>
              <a:rPr lang="tr-TR" sz="2000" dirty="0" err="1">
                <a:latin typeface="Calibri" panose="020F0502020204030204" pitchFamily="34" charset="0"/>
                <a:cs typeface="Calibri" panose="020F0502020204030204" pitchFamily="34" charset="0"/>
              </a:rPr>
              <a:t>Biomarkers</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Cancer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Prevention</a:t>
            </a:r>
            <a:endParaRPr lang="tr-TR" sz="2000" dirty="0">
              <a:latin typeface="Calibri" panose="020F0502020204030204" pitchFamily="34" charset="0"/>
              <a:cs typeface="Calibri" panose="020F0502020204030204" pitchFamily="34" charset="0"/>
            </a:endParaRPr>
          </a:p>
          <a:p>
            <a:pPr lvl="1"/>
            <a:r>
              <a:rPr lang="tr-TR" sz="2000" dirty="0" err="1">
                <a:latin typeface="Calibri" panose="020F0502020204030204" pitchFamily="34" charset="0"/>
                <a:cs typeface="Calibri" panose="020F0502020204030204" pitchFamily="34" charset="0"/>
              </a:rPr>
              <a:t>Epidemiological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Study</a:t>
            </a:r>
            <a:r>
              <a:rPr lang="tr-TR" sz="2000" dirty="0">
                <a:latin typeface="Calibri" panose="020F0502020204030204" pitchFamily="34" charset="0"/>
                <a:cs typeface="Calibri" panose="020F0502020204030204" pitchFamily="34" charset="0"/>
              </a:rPr>
              <a:t> Design</a:t>
            </a:r>
          </a:p>
          <a:p>
            <a:pPr lvl="1"/>
            <a:r>
              <a:rPr lang="tr-TR" sz="2000" dirty="0" err="1">
                <a:latin typeface="Calibri" panose="020F0502020204030204" pitchFamily="34" charset="0"/>
                <a:cs typeface="Calibri" panose="020F0502020204030204" pitchFamily="34" charset="0"/>
              </a:rPr>
              <a:t>Cancer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Registration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Systems</a:t>
            </a:r>
            <a:endParaRPr lang="tr-TR" sz="2000" dirty="0">
              <a:latin typeface="Calibri" panose="020F0502020204030204" pitchFamily="34" charset="0"/>
              <a:cs typeface="Calibri" panose="020F0502020204030204" pitchFamily="34" charset="0"/>
            </a:endParaRPr>
          </a:p>
          <a:p>
            <a:pPr lvl="1"/>
            <a:r>
              <a:rPr lang="tr-TR" sz="2000" dirty="0" err="1">
                <a:latin typeface="Calibri" panose="020F0502020204030204" pitchFamily="34" charset="0"/>
                <a:cs typeface="Calibri" panose="020F0502020204030204" pitchFamily="34" charset="0"/>
              </a:rPr>
              <a:t>Molecular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Epidemiology</a:t>
            </a:r>
            <a:endParaRPr lang="tr-TR" sz="2000" dirty="0">
              <a:latin typeface="Calibri" panose="020F0502020204030204" pitchFamily="34" charset="0"/>
              <a:cs typeface="Calibri" panose="020F0502020204030204" pitchFamily="34" charset="0"/>
            </a:endParaRPr>
          </a:p>
          <a:p>
            <a:pPr lvl="1"/>
            <a:r>
              <a:rPr lang="tr-TR" sz="2000" dirty="0" err="1">
                <a:latin typeface="Calibri" panose="020F0502020204030204" pitchFamily="34" charset="0"/>
                <a:cs typeface="Calibri" panose="020F0502020204030204" pitchFamily="34" charset="0"/>
              </a:rPr>
              <a:t>Exposure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Cancer</a:t>
            </a:r>
            <a:endParaRPr lang="tr-TR" sz="2000" dirty="0">
              <a:latin typeface="Calibri" panose="020F0502020204030204" pitchFamily="34" charset="0"/>
              <a:cs typeface="Calibri" panose="020F0502020204030204" pitchFamily="34" charset="0"/>
            </a:endParaRPr>
          </a:p>
        </p:txBody>
      </p:sp>
      <p:pic>
        <p:nvPicPr>
          <p:cNvPr id="7" name="Graphic 6" descr="Kitaplar">
            <a:extLst>
              <a:ext uri="{FF2B5EF4-FFF2-40B4-BE49-F238E27FC236}">
                <a16:creationId xmlns:a16="http://schemas.microsoft.com/office/drawing/2014/main" id="{3947C960-4526-37C1-F641-3F92985CCC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77188" y="924985"/>
            <a:ext cx="5458968" cy="5458968"/>
          </a:xfrm>
          <a:prstGeom prst="rect">
            <a:avLst/>
          </a:prstGeom>
        </p:spPr>
      </p:pic>
      <p:sp>
        <p:nvSpPr>
          <p:cNvPr id="8" name="TextBox 7">
            <a:extLst>
              <a:ext uri="{FF2B5EF4-FFF2-40B4-BE49-F238E27FC236}">
                <a16:creationId xmlns:a16="http://schemas.microsoft.com/office/drawing/2014/main" id="{0F775493-91A9-449A-0667-CD5A1C726A4D}"/>
              </a:ext>
            </a:extLst>
          </p:cNvPr>
          <p:cNvSpPr txBox="1"/>
          <p:nvPr/>
        </p:nvSpPr>
        <p:spPr>
          <a:xfrm>
            <a:off x="630935" y="1315057"/>
            <a:ext cx="6383640" cy="707886"/>
          </a:xfrm>
          <a:prstGeom prst="rect">
            <a:avLst/>
          </a:prstGeom>
          <a:noFill/>
        </p:spPr>
        <p:txBody>
          <a:bodyPr wrap="square">
            <a:spAutoFit/>
          </a:bodyPr>
          <a:lstStyle/>
          <a:p>
            <a:r>
              <a:rPr lang="tr-TR" sz="2000" dirty="0" err="1">
                <a:latin typeface="Calibri" panose="020F0502020204030204" pitchFamily="34" charset="0"/>
                <a:cs typeface="Calibri" panose="020F0502020204030204" pitchFamily="34" charset="0"/>
              </a:rPr>
              <a:t>In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addition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compulsory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courses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there</a:t>
            </a:r>
            <a:r>
              <a:rPr lang="tr-TR" sz="2000" dirty="0">
                <a:latin typeface="Calibri" panose="020F0502020204030204" pitchFamily="34" charset="0"/>
                <a:cs typeface="Calibri" panose="020F0502020204030204" pitchFamily="34" charset="0"/>
              </a:rPr>
              <a:t> is a </a:t>
            </a:r>
            <a:r>
              <a:rPr lang="tr-TR" sz="2000" dirty="0" err="1">
                <a:latin typeface="Calibri" panose="020F0502020204030204" pitchFamily="34" charset="0"/>
                <a:cs typeface="Calibri" panose="020F0502020204030204" pitchFamily="34" charset="0"/>
              </a:rPr>
              <a:t>range</a:t>
            </a:r>
            <a:r>
              <a:rPr lang="tr-TR" sz="2000" dirty="0">
                <a:latin typeface="Calibri" panose="020F0502020204030204" pitchFamily="34" charset="0"/>
                <a:cs typeface="Calibri" panose="020F0502020204030204" pitchFamily="34" charset="0"/>
              </a:rPr>
              <a:t> of </a:t>
            </a:r>
            <a:r>
              <a:rPr lang="tr-TR" sz="2000" dirty="0" err="1">
                <a:latin typeface="Calibri" panose="020F0502020204030204" pitchFamily="34" charset="0"/>
                <a:cs typeface="Calibri" panose="020F0502020204030204" pitchFamily="34" charset="0"/>
              </a:rPr>
              <a:t>elective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courses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within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program </a:t>
            </a:r>
            <a:r>
              <a:rPr lang="tr-TR" sz="2000" dirty="0" err="1">
                <a:latin typeface="Calibri" panose="020F0502020204030204" pitchFamily="34" charset="0"/>
                <a:cs typeface="Calibri" panose="020F0502020204030204" pitchFamily="34" charset="0"/>
              </a:rPr>
              <a:t>that</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students</a:t>
            </a:r>
            <a:r>
              <a:rPr lang="tr-TR" sz="2000" dirty="0">
                <a:latin typeface="Calibri" panose="020F0502020204030204" pitchFamily="34" charset="0"/>
                <a:cs typeface="Calibri" panose="020F0502020204030204" pitchFamily="34" charset="0"/>
              </a:rPr>
              <a:t> can </a:t>
            </a:r>
            <a:r>
              <a:rPr lang="tr-TR" sz="2000" dirty="0" err="1">
                <a:latin typeface="Calibri" panose="020F0502020204030204" pitchFamily="34" charset="0"/>
                <a:cs typeface="Calibri" panose="020F0502020204030204" pitchFamily="34" charset="0"/>
              </a:rPr>
              <a:t>take</a:t>
            </a:r>
            <a:r>
              <a:rPr lang="tr-TR"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94651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A90FB18-BC6C-5392-F65A-945A97547595}"/>
              </a:ext>
            </a:extLst>
          </p:cNvPr>
          <p:cNvSpPr>
            <a:spLocks noGrp="1"/>
          </p:cNvSpPr>
          <p:nvPr>
            <p:ph type="title"/>
          </p:nvPr>
        </p:nvSpPr>
        <p:spPr>
          <a:xfrm>
            <a:off x="838200" y="365125"/>
            <a:ext cx="10515600" cy="1325563"/>
          </a:xfrm>
        </p:spPr>
        <p:txBody>
          <a:bodyPr>
            <a:normAutofit/>
          </a:bodyPr>
          <a:lstStyle/>
          <a:p>
            <a:r>
              <a:rPr lang="en-US" sz="4000" b="1" i="0" u="none" strike="noStrike" dirty="0">
                <a:solidFill>
                  <a:srgbClr val="FF0000"/>
                </a:solidFill>
                <a:effectLst/>
                <a:latin typeface="Calibri" panose="020F0502020204030204" pitchFamily="34" charset="0"/>
                <a:cs typeface="Calibri" panose="020F0502020204030204" pitchFamily="34" charset="0"/>
              </a:rPr>
              <a:t>Why Pursue a Ph.D. in Cancer Epidemiology?</a:t>
            </a:r>
            <a:endParaRPr lang="tr-TR" sz="4000" b="1" dirty="0">
              <a:solidFill>
                <a:srgbClr val="FF0000"/>
              </a:solidFill>
              <a:latin typeface="Calibri" panose="020F0502020204030204" pitchFamily="34" charset="0"/>
              <a:cs typeface="Calibri" panose="020F0502020204030204" pitchFamily="34"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5E730FC5-4896-3D8C-82CE-619149A94B7A}"/>
              </a:ext>
            </a:extLst>
          </p:cNvPr>
          <p:cNvSpPr>
            <a:spLocks noGrp="1"/>
          </p:cNvSpPr>
          <p:nvPr>
            <p:ph idx="1"/>
          </p:nvPr>
        </p:nvSpPr>
        <p:spPr>
          <a:xfrm>
            <a:off x="838200" y="2039738"/>
            <a:ext cx="10515600" cy="4141606"/>
          </a:xfrm>
        </p:spPr>
        <p:txBody>
          <a:bodyPr>
            <a:normAutofit/>
          </a:bodyPr>
          <a:lstStyle/>
          <a:p>
            <a:pPr algn="just"/>
            <a:r>
              <a:rPr lang="en-US" sz="2000" b="0" i="0" u="none" strike="noStrike" dirty="0">
                <a:solidFill>
                  <a:srgbClr val="374151"/>
                </a:solidFill>
                <a:effectLst/>
                <a:latin typeface="Calibri" panose="020F0502020204030204" pitchFamily="34" charset="0"/>
                <a:cs typeface="Calibri" panose="020F0502020204030204" pitchFamily="34" charset="0"/>
              </a:rPr>
              <a:t>By participating in the Cancer Epidemiology doctoral program, you can learn the methods used to monitor the increase or decrease of cancer cases and identify risk factors, thereby making significant contributions to public health. Pursuing a Ph.D. in Cancer Epidemiology also provides an opportunity to contribute to the development of effective strategies in the fight against cancer.</a:t>
            </a:r>
          </a:p>
          <a:p>
            <a:pPr algn="just"/>
            <a:endParaRPr lang="en-US" sz="2000" b="0" i="0" u="none" strike="noStrike" dirty="0">
              <a:solidFill>
                <a:srgbClr val="374151"/>
              </a:solidFill>
              <a:effectLst/>
              <a:latin typeface="Calibri" panose="020F0502020204030204" pitchFamily="34" charset="0"/>
              <a:cs typeface="Calibri" panose="020F0502020204030204" pitchFamily="34" charset="0"/>
            </a:endParaRPr>
          </a:p>
          <a:p>
            <a:pPr algn="just"/>
            <a:r>
              <a:rPr lang="en-US" sz="2000" b="0" i="0" u="none" strike="noStrike" dirty="0">
                <a:solidFill>
                  <a:srgbClr val="374151"/>
                </a:solidFill>
                <a:effectLst/>
                <a:latin typeface="Calibri" panose="020F0502020204030204" pitchFamily="34" charset="0"/>
                <a:cs typeface="Calibri" panose="020F0502020204030204" pitchFamily="34" charset="0"/>
              </a:rPr>
              <a:t>Through this program, you can contribute to cancer prevention and early diagnosis studies, uncover new findings in the field of cancer epidemiology, and focus on addressing significant public health issues related to various types of cancer. Your research and studies in Cancer Epidemiology can contribute to reducing cancer cases and developing more effective strategies in the battle against cancer, ultimately working towards improving community health.</a:t>
            </a:r>
          </a:p>
        </p:txBody>
      </p:sp>
    </p:spTree>
    <p:extLst>
      <p:ext uri="{BB962C8B-B14F-4D97-AF65-F5344CB8AC3E}">
        <p14:creationId xmlns:p14="http://schemas.microsoft.com/office/powerpoint/2010/main" val="262048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F47DB0-57CC-002E-B104-872565085C52}"/>
              </a:ext>
            </a:extLst>
          </p:cNvPr>
          <p:cNvSpPr>
            <a:spLocks noGrp="1"/>
          </p:cNvSpPr>
          <p:nvPr>
            <p:ph type="title"/>
          </p:nvPr>
        </p:nvSpPr>
        <p:spPr>
          <a:xfrm>
            <a:off x="838200" y="340073"/>
            <a:ext cx="10623115" cy="1325563"/>
          </a:xfrm>
        </p:spPr>
        <p:txBody>
          <a:bodyPr>
            <a:normAutofit/>
          </a:bodyPr>
          <a:lstStyle/>
          <a:p>
            <a:pPr algn="ctr"/>
            <a:r>
              <a:rPr lang="tr-TR" sz="4000" b="1" dirty="0" err="1">
                <a:solidFill>
                  <a:srgbClr val="FF0000"/>
                </a:solidFill>
                <a:latin typeface="Calibri" panose="020F0502020204030204" pitchFamily="34" charset="0"/>
                <a:cs typeface="Calibri" panose="020F0502020204030204" pitchFamily="34" charset="0"/>
              </a:rPr>
              <a:t>Postgraduate</a:t>
            </a:r>
            <a:r>
              <a:rPr lang="tr-TR" sz="4000" b="1" dirty="0">
                <a:solidFill>
                  <a:srgbClr val="FF0000"/>
                </a:solidFill>
                <a:latin typeface="Calibri" panose="020F0502020204030204" pitchFamily="34" charset="0"/>
                <a:cs typeface="Calibri" panose="020F0502020204030204" pitchFamily="34" charset="0"/>
              </a:rPr>
              <a:t> Programs </a:t>
            </a:r>
            <a:r>
              <a:rPr lang="tr-TR" sz="4000" b="1" dirty="0" err="1">
                <a:solidFill>
                  <a:srgbClr val="FF0000"/>
                </a:solidFill>
                <a:latin typeface="Calibri" panose="020F0502020204030204" pitchFamily="34" charset="0"/>
                <a:cs typeface="Calibri" panose="020F0502020204030204" pitchFamily="34" charset="0"/>
              </a:rPr>
              <a:t>and</a:t>
            </a:r>
            <a:r>
              <a:rPr lang="tr-TR" sz="4000" b="1" dirty="0">
                <a:solidFill>
                  <a:srgbClr val="FF0000"/>
                </a:solidFill>
                <a:latin typeface="Calibri" panose="020F0502020204030204" pitchFamily="34" charset="0"/>
                <a:cs typeface="Calibri" panose="020F0502020204030204" pitchFamily="34" charset="0"/>
              </a:rPr>
              <a:t> </a:t>
            </a:r>
            <a:br>
              <a:rPr lang="tr-TR" sz="4000" b="1" dirty="0">
                <a:solidFill>
                  <a:srgbClr val="FF0000"/>
                </a:solidFill>
                <a:latin typeface="Calibri" panose="020F0502020204030204" pitchFamily="34" charset="0"/>
                <a:cs typeface="Calibri" panose="020F0502020204030204" pitchFamily="34" charset="0"/>
              </a:rPr>
            </a:br>
            <a:r>
              <a:rPr lang="tr-TR" sz="4000" b="1" dirty="0" err="1">
                <a:solidFill>
                  <a:srgbClr val="FF0000"/>
                </a:solidFill>
                <a:latin typeface="Calibri" panose="020F0502020204030204" pitchFamily="34" charset="0"/>
                <a:cs typeface="Calibri" panose="020F0502020204030204" pitchFamily="34" charset="0"/>
              </a:rPr>
              <a:t>Research</a:t>
            </a:r>
            <a:r>
              <a:rPr lang="tr-TR" sz="4000" b="1" dirty="0">
                <a:solidFill>
                  <a:srgbClr val="FF0000"/>
                </a:solidFill>
                <a:latin typeface="Calibri" panose="020F0502020204030204" pitchFamily="34" charset="0"/>
                <a:cs typeface="Calibri" panose="020F0502020204030204" pitchFamily="34" charset="0"/>
              </a:rPr>
              <a:t> </a:t>
            </a:r>
            <a:r>
              <a:rPr lang="tr-TR" sz="4000" b="1" dirty="0" err="1">
                <a:solidFill>
                  <a:srgbClr val="FF0000"/>
                </a:solidFill>
                <a:latin typeface="Calibri" panose="020F0502020204030204" pitchFamily="34" charset="0"/>
                <a:cs typeface="Calibri" panose="020F0502020204030204" pitchFamily="34" charset="0"/>
              </a:rPr>
              <a:t>Opportunities</a:t>
            </a:r>
            <a:r>
              <a:rPr lang="tr-TR" sz="4000" b="1" dirty="0">
                <a:solidFill>
                  <a:srgbClr val="FF0000"/>
                </a:solidFill>
                <a:latin typeface="Calibri" panose="020F0502020204030204" pitchFamily="34" charset="0"/>
                <a:cs typeface="Calibri" panose="020F0502020204030204" pitchFamily="34" charset="0"/>
              </a:rPr>
              <a:t> in </a:t>
            </a:r>
            <a:r>
              <a:rPr lang="tr-TR" sz="4000" b="1" dirty="0" err="1">
                <a:solidFill>
                  <a:srgbClr val="FF0000"/>
                </a:solidFill>
                <a:latin typeface="Calibri" panose="020F0502020204030204" pitchFamily="34" charset="0"/>
                <a:cs typeface="Calibri" panose="020F0502020204030204" pitchFamily="34" charset="0"/>
              </a:rPr>
              <a:t>Cancer</a:t>
            </a:r>
            <a:r>
              <a:rPr lang="tr-TR" sz="4000" b="1" dirty="0">
                <a:solidFill>
                  <a:srgbClr val="FF0000"/>
                </a:solidFill>
                <a:latin typeface="Calibri" panose="020F0502020204030204" pitchFamily="34" charset="0"/>
                <a:cs typeface="Calibri" panose="020F0502020204030204" pitchFamily="34" charset="0"/>
              </a:rPr>
              <a:t> </a:t>
            </a:r>
            <a:r>
              <a:rPr lang="tr-TR" sz="4000" b="1" dirty="0" err="1">
                <a:solidFill>
                  <a:srgbClr val="FF0000"/>
                </a:solidFill>
                <a:latin typeface="Calibri" panose="020F0502020204030204" pitchFamily="34" charset="0"/>
                <a:cs typeface="Calibri" panose="020F0502020204030204" pitchFamily="34" charset="0"/>
              </a:rPr>
              <a:t>Epidemiology</a:t>
            </a:r>
            <a:endParaRPr lang="tr-TR" sz="4000" b="1" dirty="0">
              <a:solidFill>
                <a:srgbClr val="FF0000"/>
              </a:solidFill>
              <a:latin typeface="Calibri" panose="020F0502020204030204" pitchFamily="34" charset="0"/>
              <a:cs typeface="Calibri" panose="020F0502020204030204" pitchFamily="34" charset="0"/>
            </a:endParaRPr>
          </a:p>
        </p:txBody>
      </p:sp>
      <p:graphicFrame>
        <p:nvGraphicFramePr>
          <p:cNvPr id="5" name="İçerik Yer Tutucusu 2">
            <a:extLst>
              <a:ext uri="{FF2B5EF4-FFF2-40B4-BE49-F238E27FC236}">
                <a16:creationId xmlns:a16="http://schemas.microsoft.com/office/drawing/2014/main" id="{92861A98-5B07-FA93-F186-3DA456BB9C03}"/>
              </a:ext>
            </a:extLst>
          </p:cNvPr>
          <p:cNvGraphicFramePr>
            <a:graphicFrameLocks noGrp="1"/>
          </p:cNvGraphicFramePr>
          <p:nvPr>
            <p:ph idx="1"/>
            <p:extLst>
              <p:ext uri="{D42A27DB-BD31-4B8C-83A1-F6EECF244321}">
                <p14:modId xmlns:p14="http://schemas.microsoft.com/office/powerpoint/2010/main" val="35499562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004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90F331-2C0B-2A02-0D70-F1366DD728FD}"/>
              </a:ext>
            </a:extLst>
          </p:cNvPr>
          <p:cNvSpPr>
            <a:spLocks noGrp="1"/>
          </p:cNvSpPr>
          <p:nvPr>
            <p:ph type="title"/>
          </p:nvPr>
        </p:nvSpPr>
        <p:spPr>
          <a:xfrm>
            <a:off x="3795386" y="1009925"/>
            <a:ext cx="8322839" cy="1620525"/>
          </a:xfrm>
        </p:spPr>
        <p:txBody>
          <a:bodyPr anchor="t">
            <a:noAutofit/>
          </a:bodyPr>
          <a:lstStyle/>
          <a:p>
            <a:pPr algn="ctr"/>
            <a:r>
              <a:rPr lang="tr-TR" sz="3500" b="1" dirty="0">
                <a:solidFill>
                  <a:srgbClr val="FF0000"/>
                </a:solidFill>
                <a:latin typeface="Calibri" panose="020F0502020204030204" pitchFamily="34" charset="0"/>
                <a:cs typeface="Calibri" panose="020F0502020204030204" pitchFamily="34" charset="0"/>
              </a:rPr>
              <a:t> </a:t>
            </a:r>
            <a:r>
              <a:rPr lang="tr-TR" sz="3500" b="1" dirty="0" err="1">
                <a:solidFill>
                  <a:srgbClr val="FF0000"/>
                </a:solidFill>
                <a:latin typeface="Calibri" panose="020F0502020204030204" pitchFamily="34" charset="0"/>
                <a:cs typeface="Calibri" panose="020F0502020204030204" pitchFamily="34" charset="0"/>
              </a:rPr>
              <a:t>Graduate</a:t>
            </a:r>
            <a:r>
              <a:rPr lang="tr-TR" sz="3500" b="1" dirty="0">
                <a:solidFill>
                  <a:srgbClr val="FF0000"/>
                </a:solidFill>
                <a:latin typeface="Calibri" panose="020F0502020204030204" pitchFamily="34" charset="0"/>
                <a:cs typeface="Calibri" panose="020F0502020204030204" pitchFamily="34" charset="0"/>
              </a:rPr>
              <a:t> Programs in </a:t>
            </a:r>
            <a:br>
              <a:rPr lang="tr-TR" sz="3500" b="1" dirty="0">
                <a:solidFill>
                  <a:srgbClr val="FF0000"/>
                </a:solidFill>
                <a:latin typeface="Calibri" panose="020F0502020204030204" pitchFamily="34" charset="0"/>
                <a:cs typeface="Calibri" panose="020F0502020204030204" pitchFamily="34" charset="0"/>
              </a:rPr>
            </a:br>
            <a:r>
              <a:rPr lang="tr-TR" sz="3500" b="1" dirty="0" err="1">
                <a:solidFill>
                  <a:srgbClr val="FF0000"/>
                </a:solidFill>
                <a:latin typeface="Calibri" panose="020F0502020204030204" pitchFamily="34" charset="0"/>
                <a:cs typeface="Calibri" panose="020F0502020204030204" pitchFamily="34" charset="0"/>
              </a:rPr>
              <a:t>Cancer</a:t>
            </a:r>
            <a:r>
              <a:rPr lang="tr-TR" sz="3500" b="1" dirty="0">
                <a:solidFill>
                  <a:srgbClr val="FF0000"/>
                </a:solidFill>
                <a:latin typeface="Calibri" panose="020F0502020204030204" pitchFamily="34" charset="0"/>
                <a:cs typeface="Calibri" panose="020F0502020204030204" pitchFamily="34" charset="0"/>
              </a:rPr>
              <a:t> </a:t>
            </a:r>
            <a:r>
              <a:rPr lang="tr-TR" sz="3500" b="1" dirty="0" err="1">
                <a:solidFill>
                  <a:srgbClr val="FF0000"/>
                </a:solidFill>
                <a:latin typeface="Calibri" panose="020F0502020204030204" pitchFamily="34" charset="0"/>
                <a:cs typeface="Calibri" panose="020F0502020204030204" pitchFamily="34" charset="0"/>
              </a:rPr>
              <a:t>Epidemiology</a:t>
            </a:r>
            <a:r>
              <a:rPr lang="tr-TR" sz="3500" b="1" dirty="0">
                <a:solidFill>
                  <a:srgbClr val="FF0000"/>
                </a:solidFill>
                <a:latin typeface="Calibri" panose="020F0502020204030204" pitchFamily="34" charset="0"/>
                <a:cs typeface="Calibri" panose="020F0502020204030204" pitchFamily="34" charset="0"/>
              </a:rPr>
              <a:t> </a:t>
            </a:r>
            <a:r>
              <a:rPr lang="tr-TR" sz="3500" b="1" dirty="0" err="1">
                <a:solidFill>
                  <a:srgbClr val="FF0000"/>
                </a:solidFill>
                <a:latin typeface="Calibri" panose="020F0502020204030204" pitchFamily="34" charset="0"/>
                <a:cs typeface="Calibri" panose="020F0502020204030204" pitchFamily="34" charset="0"/>
              </a:rPr>
              <a:t>for</a:t>
            </a:r>
            <a:r>
              <a:rPr lang="tr-TR" sz="3500" b="1" dirty="0">
                <a:solidFill>
                  <a:srgbClr val="FF0000"/>
                </a:solidFill>
                <a:latin typeface="Calibri" panose="020F0502020204030204" pitchFamily="34" charset="0"/>
                <a:cs typeface="Calibri" panose="020F0502020204030204" pitchFamily="34" charset="0"/>
              </a:rPr>
              <a:t> </a:t>
            </a:r>
            <a:br>
              <a:rPr lang="tr-TR" sz="3500" b="1" dirty="0">
                <a:solidFill>
                  <a:srgbClr val="FF0000"/>
                </a:solidFill>
                <a:latin typeface="Calibri" panose="020F0502020204030204" pitchFamily="34" charset="0"/>
                <a:cs typeface="Calibri" panose="020F0502020204030204" pitchFamily="34" charset="0"/>
              </a:rPr>
            </a:br>
            <a:r>
              <a:rPr lang="tr-TR" sz="3500" b="1" dirty="0">
                <a:solidFill>
                  <a:srgbClr val="FF0000"/>
                </a:solidFill>
                <a:latin typeface="Calibri" panose="020F0502020204030204" pitchFamily="34" charset="0"/>
                <a:cs typeface="Calibri" panose="020F0502020204030204" pitchFamily="34" charset="0"/>
              </a:rPr>
              <a:t>Professional Development </a:t>
            </a:r>
            <a:r>
              <a:rPr lang="tr-TR" sz="3500" b="1" dirty="0" err="1">
                <a:solidFill>
                  <a:srgbClr val="FF0000"/>
                </a:solidFill>
                <a:latin typeface="Calibri" panose="020F0502020204030204" pitchFamily="34" charset="0"/>
                <a:cs typeface="Calibri" panose="020F0502020204030204" pitchFamily="34" charset="0"/>
              </a:rPr>
              <a:t>and</a:t>
            </a:r>
            <a:r>
              <a:rPr lang="tr-TR" sz="3500" b="1" dirty="0">
                <a:solidFill>
                  <a:srgbClr val="FF0000"/>
                </a:solidFill>
                <a:latin typeface="Calibri" panose="020F0502020204030204" pitchFamily="34" charset="0"/>
                <a:cs typeface="Calibri" panose="020F0502020204030204" pitchFamily="34" charset="0"/>
              </a:rPr>
              <a:t> Networking</a:t>
            </a:r>
          </a:p>
        </p:txBody>
      </p:sp>
      <p:pic>
        <p:nvPicPr>
          <p:cNvPr id="5" name="Picture 4" descr="Renkli kağıttaki çizimler">
            <a:extLst>
              <a:ext uri="{FF2B5EF4-FFF2-40B4-BE49-F238E27FC236}">
                <a16:creationId xmlns:a16="http://schemas.microsoft.com/office/drawing/2014/main" id="{B58A502D-E836-3C28-F38E-8DD9A643A846}"/>
              </a:ext>
            </a:extLst>
          </p:cNvPr>
          <p:cNvPicPr>
            <a:picLocks noChangeAspect="1"/>
          </p:cNvPicPr>
          <p:nvPr/>
        </p:nvPicPr>
        <p:blipFill rotWithShape="1">
          <a:blip r:embed="rId2"/>
          <a:srcRect l="14803" r="35059" b="-1"/>
          <a:stretch/>
        </p:blipFill>
        <p:spPr>
          <a:xfrm>
            <a:off x="0" y="10"/>
            <a:ext cx="3933173"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1D9D1AB1-7F46-E540-EBD1-BD47237BDBAB}"/>
              </a:ext>
            </a:extLst>
          </p:cNvPr>
          <p:cNvSpPr>
            <a:spLocks noGrp="1"/>
          </p:cNvSpPr>
          <p:nvPr>
            <p:ph idx="1"/>
          </p:nvPr>
        </p:nvSpPr>
        <p:spPr>
          <a:xfrm>
            <a:off x="4201737" y="3152745"/>
            <a:ext cx="7647923" cy="3591207"/>
          </a:xfrm>
        </p:spPr>
        <p:txBody>
          <a:bodyPr>
            <a:normAutofit/>
          </a:bodyPr>
          <a:lstStyle/>
          <a:p>
            <a:pPr algn="just"/>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Cancer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Epidemiology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Master's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Doctoral</a:t>
            </a:r>
            <a:r>
              <a:rPr lang="tr-TR" sz="2000" dirty="0">
                <a:latin typeface="Calibri" panose="020F0502020204030204" pitchFamily="34" charset="0"/>
                <a:cs typeface="Calibri" panose="020F0502020204030204" pitchFamily="34" charset="0"/>
              </a:rPr>
              <a:t> Program </a:t>
            </a:r>
            <a:r>
              <a:rPr lang="tr-TR" sz="2000" dirty="0" err="1">
                <a:latin typeface="Calibri" panose="020F0502020204030204" pitchFamily="34" charset="0"/>
                <a:cs typeface="Calibri" panose="020F0502020204030204" pitchFamily="34" charset="0"/>
              </a:rPr>
              <a:t>also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provides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comprehensive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opportunities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for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professional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development</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networking</a:t>
            </a:r>
            <a:r>
              <a:rPr lang="tr-TR" sz="2000" dirty="0">
                <a:latin typeface="Calibri" panose="020F0502020204030204" pitchFamily="34" charset="0"/>
                <a:cs typeface="Calibri" panose="020F0502020204030204" pitchFamily="34" charset="0"/>
              </a:rPr>
              <a:t>.</a:t>
            </a:r>
          </a:p>
          <a:p>
            <a:pPr algn="just"/>
            <a:endParaRPr lang="tr-TR" sz="2000" dirty="0">
              <a:latin typeface="Calibri" panose="020F0502020204030204" pitchFamily="34" charset="0"/>
              <a:cs typeface="Calibri" panose="020F0502020204030204" pitchFamily="34" charset="0"/>
            </a:endParaRPr>
          </a:p>
          <a:p>
            <a:pPr algn="just"/>
            <a:r>
              <a:rPr lang="tr-TR" sz="2000" dirty="0">
                <a:latin typeface="Calibri" panose="020F0502020204030204" pitchFamily="34" charset="0"/>
                <a:cs typeface="Calibri" panose="020F0502020204030204" pitchFamily="34" charset="0"/>
              </a:rPr>
              <a:t>Through </a:t>
            </a:r>
            <a:r>
              <a:rPr lang="tr-TR" sz="2000" dirty="0" err="1">
                <a:latin typeface="Calibri" panose="020F0502020204030204" pitchFamily="34" charset="0"/>
                <a:cs typeface="Calibri" panose="020F0502020204030204" pitchFamily="34" charset="0"/>
              </a:rPr>
              <a:t>conferences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seminars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collaborations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with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leading</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researchers</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field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students</a:t>
            </a:r>
            <a:r>
              <a:rPr lang="tr-TR" sz="2000" dirty="0">
                <a:latin typeface="Calibri" panose="020F0502020204030204" pitchFamily="34" charset="0"/>
                <a:cs typeface="Calibri" panose="020F0502020204030204" pitchFamily="34" charset="0"/>
              </a:rPr>
              <a:t> can </a:t>
            </a:r>
            <a:r>
              <a:rPr lang="tr-TR" sz="2000" dirty="0" err="1">
                <a:latin typeface="Calibri" panose="020F0502020204030204" pitchFamily="34" charset="0"/>
                <a:cs typeface="Calibri" panose="020F0502020204030204" pitchFamily="34" charset="0"/>
              </a:rPr>
              <a:t>expand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their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knowledge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gain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practical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experience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establish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valuable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connections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that</a:t>
            </a:r>
            <a:r>
              <a:rPr lang="tr-TR" sz="2000" dirty="0">
                <a:latin typeface="Calibri" panose="020F0502020204030204" pitchFamily="34" charset="0"/>
                <a:cs typeface="Calibri" panose="020F0502020204030204" pitchFamily="34" charset="0"/>
              </a:rPr>
              <a:t> can </a:t>
            </a:r>
            <a:r>
              <a:rPr lang="tr-TR" sz="2000" dirty="0" err="1">
                <a:latin typeface="Calibri" panose="020F0502020204030204" pitchFamily="34" charset="0"/>
                <a:cs typeface="Calibri" panose="020F0502020204030204" pitchFamily="34" charset="0"/>
              </a:rPr>
              <a:t>enhance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career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prospects</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cancer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epidemiology</a:t>
            </a:r>
            <a:r>
              <a:rPr lang="tr-TR"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10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BB9E264-F28E-19B6-EC28-7308E4D90262}"/>
              </a:ext>
            </a:extLst>
          </p:cNvPr>
          <p:cNvSpPr>
            <a:spLocks noGrp="1"/>
          </p:cNvSpPr>
          <p:nvPr>
            <p:ph type="title"/>
          </p:nvPr>
        </p:nvSpPr>
        <p:spPr>
          <a:xfrm>
            <a:off x="841248" y="256032"/>
            <a:ext cx="10506456" cy="1277344"/>
          </a:xfrm>
        </p:spPr>
        <p:txBody>
          <a:bodyPr anchor="b">
            <a:noAutofit/>
          </a:bodyPr>
          <a:lstStyle/>
          <a:p>
            <a:pPr algn="ctr"/>
            <a:br>
              <a:rPr lang="tr-TR" sz="4000" b="1" dirty="0">
                <a:solidFill>
                  <a:srgbClr val="FF0000"/>
                </a:solidFill>
                <a:latin typeface="Calibri" panose="020F0502020204030204" pitchFamily="34" charset="0"/>
                <a:cs typeface="Calibri" panose="020F0502020204030204" pitchFamily="34" charset="0"/>
              </a:rPr>
            </a:br>
            <a:br>
              <a:rPr lang="tr-TR" sz="4000" b="1" dirty="0">
                <a:solidFill>
                  <a:srgbClr val="FF0000"/>
                </a:solidFill>
                <a:latin typeface="Calibri" panose="020F0502020204030204" pitchFamily="34" charset="0"/>
                <a:cs typeface="Calibri" panose="020F0502020204030204" pitchFamily="34" charset="0"/>
              </a:rPr>
            </a:br>
            <a:br>
              <a:rPr lang="tr-TR" sz="4000" b="1" dirty="0">
                <a:solidFill>
                  <a:srgbClr val="FF0000"/>
                </a:solidFill>
                <a:latin typeface="Calibri" panose="020F0502020204030204" pitchFamily="34" charset="0"/>
                <a:cs typeface="Calibri" panose="020F0502020204030204" pitchFamily="34" charset="0"/>
              </a:rPr>
            </a:br>
            <a:r>
              <a:rPr lang="tr-TR" sz="4000" b="1" dirty="0" err="1">
                <a:solidFill>
                  <a:srgbClr val="FF0000"/>
                </a:solidFill>
                <a:latin typeface="Calibri" panose="020F0502020204030204" pitchFamily="34" charset="0"/>
                <a:cs typeface="Calibri" panose="020F0502020204030204" pitchFamily="34" charset="0"/>
              </a:rPr>
              <a:t>Cancer</a:t>
            </a:r>
            <a:r>
              <a:rPr lang="tr-TR" sz="4000" b="1" dirty="0">
                <a:solidFill>
                  <a:srgbClr val="FF0000"/>
                </a:solidFill>
                <a:latin typeface="Calibri" panose="020F0502020204030204" pitchFamily="34" charset="0"/>
                <a:cs typeface="Calibri" panose="020F0502020204030204" pitchFamily="34" charset="0"/>
              </a:rPr>
              <a:t> </a:t>
            </a:r>
            <a:r>
              <a:rPr lang="tr-TR" sz="4000" b="1" dirty="0" err="1">
                <a:solidFill>
                  <a:srgbClr val="FF0000"/>
                </a:solidFill>
                <a:latin typeface="Calibri" panose="020F0502020204030204" pitchFamily="34" charset="0"/>
                <a:cs typeface="Calibri" panose="020F0502020204030204" pitchFamily="34" charset="0"/>
              </a:rPr>
              <a:t>Epidemiology</a:t>
            </a:r>
            <a:r>
              <a:rPr lang="tr-TR" sz="4000" b="1" dirty="0">
                <a:solidFill>
                  <a:srgbClr val="FF0000"/>
                </a:solidFill>
                <a:latin typeface="Calibri" panose="020F0502020204030204" pitchFamily="34" charset="0"/>
                <a:cs typeface="Calibri" panose="020F0502020204030204" pitchFamily="34" charset="0"/>
              </a:rPr>
              <a:t> </a:t>
            </a:r>
            <a:br>
              <a:rPr lang="tr-TR" sz="4000" b="1" dirty="0">
                <a:solidFill>
                  <a:srgbClr val="FF0000"/>
                </a:solidFill>
                <a:latin typeface="Calibri" panose="020F0502020204030204" pitchFamily="34" charset="0"/>
                <a:cs typeface="Calibri" panose="020F0502020204030204" pitchFamily="34" charset="0"/>
              </a:rPr>
            </a:br>
            <a:r>
              <a:rPr lang="tr-TR" sz="4000" b="1" u="sng" dirty="0">
                <a:solidFill>
                  <a:srgbClr val="FF0000"/>
                </a:solidFill>
                <a:latin typeface="Calibri" panose="020F0502020204030204" pitchFamily="34" charset="0"/>
                <a:cs typeface="Calibri" panose="020F0502020204030204" pitchFamily="34" charset="0"/>
              </a:rPr>
              <a:t>Master of </a:t>
            </a:r>
            <a:r>
              <a:rPr lang="tr-TR" sz="4000" b="1" u="sng" dirty="0" err="1">
                <a:solidFill>
                  <a:srgbClr val="FF0000"/>
                </a:solidFill>
                <a:latin typeface="Calibri" panose="020F0502020204030204" pitchFamily="34" charset="0"/>
                <a:cs typeface="Calibri" panose="020F0502020204030204" pitchFamily="34" charset="0"/>
              </a:rPr>
              <a:t>Science</a:t>
            </a:r>
            <a:r>
              <a:rPr lang="tr-TR" sz="4000" b="1" u="sng" dirty="0">
                <a:solidFill>
                  <a:srgbClr val="FF0000"/>
                </a:solidFill>
                <a:latin typeface="Calibri" panose="020F0502020204030204" pitchFamily="34" charset="0"/>
                <a:cs typeface="Calibri" panose="020F0502020204030204" pitchFamily="34" charset="0"/>
              </a:rPr>
              <a:t> (</a:t>
            </a:r>
            <a:r>
              <a:rPr lang="tr-TR" sz="4000" b="1" u="sng" dirty="0" err="1">
                <a:solidFill>
                  <a:srgbClr val="FF0000"/>
                </a:solidFill>
                <a:latin typeface="Calibri" panose="020F0502020204030204" pitchFamily="34" charset="0"/>
                <a:cs typeface="Calibri" panose="020F0502020204030204" pitchFamily="34" charset="0"/>
              </a:rPr>
              <a:t>MSc</a:t>
            </a:r>
            <a:r>
              <a:rPr lang="tr-TR" sz="4000" b="1" u="sng" dirty="0">
                <a:solidFill>
                  <a:srgbClr val="FF0000"/>
                </a:solidFill>
                <a:latin typeface="Calibri" panose="020F0502020204030204" pitchFamily="34" charset="0"/>
                <a:cs typeface="Calibri" panose="020F0502020204030204" pitchFamily="34" charset="0"/>
              </a:rPr>
              <a:t>) </a:t>
            </a:r>
            <a:r>
              <a:rPr lang="tr-TR" sz="4000" b="1" dirty="0">
                <a:solidFill>
                  <a:srgbClr val="FF0000"/>
                </a:solidFill>
                <a:latin typeface="Calibri" panose="020F0502020204030204" pitchFamily="34" charset="0"/>
                <a:cs typeface="Calibri" panose="020F0502020204030204" pitchFamily="34" charset="0"/>
              </a:rPr>
              <a:t>Program</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İçerik Yer Tutucusu 2">
            <a:extLst>
              <a:ext uri="{FF2B5EF4-FFF2-40B4-BE49-F238E27FC236}">
                <a16:creationId xmlns:a16="http://schemas.microsoft.com/office/drawing/2014/main" id="{78FD5C56-A446-AC3B-9D0B-6B8223E8EBB8}"/>
              </a:ext>
            </a:extLst>
          </p:cNvPr>
          <p:cNvGraphicFramePr>
            <a:graphicFrameLocks noGrp="1"/>
          </p:cNvGraphicFramePr>
          <p:nvPr>
            <p:ph idx="1"/>
            <p:extLst>
              <p:ext uri="{D42A27DB-BD31-4B8C-83A1-F6EECF244321}">
                <p14:modId xmlns:p14="http://schemas.microsoft.com/office/powerpoint/2010/main" val="125237440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6004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7CD355-12FE-BFC6-725A-5F7A0D327B92}"/>
              </a:ext>
            </a:extLst>
          </p:cNvPr>
          <p:cNvSpPr>
            <a:spLocks noGrp="1"/>
          </p:cNvSpPr>
          <p:nvPr>
            <p:ph type="title"/>
          </p:nvPr>
        </p:nvSpPr>
        <p:spPr>
          <a:xfrm>
            <a:off x="654359" y="471231"/>
            <a:ext cx="11245368" cy="1454051"/>
          </a:xfrm>
        </p:spPr>
        <p:txBody>
          <a:bodyPr>
            <a:normAutofit/>
          </a:bodyPr>
          <a:lstStyle/>
          <a:p>
            <a:r>
              <a:rPr lang="en-US" sz="4000" b="1" i="0" u="none" strike="noStrike" dirty="0">
                <a:solidFill>
                  <a:srgbClr val="FF0000"/>
                </a:solidFill>
                <a:effectLst/>
                <a:latin typeface="Calibri" panose="020F0502020204030204" pitchFamily="34" charset="0"/>
                <a:cs typeface="Calibri" panose="020F0502020204030204" pitchFamily="34" charset="0"/>
              </a:rPr>
              <a:t>Application Requirements for the Master's Program</a:t>
            </a:r>
            <a:endParaRPr lang="tr-TR" sz="4000" b="1" dirty="0">
              <a:solidFill>
                <a:srgbClr val="FF0000"/>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73704F0C-E570-739D-3818-38DE5947E791}"/>
              </a:ext>
            </a:extLst>
          </p:cNvPr>
          <p:cNvSpPr>
            <a:spLocks noGrp="1"/>
          </p:cNvSpPr>
          <p:nvPr>
            <p:ph idx="1"/>
          </p:nvPr>
        </p:nvSpPr>
        <p:spPr>
          <a:xfrm>
            <a:off x="654359" y="1925282"/>
            <a:ext cx="8314277" cy="4558768"/>
          </a:xfrm>
        </p:spPr>
        <p:txBody>
          <a:bodyPr anchor="ctr">
            <a:noAutofit/>
          </a:bodyPr>
          <a:lstStyle/>
          <a:p>
            <a:pPr algn="l"/>
            <a:r>
              <a:rPr lang="en-US" sz="2000" b="0" i="0" u="none" strike="noStrike" dirty="0">
                <a:solidFill>
                  <a:srgbClr val="374151"/>
                </a:solidFill>
                <a:effectLst/>
                <a:latin typeface="Calibri" panose="020F0502020204030204" pitchFamily="34" charset="0"/>
                <a:cs typeface="Calibri" panose="020F0502020204030204" pitchFamily="34" charset="0"/>
              </a:rPr>
              <a:t>To be eligible to apply for the Cancer Epidemiology Master's Program, applicants are expected to have a Bachelor's Degree in the same or a related discipline. </a:t>
            </a:r>
          </a:p>
          <a:p>
            <a:pPr algn="l"/>
            <a:r>
              <a:rPr lang="en-US" sz="2000" dirty="0">
                <a:solidFill>
                  <a:srgbClr val="374151"/>
                </a:solidFill>
                <a:latin typeface="Calibri" panose="020F0502020204030204" pitchFamily="34" charset="0"/>
                <a:cs typeface="Calibri" panose="020F0502020204030204" pitchFamily="34" charset="0"/>
              </a:rPr>
              <a:t>A</a:t>
            </a:r>
            <a:r>
              <a:rPr lang="en-US" sz="2000" b="0" i="0" u="none" strike="noStrike" dirty="0">
                <a:solidFill>
                  <a:srgbClr val="374151"/>
                </a:solidFill>
                <a:effectLst/>
                <a:latin typeface="Calibri" panose="020F0502020204030204" pitchFamily="34" charset="0"/>
                <a:cs typeface="Calibri" panose="020F0502020204030204" pitchFamily="34" charset="0"/>
              </a:rPr>
              <a:t>dditionally, candidates are required to submit the ALES exam score and a Foreign Language Proficiency Certificate.</a:t>
            </a:r>
          </a:p>
          <a:p>
            <a:pPr algn="just"/>
            <a:r>
              <a:rPr lang="en-US" sz="1600" b="0" i="0" u="none" strike="noStrike" dirty="0">
                <a:solidFill>
                  <a:srgbClr val="374151"/>
                </a:solidFill>
                <a:effectLst/>
                <a:latin typeface="Calibri" panose="020F0502020204030204" pitchFamily="34" charset="0"/>
                <a:cs typeface="Calibri" panose="020F0502020204030204" pitchFamily="34" charset="0"/>
              </a:rPr>
              <a:t>A minimum score of 55 in the ALES exam (within the last 5 years) is necessary. Also, candidates must achieve a minimum score of 55 in the foreign language proficiency exam conducted by </a:t>
            </a:r>
            <a:r>
              <a:rPr lang="en-US" sz="1600" b="0" i="0" u="none" strike="noStrike" dirty="0" err="1">
                <a:solidFill>
                  <a:srgbClr val="374151"/>
                </a:solidFill>
                <a:effectLst/>
                <a:latin typeface="Calibri" panose="020F0502020204030204" pitchFamily="34" charset="0"/>
                <a:cs typeface="Calibri" panose="020F0502020204030204" pitchFamily="34" charset="0"/>
              </a:rPr>
              <a:t>Dokuz</a:t>
            </a:r>
            <a:r>
              <a:rPr lang="en-US" sz="1600" b="0" i="0" u="none" strike="noStrike" dirty="0">
                <a:solidFill>
                  <a:srgbClr val="374151"/>
                </a:solidFill>
                <a:effectLst/>
                <a:latin typeface="Calibri" panose="020F0502020204030204" pitchFamily="34" charset="0"/>
                <a:cs typeface="Calibri" panose="020F0502020204030204" pitchFamily="34" charset="0"/>
              </a:rPr>
              <a:t> </a:t>
            </a:r>
            <a:r>
              <a:rPr lang="en-US" sz="1600" b="0" i="0" u="none" strike="noStrike" dirty="0" err="1">
                <a:solidFill>
                  <a:srgbClr val="374151"/>
                </a:solidFill>
                <a:effectLst/>
                <a:latin typeface="Calibri" panose="020F0502020204030204" pitchFamily="34" charset="0"/>
                <a:cs typeface="Calibri" panose="020F0502020204030204" pitchFamily="34" charset="0"/>
              </a:rPr>
              <a:t>Eylül</a:t>
            </a:r>
            <a:r>
              <a:rPr lang="en-US" sz="1600" b="0" i="0" u="none" strike="noStrike" dirty="0">
                <a:solidFill>
                  <a:srgbClr val="374151"/>
                </a:solidFill>
                <a:effectLst/>
                <a:latin typeface="Calibri" panose="020F0502020204030204" pitchFamily="34" charset="0"/>
                <a:cs typeface="Calibri" panose="020F0502020204030204" pitchFamily="34" charset="0"/>
              </a:rPr>
              <a:t> University School of Foreign Languages, or a minimum score of 50 in centrally accepted foreign language exams by the Higher Education Council, or an equivalent score from internationally recognized language proficiency exams. (Scores from exams such as YDS and YÖKDİL are valid for 5 years from the exam date; results of the foreign language proficiency exam conducted by DEÜ are valid for 3 years.)</a:t>
            </a:r>
          </a:p>
        </p:txBody>
      </p:sp>
      <p:pic>
        <p:nvPicPr>
          <p:cNvPr id="7" name="Graphic 6" descr="Stetoskop">
            <a:extLst>
              <a:ext uri="{FF2B5EF4-FFF2-40B4-BE49-F238E27FC236}">
                <a16:creationId xmlns:a16="http://schemas.microsoft.com/office/drawing/2014/main" id="{CAAFD98C-97DD-4503-F85E-18010FB717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3272" y="2242865"/>
            <a:ext cx="3620021" cy="3620021"/>
          </a:xfrm>
          <a:prstGeom prst="rect">
            <a:avLst/>
          </a:prstGeom>
        </p:spPr>
      </p:pic>
    </p:spTree>
    <p:extLst>
      <p:ext uri="{BB962C8B-B14F-4D97-AF65-F5344CB8AC3E}">
        <p14:creationId xmlns:p14="http://schemas.microsoft.com/office/powerpoint/2010/main" val="1141611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8E90483-E86C-3893-B1DF-BC93D935D47E}"/>
              </a:ext>
            </a:extLst>
          </p:cNvPr>
          <p:cNvSpPr>
            <a:spLocks noGrp="1"/>
          </p:cNvSpPr>
          <p:nvPr>
            <p:ph type="title"/>
          </p:nvPr>
        </p:nvSpPr>
        <p:spPr>
          <a:xfrm>
            <a:off x="5386192" y="305714"/>
            <a:ext cx="6492658" cy="1509385"/>
          </a:xfrm>
        </p:spPr>
        <p:txBody>
          <a:bodyPr>
            <a:normAutofit/>
          </a:bodyPr>
          <a:lstStyle/>
          <a:p>
            <a:pPr algn="ctr"/>
            <a:r>
              <a:rPr lang="tr-TR" sz="4000" b="1" dirty="0" err="1">
                <a:solidFill>
                  <a:srgbClr val="FF0000"/>
                </a:solidFill>
                <a:latin typeface="Calibri" panose="020F0502020204030204" pitchFamily="34" charset="0"/>
                <a:cs typeface="Calibri" panose="020F0502020204030204" pitchFamily="34" charset="0"/>
              </a:rPr>
              <a:t>Master's</a:t>
            </a:r>
            <a:r>
              <a:rPr lang="tr-TR" sz="4000" b="1" dirty="0">
                <a:solidFill>
                  <a:srgbClr val="FF0000"/>
                </a:solidFill>
                <a:latin typeface="Calibri" panose="020F0502020204030204" pitchFamily="34" charset="0"/>
                <a:cs typeface="Calibri" panose="020F0502020204030204" pitchFamily="34" charset="0"/>
              </a:rPr>
              <a:t> Program </a:t>
            </a:r>
            <a:r>
              <a:rPr lang="tr-TR" sz="4000" b="1" dirty="0" err="1">
                <a:solidFill>
                  <a:srgbClr val="FF0000"/>
                </a:solidFill>
                <a:latin typeface="Calibri" panose="020F0502020204030204" pitchFamily="34" charset="0"/>
                <a:cs typeface="Calibri" panose="020F0502020204030204" pitchFamily="34" charset="0"/>
              </a:rPr>
              <a:t>Curriculum</a:t>
            </a:r>
            <a:r>
              <a:rPr lang="tr-TR" sz="4000" b="1" dirty="0">
                <a:solidFill>
                  <a:srgbClr val="FF0000"/>
                </a:solidFill>
                <a:latin typeface="Calibri" panose="020F0502020204030204" pitchFamily="34" charset="0"/>
                <a:cs typeface="Calibri" panose="020F0502020204030204" pitchFamily="34" charset="0"/>
              </a:rPr>
              <a:t> </a:t>
            </a:r>
            <a:r>
              <a:rPr lang="tr-TR" sz="4000" b="1" dirty="0" err="1">
                <a:solidFill>
                  <a:srgbClr val="FF0000"/>
                </a:solidFill>
                <a:latin typeface="Calibri" panose="020F0502020204030204" pitchFamily="34" charset="0"/>
                <a:cs typeface="Calibri" panose="020F0502020204030204" pitchFamily="34" charset="0"/>
              </a:rPr>
              <a:t>and</a:t>
            </a:r>
            <a:r>
              <a:rPr lang="tr-TR" sz="4000" b="1" dirty="0">
                <a:solidFill>
                  <a:srgbClr val="FF0000"/>
                </a:solidFill>
                <a:latin typeface="Calibri" panose="020F0502020204030204" pitchFamily="34" charset="0"/>
                <a:cs typeface="Calibri" panose="020F0502020204030204" pitchFamily="34" charset="0"/>
              </a:rPr>
              <a:t> Course </a:t>
            </a:r>
            <a:r>
              <a:rPr lang="tr-TR" sz="4000" b="1" dirty="0" err="1">
                <a:solidFill>
                  <a:srgbClr val="FF0000"/>
                </a:solidFill>
                <a:latin typeface="Calibri" panose="020F0502020204030204" pitchFamily="34" charset="0"/>
                <a:cs typeface="Calibri" panose="020F0502020204030204" pitchFamily="34" charset="0"/>
              </a:rPr>
              <a:t>Structure</a:t>
            </a:r>
            <a:endParaRPr lang="tr-TR" sz="4000" b="1" dirty="0">
              <a:solidFill>
                <a:srgbClr val="FF0000"/>
              </a:solidFill>
              <a:latin typeface="Calibri" panose="020F0502020204030204" pitchFamily="34" charset="0"/>
              <a:cs typeface="Calibri" panose="020F0502020204030204" pitchFamily="34" charset="0"/>
            </a:endParaRPr>
          </a:p>
        </p:txBody>
      </p:sp>
      <p:pic>
        <p:nvPicPr>
          <p:cNvPr id="5" name="Picture 4" descr="Bir kitabın üzerinde gözlük">
            <a:extLst>
              <a:ext uri="{FF2B5EF4-FFF2-40B4-BE49-F238E27FC236}">
                <a16:creationId xmlns:a16="http://schemas.microsoft.com/office/drawing/2014/main" id="{C9976732-2C03-FB95-36A7-02FD7CCA330A}"/>
              </a:ext>
            </a:extLst>
          </p:cNvPr>
          <p:cNvPicPr>
            <a:picLocks noChangeAspect="1"/>
          </p:cNvPicPr>
          <p:nvPr/>
        </p:nvPicPr>
        <p:blipFill rotWithShape="1">
          <a:blip r:embed="rId2"/>
          <a:srcRect l="7790" r="33122" b="-1"/>
          <a:stretch/>
        </p:blipFill>
        <p:spPr>
          <a:xfrm>
            <a:off x="21" y="10"/>
            <a:ext cx="556153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BB798990-328D-CD1F-9689-FF832191E82C}"/>
              </a:ext>
            </a:extLst>
          </p:cNvPr>
          <p:cNvSpPr>
            <a:spLocks noGrp="1"/>
          </p:cNvSpPr>
          <p:nvPr>
            <p:ph idx="1"/>
          </p:nvPr>
        </p:nvSpPr>
        <p:spPr>
          <a:xfrm>
            <a:off x="5561557" y="2120803"/>
            <a:ext cx="6225436" cy="4594322"/>
          </a:xfrm>
        </p:spPr>
        <p:txBody>
          <a:bodyPr>
            <a:noAutofit/>
          </a:bodyPr>
          <a:lstStyle/>
          <a:p>
            <a:pPr algn="just"/>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Cancer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Epidemiology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Master's</a:t>
            </a:r>
            <a:r>
              <a:rPr lang="tr-TR" sz="2000" dirty="0">
                <a:latin typeface="Calibri" panose="020F0502020204030204" pitchFamily="34" charset="0"/>
                <a:cs typeface="Calibri" panose="020F0502020204030204" pitchFamily="34" charset="0"/>
              </a:rPr>
              <a:t> Program is </a:t>
            </a:r>
            <a:r>
              <a:rPr lang="tr-TR" sz="2000" dirty="0" err="1">
                <a:latin typeface="Calibri" panose="020F0502020204030204" pitchFamily="34" charset="0"/>
                <a:cs typeface="Calibri" panose="020F0502020204030204" pitchFamily="34" charset="0"/>
              </a:rPr>
              <a:t>designed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provide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students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with</a:t>
            </a:r>
            <a:r>
              <a:rPr lang="tr-TR" sz="2000" dirty="0">
                <a:latin typeface="Calibri" panose="020F0502020204030204" pitchFamily="34" charset="0"/>
                <a:cs typeface="Calibri" panose="020F0502020204030204" pitchFamily="34" charset="0"/>
              </a:rPr>
              <a:t> in-</a:t>
            </a:r>
            <a:r>
              <a:rPr lang="tr-TR" sz="2000" dirty="0" err="1">
                <a:latin typeface="Calibri" panose="020F0502020204030204" pitchFamily="34" charset="0"/>
                <a:cs typeface="Calibri" panose="020F0502020204030204" pitchFamily="34" charset="0"/>
              </a:rPr>
              <a:t>depth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knowledge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skills</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epidemiology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biostatistics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research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methods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cancer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biology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comprehensive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curriculum</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aims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for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students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graduate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within</a:t>
            </a:r>
            <a:r>
              <a:rPr lang="tr-TR" sz="2000" dirty="0">
                <a:latin typeface="Calibri" panose="020F0502020204030204" pitchFamily="34" charset="0"/>
                <a:cs typeface="Calibri" panose="020F0502020204030204" pitchFamily="34" charset="0"/>
              </a:rPr>
              <a:t> a minimum of </a:t>
            </a:r>
            <a:r>
              <a:rPr lang="tr-TR" sz="2000" dirty="0" err="1">
                <a:latin typeface="Calibri" panose="020F0502020204030204" pitchFamily="34" charset="0"/>
                <a:cs typeface="Calibri" panose="020F0502020204030204" pitchFamily="34" charset="0"/>
              </a:rPr>
              <a:t>two</a:t>
            </a:r>
            <a:r>
              <a:rPr lang="tr-TR" sz="2000" dirty="0">
                <a:latin typeface="Calibri" panose="020F0502020204030204" pitchFamily="34" charset="0"/>
                <a:cs typeface="Calibri" panose="020F0502020204030204" pitchFamily="34" charset="0"/>
              </a:rPr>
              <a:t> (2)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 </a:t>
            </a:r>
            <a:r>
              <a:rPr lang="tr-TR" sz="2000" dirty="0" err="1">
                <a:latin typeface="Calibri" panose="020F0502020204030204" pitchFamily="34" charset="0"/>
                <a:cs typeface="Calibri" panose="020F0502020204030204" pitchFamily="34" charset="0"/>
              </a:rPr>
              <a:t>maximum</a:t>
            </a:r>
            <a:r>
              <a:rPr lang="tr-TR" sz="2000" dirty="0">
                <a:latin typeface="Calibri" panose="020F0502020204030204" pitchFamily="34" charset="0"/>
                <a:cs typeface="Calibri" panose="020F0502020204030204" pitchFamily="34" charset="0"/>
              </a:rPr>
              <a:t> of </a:t>
            </a:r>
            <a:r>
              <a:rPr lang="tr-TR" sz="2000" dirty="0" err="1">
                <a:latin typeface="Calibri" panose="020F0502020204030204" pitchFamily="34" charset="0"/>
                <a:cs typeface="Calibri" panose="020F0502020204030204" pitchFamily="34" charset="0"/>
              </a:rPr>
              <a:t>three</a:t>
            </a:r>
            <a:r>
              <a:rPr lang="tr-TR" sz="2000" dirty="0">
                <a:latin typeface="Calibri" panose="020F0502020204030204" pitchFamily="34" charset="0"/>
                <a:cs typeface="Calibri" panose="020F0502020204030204" pitchFamily="34" charset="0"/>
              </a:rPr>
              <a:t> (3) </a:t>
            </a:r>
            <a:r>
              <a:rPr lang="tr-TR" sz="2000" dirty="0" err="1">
                <a:latin typeface="Calibri" panose="020F0502020204030204" pitchFamily="34" charset="0"/>
                <a:cs typeface="Calibri" panose="020F0502020204030204" pitchFamily="34" charset="0"/>
              </a:rPr>
              <a:t>years</a:t>
            </a:r>
            <a:r>
              <a:rPr lang="tr-TR" sz="2000" dirty="0">
                <a:latin typeface="Calibri" panose="020F0502020204030204" pitchFamily="34" charset="0"/>
                <a:cs typeface="Calibri" panose="020F0502020204030204" pitchFamily="34" charset="0"/>
              </a:rPr>
              <a:t>.</a:t>
            </a:r>
          </a:p>
          <a:p>
            <a:pPr algn="just"/>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program </a:t>
            </a:r>
            <a:r>
              <a:rPr lang="tr-TR" sz="2000" dirty="0" err="1">
                <a:latin typeface="Calibri" panose="020F0502020204030204" pitchFamily="34" charset="0"/>
                <a:cs typeface="Calibri" panose="020F0502020204030204" pitchFamily="34" charset="0"/>
              </a:rPr>
              <a:t>includes</a:t>
            </a:r>
            <a:r>
              <a:rPr lang="tr-TR" sz="2000" dirty="0">
                <a:latin typeface="Calibri" panose="020F0502020204030204" pitchFamily="34" charset="0"/>
                <a:cs typeface="Calibri" panose="020F0502020204030204" pitchFamily="34" charset="0"/>
              </a:rPr>
              <a:t> a </a:t>
            </a:r>
            <a:r>
              <a:rPr lang="tr-TR" sz="2000" dirty="0" err="1">
                <a:latin typeface="Calibri" panose="020F0502020204030204" pitchFamily="34" charset="0"/>
                <a:cs typeface="Calibri" panose="020F0502020204030204" pitchFamily="34" charset="0"/>
              </a:rPr>
              <a:t>combination</a:t>
            </a:r>
            <a:r>
              <a:rPr lang="tr-TR" sz="2000" dirty="0">
                <a:latin typeface="Calibri" panose="020F0502020204030204" pitchFamily="34" charset="0"/>
                <a:cs typeface="Calibri" panose="020F0502020204030204" pitchFamily="34" charset="0"/>
              </a:rPr>
              <a:t> of </a:t>
            </a:r>
            <a:r>
              <a:rPr lang="tr-TR" sz="2000" dirty="0" err="1">
                <a:latin typeface="Calibri" panose="020F0502020204030204" pitchFamily="34" charset="0"/>
                <a:cs typeface="Calibri" panose="020F0502020204030204" pitchFamily="34" charset="0"/>
              </a:rPr>
              <a:t>mandatory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courses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specialized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elective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courses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research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seminars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Students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will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also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have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opportunity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participate</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applied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research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projects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collaborate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with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experts</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field</a:t>
            </a:r>
            <a:r>
              <a:rPr lang="tr-TR" sz="2000" dirty="0">
                <a:latin typeface="Calibri" panose="020F0502020204030204" pitchFamily="34" charset="0"/>
                <a:cs typeface="Calibri" panose="020F0502020204030204" pitchFamily="34" charset="0"/>
              </a:rPr>
              <a:t>.</a:t>
            </a:r>
          </a:p>
          <a:p>
            <a:pPr algn="just"/>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course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structure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offers</a:t>
            </a:r>
            <a:r>
              <a:rPr lang="tr-TR" sz="2000" dirty="0">
                <a:latin typeface="Calibri" panose="020F0502020204030204" pitchFamily="34" charset="0"/>
                <a:cs typeface="Calibri" panose="020F0502020204030204" pitchFamily="34" charset="0"/>
              </a:rPr>
              <a:t> a </a:t>
            </a:r>
            <a:r>
              <a:rPr lang="tr-TR" sz="2000" dirty="0" err="1">
                <a:latin typeface="Calibri" panose="020F0502020204030204" pitchFamily="34" charset="0"/>
                <a:cs typeface="Calibri" panose="020F0502020204030204" pitchFamily="34" charset="0"/>
              </a:rPr>
              <a:t>versatile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education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aiming</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successfully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train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students</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cancer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epidemiology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research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public</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health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areas</a:t>
            </a:r>
            <a:r>
              <a:rPr lang="tr-TR"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55363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BB9E264-F28E-19B6-EC28-7308E4D90262}"/>
              </a:ext>
            </a:extLst>
          </p:cNvPr>
          <p:cNvSpPr>
            <a:spLocks noGrp="1"/>
          </p:cNvSpPr>
          <p:nvPr>
            <p:ph type="title"/>
          </p:nvPr>
        </p:nvSpPr>
        <p:spPr>
          <a:xfrm>
            <a:off x="841248" y="256032"/>
            <a:ext cx="10506456" cy="1277344"/>
          </a:xfrm>
        </p:spPr>
        <p:txBody>
          <a:bodyPr anchor="b">
            <a:noAutofit/>
          </a:bodyPr>
          <a:lstStyle/>
          <a:p>
            <a:pPr algn="ctr"/>
            <a:br>
              <a:rPr lang="tr-TR" sz="4000" b="1" dirty="0">
                <a:solidFill>
                  <a:srgbClr val="FF0000"/>
                </a:solidFill>
                <a:latin typeface="Calibri" panose="020F0502020204030204" pitchFamily="34" charset="0"/>
                <a:cs typeface="Calibri" panose="020F0502020204030204" pitchFamily="34" charset="0"/>
              </a:rPr>
            </a:br>
            <a:br>
              <a:rPr lang="tr-TR" sz="4000" b="1" dirty="0">
                <a:solidFill>
                  <a:srgbClr val="FF0000"/>
                </a:solidFill>
                <a:latin typeface="Calibri" panose="020F0502020204030204" pitchFamily="34" charset="0"/>
                <a:cs typeface="Calibri" panose="020F0502020204030204" pitchFamily="34" charset="0"/>
              </a:rPr>
            </a:br>
            <a:br>
              <a:rPr lang="tr-TR" sz="4000" b="1" dirty="0">
                <a:solidFill>
                  <a:srgbClr val="FF0000"/>
                </a:solidFill>
                <a:latin typeface="Calibri" panose="020F0502020204030204" pitchFamily="34" charset="0"/>
                <a:cs typeface="Calibri" panose="020F0502020204030204" pitchFamily="34" charset="0"/>
              </a:rPr>
            </a:br>
            <a:r>
              <a:rPr lang="tr-TR" sz="4000" b="1" dirty="0" err="1">
                <a:solidFill>
                  <a:srgbClr val="FF0000"/>
                </a:solidFill>
                <a:latin typeface="Calibri" panose="020F0502020204030204" pitchFamily="34" charset="0"/>
                <a:cs typeface="Calibri" panose="020F0502020204030204" pitchFamily="34" charset="0"/>
              </a:rPr>
              <a:t>Cancer</a:t>
            </a:r>
            <a:r>
              <a:rPr lang="tr-TR" sz="4000" b="1" dirty="0">
                <a:solidFill>
                  <a:srgbClr val="FF0000"/>
                </a:solidFill>
                <a:latin typeface="Calibri" panose="020F0502020204030204" pitchFamily="34" charset="0"/>
                <a:cs typeface="Calibri" panose="020F0502020204030204" pitchFamily="34" charset="0"/>
              </a:rPr>
              <a:t> </a:t>
            </a:r>
            <a:r>
              <a:rPr lang="tr-TR" sz="4000" b="1" dirty="0" err="1">
                <a:solidFill>
                  <a:srgbClr val="FF0000"/>
                </a:solidFill>
                <a:latin typeface="Calibri" panose="020F0502020204030204" pitchFamily="34" charset="0"/>
                <a:cs typeface="Calibri" panose="020F0502020204030204" pitchFamily="34" charset="0"/>
              </a:rPr>
              <a:t>Epidemiology</a:t>
            </a:r>
            <a:r>
              <a:rPr lang="tr-TR" sz="4000" b="1" dirty="0">
                <a:solidFill>
                  <a:srgbClr val="FF0000"/>
                </a:solidFill>
                <a:latin typeface="Calibri" panose="020F0502020204030204" pitchFamily="34" charset="0"/>
                <a:cs typeface="Calibri" panose="020F0502020204030204" pitchFamily="34" charset="0"/>
              </a:rPr>
              <a:t> </a:t>
            </a:r>
            <a:br>
              <a:rPr lang="tr-TR" sz="4000" b="1" dirty="0">
                <a:solidFill>
                  <a:srgbClr val="FF0000"/>
                </a:solidFill>
                <a:latin typeface="Calibri" panose="020F0502020204030204" pitchFamily="34" charset="0"/>
                <a:cs typeface="Calibri" panose="020F0502020204030204" pitchFamily="34" charset="0"/>
              </a:rPr>
            </a:br>
            <a:r>
              <a:rPr lang="tr-TR" sz="4000" b="1" u="sng">
                <a:solidFill>
                  <a:srgbClr val="FF0000"/>
                </a:solidFill>
                <a:latin typeface="Calibri" panose="020F0502020204030204" pitchFamily="34" charset="0"/>
                <a:cs typeface="Calibri" panose="020F0502020204030204" pitchFamily="34" charset="0"/>
              </a:rPr>
              <a:t>Doctor</a:t>
            </a:r>
            <a:r>
              <a:rPr lang="tr-TR" sz="4000" b="1" u="sng" dirty="0">
                <a:solidFill>
                  <a:srgbClr val="FF0000"/>
                </a:solidFill>
                <a:latin typeface="Calibri" panose="020F0502020204030204" pitchFamily="34" charset="0"/>
                <a:cs typeface="Calibri" panose="020F0502020204030204" pitchFamily="34" charset="0"/>
              </a:rPr>
              <a:t> of </a:t>
            </a:r>
            <a:r>
              <a:rPr lang="tr-TR" sz="4000" b="1" u="sng" dirty="0" err="1">
                <a:solidFill>
                  <a:srgbClr val="FF0000"/>
                </a:solidFill>
                <a:latin typeface="Calibri" panose="020F0502020204030204" pitchFamily="34" charset="0"/>
                <a:cs typeface="Calibri" panose="020F0502020204030204" pitchFamily="34" charset="0"/>
              </a:rPr>
              <a:t>Philosophy</a:t>
            </a:r>
            <a:r>
              <a:rPr lang="tr-TR" sz="4000" b="1" u="sng" dirty="0">
                <a:solidFill>
                  <a:srgbClr val="FF0000"/>
                </a:solidFill>
                <a:latin typeface="Calibri" panose="020F0502020204030204" pitchFamily="34" charset="0"/>
                <a:cs typeface="Calibri" panose="020F0502020204030204" pitchFamily="34" charset="0"/>
              </a:rPr>
              <a:t> (</a:t>
            </a:r>
            <a:r>
              <a:rPr lang="tr-TR" sz="4000" b="1" u="sng" dirty="0" err="1">
                <a:solidFill>
                  <a:srgbClr val="FF0000"/>
                </a:solidFill>
                <a:latin typeface="Calibri" panose="020F0502020204030204" pitchFamily="34" charset="0"/>
                <a:cs typeface="Calibri" panose="020F0502020204030204" pitchFamily="34" charset="0"/>
              </a:rPr>
              <a:t>PhD</a:t>
            </a:r>
            <a:r>
              <a:rPr lang="tr-TR" sz="4000" b="1" u="sng" dirty="0">
                <a:solidFill>
                  <a:srgbClr val="FF0000"/>
                </a:solidFill>
                <a:latin typeface="Calibri" panose="020F0502020204030204" pitchFamily="34" charset="0"/>
                <a:cs typeface="Calibri" panose="020F0502020204030204" pitchFamily="34" charset="0"/>
              </a:rPr>
              <a:t>) </a:t>
            </a:r>
            <a:r>
              <a:rPr lang="tr-TR" sz="4000" b="1" dirty="0">
                <a:solidFill>
                  <a:srgbClr val="FF0000"/>
                </a:solidFill>
                <a:latin typeface="Calibri" panose="020F0502020204030204" pitchFamily="34" charset="0"/>
                <a:cs typeface="Calibri" panose="020F0502020204030204" pitchFamily="34" charset="0"/>
              </a:rPr>
              <a:t>Program</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İçerik Yer Tutucusu 2">
            <a:extLst>
              <a:ext uri="{FF2B5EF4-FFF2-40B4-BE49-F238E27FC236}">
                <a16:creationId xmlns:a16="http://schemas.microsoft.com/office/drawing/2014/main" id="{78FD5C56-A446-AC3B-9D0B-6B8223E8EBB8}"/>
              </a:ext>
            </a:extLst>
          </p:cNvPr>
          <p:cNvGraphicFramePr>
            <a:graphicFrameLocks noGrp="1"/>
          </p:cNvGraphicFramePr>
          <p:nvPr>
            <p:ph idx="1"/>
            <p:extLst>
              <p:ext uri="{D42A27DB-BD31-4B8C-83A1-F6EECF244321}">
                <p14:modId xmlns:p14="http://schemas.microsoft.com/office/powerpoint/2010/main" val="360472480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144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7CD355-12FE-BFC6-725A-5F7A0D327B92}"/>
              </a:ext>
            </a:extLst>
          </p:cNvPr>
          <p:cNvSpPr>
            <a:spLocks noGrp="1"/>
          </p:cNvSpPr>
          <p:nvPr>
            <p:ph type="title"/>
          </p:nvPr>
        </p:nvSpPr>
        <p:spPr>
          <a:xfrm>
            <a:off x="654359" y="167650"/>
            <a:ext cx="11245368" cy="1454051"/>
          </a:xfrm>
        </p:spPr>
        <p:txBody>
          <a:bodyPr>
            <a:normAutofit/>
          </a:bodyPr>
          <a:lstStyle/>
          <a:p>
            <a:r>
              <a:rPr lang="en-US" sz="4000" b="1" i="0" u="none" strike="noStrike" dirty="0">
                <a:solidFill>
                  <a:srgbClr val="FF0000"/>
                </a:solidFill>
                <a:effectLst/>
                <a:latin typeface="Calibri" panose="020F0502020204030204" pitchFamily="34" charset="0"/>
                <a:cs typeface="Calibri" panose="020F0502020204030204" pitchFamily="34" charset="0"/>
              </a:rPr>
              <a:t>Application Requirements for the PhD Program</a:t>
            </a:r>
            <a:endParaRPr lang="tr-TR" sz="4000" b="1" dirty="0">
              <a:solidFill>
                <a:srgbClr val="FF0000"/>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73704F0C-E570-739D-3818-38DE5947E791}"/>
              </a:ext>
            </a:extLst>
          </p:cNvPr>
          <p:cNvSpPr>
            <a:spLocks noGrp="1"/>
          </p:cNvSpPr>
          <p:nvPr>
            <p:ph idx="1"/>
          </p:nvPr>
        </p:nvSpPr>
        <p:spPr>
          <a:xfrm>
            <a:off x="654359" y="1393310"/>
            <a:ext cx="8314277" cy="5319129"/>
          </a:xfrm>
        </p:spPr>
        <p:txBody>
          <a:bodyPr anchor="ctr">
            <a:noAutofit/>
          </a:bodyPr>
          <a:lstStyle/>
          <a:p>
            <a:pPr algn="just">
              <a:spcBef>
                <a:spcPts val="0"/>
              </a:spcBef>
            </a:pP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be </a:t>
            </a:r>
            <a:r>
              <a:rPr lang="tr-TR" sz="2000" dirty="0" err="1">
                <a:latin typeface="Calibri" panose="020F0502020204030204" pitchFamily="34" charset="0"/>
                <a:cs typeface="Calibri" panose="020F0502020204030204" pitchFamily="34" charset="0"/>
              </a:rPr>
              <a:t>eligible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for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Cancer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Epidemiology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Ph.D</a:t>
            </a:r>
            <a:r>
              <a:rPr lang="tr-TR" sz="2000" dirty="0">
                <a:latin typeface="Calibri" panose="020F0502020204030204" pitchFamily="34" charset="0"/>
                <a:cs typeface="Calibri" panose="020F0502020204030204" pitchFamily="34" charset="0"/>
              </a:rPr>
              <a:t>. Program, </a:t>
            </a:r>
            <a:r>
              <a:rPr lang="tr-TR" sz="2000" dirty="0" err="1">
                <a:latin typeface="Calibri" panose="020F0502020204030204" pitchFamily="34" charset="0"/>
                <a:cs typeface="Calibri" panose="020F0502020204030204" pitchFamily="34" charset="0"/>
              </a:rPr>
              <a:t>applicants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are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expected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hold</a:t>
            </a:r>
            <a:r>
              <a:rPr lang="tr-TR" sz="2000" dirty="0">
                <a:latin typeface="Calibri" panose="020F0502020204030204" pitchFamily="34" charset="0"/>
                <a:cs typeface="Calibri" panose="020F0502020204030204" pitchFamily="34" charset="0"/>
              </a:rPr>
              <a:t> a </a:t>
            </a:r>
            <a:r>
              <a:rPr lang="tr-TR" sz="2000" dirty="0" err="1">
                <a:latin typeface="Calibri" panose="020F0502020204030204" pitchFamily="34" charset="0"/>
                <a:cs typeface="Calibri" panose="020F0502020204030204" pitchFamily="34" charset="0"/>
              </a:rPr>
              <a:t>medical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doctorate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or</a:t>
            </a:r>
            <a:r>
              <a:rPr lang="tr-TR" sz="2000" dirty="0">
                <a:latin typeface="Calibri" panose="020F0502020204030204" pitchFamily="34" charset="0"/>
                <a:cs typeface="Calibri" panose="020F0502020204030204" pitchFamily="34" charset="0"/>
              </a:rPr>
              <a:t> a </a:t>
            </a:r>
            <a:r>
              <a:rPr lang="tr-TR" sz="2000" dirty="0" err="1">
                <a:latin typeface="Calibri" panose="020F0502020204030204" pitchFamily="34" charset="0"/>
                <a:cs typeface="Calibri" panose="020F0502020204030204" pitchFamily="34" charset="0"/>
              </a:rPr>
              <a:t>master's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degree</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epidemiology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public</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health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or</a:t>
            </a:r>
            <a:r>
              <a:rPr lang="tr-TR" sz="2000" dirty="0">
                <a:latin typeface="Calibri" panose="020F0502020204030204" pitchFamily="34" charset="0"/>
                <a:cs typeface="Calibri" panose="020F0502020204030204" pitchFamily="34" charset="0"/>
              </a:rPr>
              <a:t> a </a:t>
            </a:r>
            <a:r>
              <a:rPr lang="tr-TR" sz="2000" dirty="0" err="1">
                <a:latin typeface="Calibri" panose="020F0502020204030204" pitchFamily="34" charset="0"/>
                <a:cs typeface="Calibri" panose="020F0502020204030204" pitchFamily="34" charset="0"/>
              </a:rPr>
              <a:t>related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field</a:t>
            </a:r>
            <a:r>
              <a:rPr lang="tr-TR" sz="2000" dirty="0">
                <a:latin typeface="Calibri" panose="020F0502020204030204" pitchFamily="34" charset="0"/>
                <a:cs typeface="Calibri" panose="020F0502020204030204" pitchFamily="34" charset="0"/>
              </a:rPr>
              <a:t>.</a:t>
            </a:r>
          </a:p>
          <a:p>
            <a:pPr algn="just">
              <a:spcBef>
                <a:spcPts val="0"/>
              </a:spcBef>
            </a:pPr>
            <a:endParaRPr lang="tr-TR" sz="2000" dirty="0">
              <a:latin typeface="Calibri" panose="020F0502020204030204" pitchFamily="34" charset="0"/>
              <a:cs typeface="Calibri" panose="020F0502020204030204" pitchFamily="34" charset="0"/>
            </a:endParaRPr>
          </a:p>
          <a:p>
            <a:pPr algn="just">
              <a:spcBef>
                <a:spcPts val="0"/>
              </a:spcBef>
            </a:pPr>
            <a:r>
              <a:rPr lang="tr-TR" sz="2000" dirty="0" err="1">
                <a:latin typeface="Calibri" panose="020F0502020204030204" pitchFamily="34" charset="0"/>
                <a:cs typeface="Calibri" panose="020F0502020204030204" pitchFamily="34" charset="0"/>
              </a:rPr>
              <a:t>Additionally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candidates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are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required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submit</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ALES </a:t>
            </a:r>
            <a:r>
              <a:rPr lang="tr-TR" sz="2000" dirty="0" err="1">
                <a:latin typeface="Calibri" panose="020F0502020204030204" pitchFamily="34" charset="0"/>
                <a:cs typeface="Calibri" panose="020F0502020204030204" pitchFamily="34" charset="0"/>
              </a:rPr>
              <a:t>exam</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score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 </a:t>
            </a:r>
            <a:r>
              <a:rPr lang="tr-TR" sz="2000" dirty="0" err="1">
                <a:latin typeface="Calibri" panose="020F0502020204030204" pitchFamily="34" charset="0"/>
                <a:cs typeface="Calibri" panose="020F0502020204030204" pitchFamily="34" charset="0"/>
              </a:rPr>
              <a:t>Foreign</a:t>
            </a:r>
            <a:r>
              <a:rPr lang="tr-TR" sz="2000" dirty="0">
                <a:latin typeface="Calibri" panose="020F0502020204030204" pitchFamily="34" charset="0"/>
                <a:cs typeface="Calibri" panose="020F0502020204030204" pitchFamily="34" charset="0"/>
              </a:rPr>
              <a:t> Language </a:t>
            </a:r>
            <a:r>
              <a:rPr lang="tr-TR" sz="2000" dirty="0" err="1">
                <a:latin typeface="Calibri" panose="020F0502020204030204" pitchFamily="34" charset="0"/>
                <a:cs typeface="Calibri" panose="020F0502020204030204" pitchFamily="34" charset="0"/>
              </a:rPr>
              <a:t>Proficiency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Certificate</a:t>
            </a:r>
            <a:r>
              <a:rPr lang="tr-TR" sz="2000" dirty="0">
                <a:latin typeface="Calibri" panose="020F0502020204030204" pitchFamily="34" charset="0"/>
                <a:cs typeface="Calibri" panose="020F0502020204030204" pitchFamily="34" charset="0"/>
              </a:rPr>
              <a:t>.</a:t>
            </a:r>
          </a:p>
          <a:p>
            <a:pPr algn="just">
              <a:spcBef>
                <a:spcPts val="0"/>
              </a:spcBef>
            </a:pPr>
            <a:endParaRPr lang="tr-TR" sz="2000" dirty="0">
              <a:latin typeface="Calibri" panose="020F0502020204030204" pitchFamily="34" charset="0"/>
              <a:cs typeface="Calibri" panose="020F0502020204030204" pitchFamily="34" charset="0"/>
            </a:endParaRPr>
          </a:p>
          <a:p>
            <a:pPr marL="236538" indent="0" algn="just">
              <a:spcBef>
                <a:spcPts val="0"/>
              </a:spcBef>
              <a:buNone/>
            </a:pPr>
            <a:r>
              <a:rPr lang="tr-TR" sz="1500" dirty="0">
                <a:latin typeface="Calibri" panose="020F0502020204030204" pitchFamily="34" charset="0"/>
                <a:cs typeface="Calibri" panose="020F0502020204030204" pitchFamily="34" charset="0"/>
              </a:rPr>
              <a:t>A minimum </a:t>
            </a:r>
            <a:r>
              <a:rPr lang="tr-TR" sz="1500" dirty="0" err="1">
                <a:latin typeface="Calibri" panose="020F0502020204030204" pitchFamily="34" charset="0"/>
                <a:cs typeface="Calibri" panose="020F0502020204030204" pitchFamily="34" charset="0"/>
              </a:rPr>
              <a:t>score</a:t>
            </a:r>
            <a:r>
              <a:rPr lang="tr-TR" sz="1500" dirty="0">
                <a:latin typeface="Calibri" panose="020F0502020204030204" pitchFamily="34" charset="0"/>
                <a:cs typeface="Calibri" panose="020F0502020204030204" pitchFamily="34" charset="0"/>
              </a:rPr>
              <a:t> of 60 in </a:t>
            </a:r>
            <a:r>
              <a:rPr lang="tr-TR" sz="1500" dirty="0" err="1">
                <a:latin typeface="Calibri" panose="020F0502020204030204" pitchFamily="34" charset="0"/>
                <a:cs typeface="Calibri" panose="020F0502020204030204" pitchFamily="34" charset="0"/>
              </a:rPr>
              <a:t>the</a:t>
            </a:r>
            <a:r>
              <a:rPr lang="tr-TR" sz="1500" dirty="0">
                <a:latin typeface="Calibri" panose="020F0502020204030204" pitchFamily="34" charset="0"/>
                <a:cs typeface="Calibri" panose="020F0502020204030204" pitchFamily="34" charset="0"/>
              </a:rPr>
              <a:t> ALES </a:t>
            </a:r>
            <a:r>
              <a:rPr lang="tr-TR" sz="1500" dirty="0" err="1">
                <a:latin typeface="Calibri" panose="020F0502020204030204" pitchFamily="34" charset="0"/>
                <a:cs typeface="Calibri" panose="020F0502020204030204" pitchFamily="34" charset="0"/>
              </a:rPr>
              <a:t>exam</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within</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the</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last</a:t>
            </a:r>
            <a:r>
              <a:rPr lang="tr-TR" sz="1500" dirty="0">
                <a:latin typeface="Calibri" panose="020F0502020204030204" pitchFamily="34" charset="0"/>
                <a:cs typeface="Calibri" panose="020F0502020204030204" pitchFamily="34" charset="0"/>
              </a:rPr>
              <a:t> 5 </a:t>
            </a:r>
            <a:r>
              <a:rPr lang="tr-TR" sz="1500" dirty="0" err="1">
                <a:latin typeface="Calibri" panose="020F0502020204030204" pitchFamily="34" charset="0"/>
                <a:cs typeface="Calibri" panose="020F0502020204030204" pitchFamily="34" charset="0"/>
              </a:rPr>
              <a:t>years</a:t>
            </a:r>
            <a:r>
              <a:rPr lang="tr-TR" sz="1500" dirty="0">
                <a:latin typeface="Calibri" panose="020F0502020204030204" pitchFamily="34" charset="0"/>
                <a:cs typeface="Calibri" panose="020F0502020204030204" pitchFamily="34" charset="0"/>
              </a:rPr>
              <a:t>)</a:t>
            </a:r>
          </a:p>
          <a:p>
            <a:pPr marL="236538" indent="0" algn="just">
              <a:spcBef>
                <a:spcPts val="0"/>
              </a:spcBef>
              <a:buNone/>
            </a:pPr>
            <a:r>
              <a:rPr lang="tr-TR" sz="1500" dirty="0" err="1">
                <a:latin typeface="Calibri" panose="020F0502020204030204" pitchFamily="34" charset="0"/>
                <a:cs typeface="Calibri" panose="020F0502020204030204" pitchFamily="34" charset="0"/>
              </a:rPr>
              <a:t>For</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those</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with</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medical</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specialization</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the</a:t>
            </a:r>
            <a:r>
              <a:rPr lang="tr-TR" sz="1500" dirty="0">
                <a:latin typeface="Calibri" panose="020F0502020204030204" pitchFamily="34" charset="0"/>
                <a:cs typeface="Calibri" panose="020F0502020204030204" pitchFamily="34" charset="0"/>
              </a:rPr>
              <a:t> TUS </a:t>
            </a:r>
            <a:r>
              <a:rPr lang="tr-TR" sz="1500" dirty="0" err="1">
                <a:latin typeface="Calibri" panose="020F0502020204030204" pitchFamily="34" charset="0"/>
                <a:cs typeface="Calibri" panose="020F0502020204030204" pitchFamily="34" charset="0"/>
              </a:rPr>
              <a:t>certificate</a:t>
            </a:r>
            <a:r>
              <a:rPr lang="tr-TR" sz="1500" dirty="0">
                <a:latin typeface="Calibri" panose="020F0502020204030204" pitchFamily="34" charset="0"/>
                <a:cs typeface="Calibri" panose="020F0502020204030204" pitchFamily="34" charset="0"/>
              </a:rPr>
              <a:t> is </a:t>
            </a:r>
            <a:r>
              <a:rPr lang="tr-TR" sz="1500" dirty="0" err="1">
                <a:latin typeface="Calibri" panose="020F0502020204030204" pitchFamily="34" charset="0"/>
                <a:cs typeface="Calibri" panose="020F0502020204030204" pitchFamily="34" charset="0"/>
              </a:rPr>
              <a:t>required</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within</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the</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last</a:t>
            </a:r>
            <a:r>
              <a:rPr lang="tr-TR" sz="1500" dirty="0">
                <a:latin typeface="Calibri" panose="020F0502020204030204" pitchFamily="34" charset="0"/>
                <a:cs typeface="Calibri" panose="020F0502020204030204" pitchFamily="34" charset="0"/>
              </a:rPr>
              <a:t> 5 </a:t>
            </a:r>
            <a:r>
              <a:rPr lang="tr-TR" sz="1500" dirty="0" err="1">
                <a:latin typeface="Calibri" panose="020F0502020204030204" pitchFamily="34" charset="0"/>
                <a:cs typeface="Calibri" panose="020F0502020204030204" pitchFamily="34" charset="0"/>
              </a:rPr>
              <a:t>years</a:t>
            </a:r>
            <a:r>
              <a:rPr lang="tr-TR" sz="1500" dirty="0">
                <a:latin typeface="Calibri" panose="020F0502020204030204" pitchFamily="34" charset="0"/>
                <a:cs typeface="Calibri" panose="020F0502020204030204" pitchFamily="34" charset="0"/>
              </a:rPr>
              <a:t>)</a:t>
            </a:r>
          </a:p>
          <a:p>
            <a:pPr marL="236538" indent="0" algn="just">
              <a:spcBef>
                <a:spcPts val="0"/>
              </a:spcBef>
              <a:buNone/>
            </a:pPr>
            <a:r>
              <a:rPr lang="tr-TR" sz="1500" dirty="0" err="1">
                <a:latin typeface="Calibri" panose="020F0502020204030204" pitchFamily="34" charset="0"/>
                <a:cs typeface="Calibri" panose="020F0502020204030204" pitchFamily="34" charset="0"/>
              </a:rPr>
              <a:t>Obtaining</a:t>
            </a:r>
            <a:r>
              <a:rPr lang="tr-TR" sz="1500" dirty="0">
                <a:latin typeface="Calibri" panose="020F0502020204030204" pitchFamily="34" charset="0"/>
                <a:cs typeface="Calibri" panose="020F0502020204030204" pitchFamily="34" charset="0"/>
              </a:rPr>
              <a:t> a minimum </a:t>
            </a:r>
            <a:r>
              <a:rPr lang="tr-TR" sz="1500" dirty="0" err="1">
                <a:latin typeface="Calibri" panose="020F0502020204030204" pitchFamily="34" charset="0"/>
                <a:cs typeface="Calibri" panose="020F0502020204030204" pitchFamily="34" charset="0"/>
              </a:rPr>
              <a:t>score</a:t>
            </a:r>
            <a:r>
              <a:rPr lang="tr-TR" sz="1500" dirty="0">
                <a:latin typeface="Calibri" panose="020F0502020204030204" pitchFamily="34" charset="0"/>
                <a:cs typeface="Calibri" panose="020F0502020204030204" pitchFamily="34" charset="0"/>
              </a:rPr>
              <a:t> of 55 </a:t>
            </a:r>
            <a:r>
              <a:rPr lang="tr-TR" sz="1500" dirty="0" err="1">
                <a:latin typeface="Calibri" panose="020F0502020204030204" pitchFamily="34" charset="0"/>
                <a:cs typeface="Calibri" panose="020F0502020204030204" pitchFamily="34" charset="0"/>
              </a:rPr>
              <a:t>from</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centrally</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accepted</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foreign</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language</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exams</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by</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the</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Higher</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Education</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Council</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or</a:t>
            </a:r>
            <a:r>
              <a:rPr lang="tr-TR" sz="1500" dirty="0">
                <a:latin typeface="Calibri" panose="020F0502020204030204" pitchFamily="34" charset="0"/>
                <a:cs typeface="Calibri" panose="020F0502020204030204" pitchFamily="34" charset="0"/>
              </a:rPr>
              <a:t> an </a:t>
            </a:r>
            <a:r>
              <a:rPr lang="tr-TR" sz="1500" dirty="0" err="1">
                <a:latin typeface="Calibri" panose="020F0502020204030204" pitchFamily="34" charset="0"/>
                <a:cs typeface="Calibri" panose="020F0502020204030204" pitchFamily="34" charset="0"/>
              </a:rPr>
              <a:t>equivalent</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score</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from</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internationally</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recognized</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language</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proficiency</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exams</a:t>
            </a:r>
            <a:r>
              <a:rPr lang="tr-TR" sz="1500" dirty="0">
                <a:latin typeface="Calibri" panose="020F0502020204030204" pitchFamily="34" charset="0"/>
                <a:cs typeface="Calibri" panose="020F0502020204030204" pitchFamily="34" charset="0"/>
              </a:rPr>
              <a:t> is </a:t>
            </a:r>
            <a:r>
              <a:rPr lang="tr-TR" sz="1500" dirty="0" err="1">
                <a:latin typeface="Calibri" panose="020F0502020204030204" pitchFamily="34" charset="0"/>
                <a:cs typeface="Calibri" panose="020F0502020204030204" pitchFamily="34" charset="0"/>
              </a:rPr>
              <a:t>mandatory</a:t>
            </a:r>
            <a:r>
              <a:rPr lang="tr-TR" sz="1500" dirty="0">
                <a:latin typeface="Calibri" panose="020F0502020204030204" pitchFamily="34" charset="0"/>
                <a:cs typeface="Calibri" panose="020F0502020204030204" pitchFamily="34" charset="0"/>
              </a:rPr>
              <a:t> (YDS </a:t>
            </a:r>
            <a:r>
              <a:rPr lang="tr-TR" sz="1500" dirty="0" err="1">
                <a:latin typeface="Calibri" panose="020F0502020204030204" pitchFamily="34" charset="0"/>
                <a:cs typeface="Calibri" panose="020F0502020204030204" pitchFamily="34" charset="0"/>
              </a:rPr>
              <a:t>and</a:t>
            </a:r>
            <a:r>
              <a:rPr lang="tr-TR" sz="1500" dirty="0">
                <a:latin typeface="Calibri" panose="020F0502020204030204" pitchFamily="34" charset="0"/>
                <a:cs typeface="Calibri" panose="020F0502020204030204" pitchFamily="34" charset="0"/>
              </a:rPr>
              <a:t> YÖKDİL </a:t>
            </a:r>
            <a:r>
              <a:rPr lang="tr-TR" sz="1500" dirty="0" err="1">
                <a:latin typeface="Calibri" panose="020F0502020204030204" pitchFamily="34" charset="0"/>
                <a:cs typeface="Calibri" panose="020F0502020204030204" pitchFamily="34" charset="0"/>
              </a:rPr>
              <a:t>results</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are</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valid</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for</a:t>
            </a:r>
            <a:r>
              <a:rPr lang="tr-TR" sz="1500" dirty="0">
                <a:latin typeface="Calibri" panose="020F0502020204030204" pitchFamily="34" charset="0"/>
                <a:cs typeface="Calibri" panose="020F0502020204030204" pitchFamily="34" charset="0"/>
              </a:rPr>
              <a:t> 5 </a:t>
            </a:r>
            <a:r>
              <a:rPr lang="tr-TR" sz="1500" dirty="0" err="1">
                <a:latin typeface="Calibri" panose="020F0502020204030204" pitchFamily="34" charset="0"/>
                <a:cs typeface="Calibri" panose="020F0502020204030204" pitchFamily="34" charset="0"/>
              </a:rPr>
              <a:t>years</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from</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the</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exam</a:t>
            </a:r>
            <a:r>
              <a:rPr lang="tr-TR" sz="1500" dirty="0">
                <a:latin typeface="Calibri" panose="020F0502020204030204" pitchFamily="34" charset="0"/>
                <a:cs typeface="Calibri" panose="020F0502020204030204" pitchFamily="34" charset="0"/>
              </a:rPr>
              <a:t> </a:t>
            </a:r>
            <a:r>
              <a:rPr lang="tr-TR" sz="1500" dirty="0" err="1">
                <a:latin typeface="Calibri" panose="020F0502020204030204" pitchFamily="34" charset="0"/>
                <a:cs typeface="Calibri" panose="020F0502020204030204" pitchFamily="34" charset="0"/>
              </a:rPr>
              <a:t>date</a:t>
            </a:r>
            <a:r>
              <a:rPr lang="tr-TR" sz="1500" dirty="0">
                <a:latin typeface="Calibri" panose="020F0502020204030204" pitchFamily="34" charset="0"/>
                <a:cs typeface="Calibri" panose="020F0502020204030204" pitchFamily="34" charset="0"/>
              </a:rPr>
              <a:t>).</a:t>
            </a:r>
          </a:p>
          <a:p>
            <a:pPr algn="just">
              <a:spcBef>
                <a:spcPts val="0"/>
              </a:spcBef>
            </a:pPr>
            <a:endParaRPr lang="tr-TR" sz="2000" dirty="0">
              <a:latin typeface="Calibri" panose="020F0502020204030204" pitchFamily="34" charset="0"/>
              <a:cs typeface="Calibri" panose="020F0502020204030204" pitchFamily="34" charset="0"/>
            </a:endParaRPr>
          </a:p>
          <a:p>
            <a:pPr algn="just">
              <a:spcBef>
                <a:spcPts val="0"/>
              </a:spcBef>
            </a:pPr>
            <a:r>
              <a:rPr lang="tr-TR" sz="2000" dirty="0" err="1">
                <a:latin typeface="Calibri" panose="020F0502020204030204" pitchFamily="34" charset="0"/>
                <a:cs typeface="Calibri" panose="020F0502020204030204" pitchFamily="34" charset="0"/>
              </a:rPr>
              <a:t>Having</a:t>
            </a:r>
            <a:r>
              <a:rPr lang="tr-TR" sz="2000" dirty="0">
                <a:latin typeface="Calibri" panose="020F0502020204030204" pitchFamily="34" charset="0"/>
                <a:cs typeface="Calibri" panose="020F0502020204030204" pitchFamily="34" charset="0"/>
              </a:rPr>
              <a:t> a background in </a:t>
            </a:r>
            <a:r>
              <a:rPr lang="tr-TR" sz="2000" dirty="0" err="1">
                <a:latin typeface="Calibri" panose="020F0502020204030204" pitchFamily="34" charset="0"/>
                <a:cs typeface="Calibri" panose="020F0502020204030204" pitchFamily="34" charset="0"/>
              </a:rPr>
              <a:t>research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methodology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statistics</a:t>
            </a:r>
            <a:r>
              <a:rPr lang="tr-TR" sz="2000" dirty="0">
                <a:latin typeface="Calibri" panose="020F0502020204030204" pitchFamily="34" charset="0"/>
                <a:cs typeface="Calibri" panose="020F0502020204030204" pitchFamily="34" charset="0"/>
              </a:rPr>
              <a:t> is </a:t>
            </a:r>
            <a:r>
              <a:rPr lang="tr-TR" sz="2000" dirty="0" err="1">
                <a:latin typeface="Calibri" panose="020F0502020204030204" pitchFamily="34" charset="0"/>
                <a:cs typeface="Calibri" panose="020F0502020204030204" pitchFamily="34" charset="0"/>
              </a:rPr>
              <a:t>advantageous</a:t>
            </a:r>
            <a:r>
              <a:rPr lang="tr-TR" sz="2000" dirty="0">
                <a:latin typeface="Calibri" panose="020F0502020204030204" pitchFamily="34" charset="0"/>
                <a:cs typeface="Calibri" panose="020F0502020204030204" pitchFamily="34" charset="0"/>
              </a:rPr>
              <a:t>. </a:t>
            </a:r>
          </a:p>
          <a:p>
            <a:pPr algn="just">
              <a:spcBef>
                <a:spcPts val="0"/>
              </a:spcBef>
            </a:pPr>
            <a:r>
              <a:rPr lang="tr-TR" sz="2000" dirty="0" err="1">
                <a:latin typeface="Calibri" panose="020F0502020204030204" pitchFamily="34" charset="0"/>
                <a:cs typeface="Calibri" panose="020F0502020204030204" pitchFamily="34" charset="0"/>
              </a:rPr>
              <a:t>Furthermore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candidates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must</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demonstrate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their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readiness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pursue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advanced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studies</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cancer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epidemiology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show</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their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commitment</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by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submitting</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letters</a:t>
            </a:r>
            <a:r>
              <a:rPr lang="tr-TR" sz="2000" dirty="0">
                <a:latin typeface="Calibri" panose="020F0502020204030204" pitchFamily="34" charset="0"/>
                <a:cs typeface="Calibri" panose="020F0502020204030204" pitchFamily="34" charset="0"/>
              </a:rPr>
              <a:t> of </a:t>
            </a:r>
            <a:r>
              <a:rPr lang="tr-TR" sz="2000" dirty="0" err="1">
                <a:latin typeface="Calibri" panose="020F0502020204030204" pitchFamily="34" charset="0"/>
                <a:cs typeface="Calibri" panose="020F0502020204030204" pitchFamily="34" charset="0"/>
              </a:rPr>
              <a:t>recommendation</a:t>
            </a:r>
            <a:r>
              <a:rPr lang="tr-TR" sz="2000" dirty="0">
                <a:latin typeface="Calibri" panose="020F0502020204030204" pitchFamily="34" charset="0"/>
                <a:cs typeface="Calibri" panose="020F0502020204030204" pitchFamily="34" charset="0"/>
              </a:rPr>
              <a:t>, a </a:t>
            </a:r>
            <a:r>
              <a:rPr lang="tr-TR" sz="2000" dirty="0" err="1">
                <a:latin typeface="Calibri" panose="020F0502020204030204" pitchFamily="34" charset="0"/>
                <a:cs typeface="Calibri" panose="020F0502020204030204" pitchFamily="34" charset="0"/>
              </a:rPr>
              <a:t>statement</a:t>
            </a:r>
            <a:r>
              <a:rPr lang="tr-TR" sz="2000" dirty="0">
                <a:latin typeface="Calibri" panose="020F0502020204030204" pitchFamily="34" charset="0"/>
                <a:cs typeface="Calibri" panose="020F0502020204030204" pitchFamily="34" charset="0"/>
              </a:rPr>
              <a:t> of </a:t>
            </a:r>
            <a:r>
              <a:rPr lang="tr-TR" sz="2000" dirty="0" err="1">
                <a:latin typeface="Calibri" panose="020F0502020204030204" pitchFamily="34" charset="0"/>
                <a:cs typeface="Calibri" panose="020F0502020204030204" pitchFamily="34" charset="0"/>
              </a:rPr>
              <a:t>purpose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academic</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transcripts</a:t>
            </a:r>
            <a:r>
              <a:rPr lang="tr-TR" sz="2000" dirty="0">
                <a:latin typeface="Calibri" panose="020F0502020204030204" pitchFamily="34" charset="0"/>
                <a:cs typeface="Calibri" panose="020F0502020204030204" pitchFamily="34" charset="0"/>
              </a:rPr>
              <a:t>.</a:t>
            </a:r>
          </a:p>
        </p:txBody>
      </p:sp>
      <p:pic>
        <p:nvPicPr>
          <p:cNvPr id="7" name="Graphic 6" descr="Stetoskop">
            <a:extLst>
              <a:ext uri="{FF2B5EF4-FFF2-40B4-BE49-F238E27FC236}">
                <a16:creationId xmlns:a16="http://schemas.microsoft.com/office/drawing/2014/main" id="{CAAFD98C-97DD-4503-F85E-18010FB717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3272" y="2242865"/>
            <a:ext cx="3620021" cy="3620021"/>
          </a:xfrm>
          <a:prstGeom prst="rect">
            <a:avLst/>
          </a:prstGeom>
        </p:spPr>
      </p:pic>
    </p:spTree>
    <p:extLst>
      <p:ext uri="{BB962C8B-B14F-4D97-AF65-F5344CB8AC3E}">
        <p14:creationId xmlns:p14="http://schemas.microsoft.com/office/powerpoint/2010/main" val="399300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8E90483-E86C-3893-B1DF-BC93D935D47E}"/>
              </a:ext>
            </a:extLst>
          </p:cNvPr>
          <p:cNvSpPr>
            <a:spLocks noGrp="1"/>
          </p:cNvSpPr>
          <p:nvPr>
            <p:ph type="title"/>
          </p:nvPr>
        </p:nvSpPr>
        <p:spPr>
          <a:xfrm>
            <a:off x="5275149" y="251696"/>
            <a:ext cx="6780756" cy="1509385"/>
          </a:xfrm>
        </p:spPr>
        <p:txBody>
          <a:bodyPr>
            <a:normAutofit/>
          </a:bodyPr>
          <a:lstStyle/>
          <a:p>
            <a:pPr algn="ctr"/>
            <a:r>
              <a:rPr lang="en-US" sz="4000" b="1" i="0" u="none" strike="noStrike" dirty="0">
                <a:solidFill>
                  <a:srgbClr val="FF0000"/>
                </a:solidFill>
                <a:effectLst/>
                <a:latin typeface="Calibri" panose="020F0502020204030204" pitchFamily="34" charset="0"/>
                <a:cs typeface="Calibri" panose="020F0502020204030204" pitchFamily="34" charset="0"/>
              </a:rPr>
              <a:t>Ph.D. Program Curriculum and Course Structure</a:t>
            </a:r>
            <a:endParaRPr lang="tr-TR" sz="4000" b="1" dirty="0">
              <a:solidFill>
                <a:srgbClr val="FF0000"/>
              </a:solidFill>
              <a:latin typeface="Calibri" panose="020F0502020204030204" pitchFamily="34" charset="0"/>
              <a:cs typeface="Calibri" panose="020F0502020204030204" pitchFamily="34" charset="0"/>
            </a:endParaRPr>
          </a:p>
        </p:txBody>
      </p:sp>
      <p:pic>
        <p:nvPicPr>
          <p:cNvPr id="5" name="Picture 4" descr="Bir kitabın üzerinde gözlük">
            <a:extLst>
              <a:ext uri="{FF2B5EF4-FFF2-40B4-BE49-F238E27FC236}">
                <a16:creationId xmlns:a16="http://schemas.microsoft.com/office/drawing/2014/main" id="{C9976732-2C03-FB95-36A7-02FD7CCA330A}"/>
              </a:ext>
            </a:extLst>
          </p:cNvPr>
          <p:cNvPicPr>
            <a:picLocks noChangeAspect="1"/>
          </p:cNvPicPr>
          <p:nvPr/>
        </p:nvPicPr>
        <p:blipFill rotWithShape="1">
          <a:blip r:embed="rId2"/>
          <a:srcRect l="7790" r="33122" b="-1"/>
          <a:stretch/>
        </p:blipFill>
        <p:spPr>
          <a:xfrm>
            <a:off x="21" y="10"/>
            <a:ext cx="567427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BB798990-328D-CD1F-9689-FF832191E82C}"/>
              </a:ext>
            </a:extLst>
          </p:cNvPr>
          <p:cNvSpPr>
            <a:spLocks noGrp="1"/>
          </p:cNvSpPr>
          <p:nvPr>
            <p:ph idx="1"/>
          </p:nvPr>
        </p:nvSpPr>
        <p:spPr>
          <a:xfrm>
            <a:off x="5761973" y="1903956"/>
            <a:ext cx="6050071" cy="4811169"/>
          </a:xfrm>
        </p:spPr>
        <p:txBody>
          <a:bodyPr>
            <a:noAutofit/>
          </a:bodyPr>
          <a:lstStyle/>
          <a:p>
            <a:pPr algn="just"/>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Cancer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Epidemiology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Ph.D</a:t>
            </a:r>
            <a:r>
              <a:rPr lang="tr-TR" sz="2000" dirty="0">
                <a:latin typeface="Calibri" panose="020F0502020204030204" pitchFamily="34" charset="0"/>
                <a:cs typeface="Calibri" panose="020F0502020204030204" pitchFamily="34" charset="0"/>
              </a:rPr>
              <a:t>. Program is </a:t>
            </a:r>
            <a:r>
              <a:rPr lang="tr-TR" sz="2000" dirty="0" err="1">
                <a:latin typeface="Calibri" panose="020F0502020204030204" pitchFamily="34" charset="0"/>
                <a:cs typeface="Calibri" panose="020F0502020204030204" pitchFamily="34" charset="0"/>
              </a:rPr>
              <a:t>designed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provide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students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with</a:t>
            </a:r>
            <a:r>
              <a:rPr lang="tr-TR" sz="2000" dirty="0">
                <a:latin typeface="Calibri" panose="020F0502020204030204" pitchFamily="34" charset="0"/>
                <a:cs typeface="Calibri" panose="020F0502020204030204" pitchFamily="34" charset="0"/>
              </a:rPr>
              <a:t> a </a:t>
            </a:r>
            <a:r>
              <a:rPr lang="tr-TR" sz="2000" dirty="0" err="1">
                <a:latin typeface="Calibri" panose="020F0502020204030204" pitchFamily="34" charset="0"/>
                <a:cs typeface="Calibri" panose="020F0502020204030204" pitchFamily="34" charset="0"/>
              </a:rPr>
              <a:t>comprehensive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curriculum</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focused</a:t>
            </a:r>
            <a:r>
              <a:rPr lang="tr-TR" sz="2000" dirty="0">
                <a:latin typeface="Calibri" panose="020F0502020204030204" pitchFamily="34" charset="0"/>
                <a:cs typeface="Calibri" panose="020F0502020204030204" pitchFamily="34" charset="0"/>
              </a:rPr>
              <a:t> on in-</a:t>
            </a:r>
            <a:r>
              <a:rPr lang="tr-TR" sz="2000" dirty="0" err="1">
                <a:latin typeface="Calibri" panose="020F0502020204030204" pitchFamily="34" charset="0"/>
                <a:cs typeface="Calibri" panose="020F0502020204030204" pitchFamily="34" charset="0"/>
              </a:rPr>
              <a:t>depth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knowledge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skills</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epidemiology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biostatistics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research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methods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cancer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biology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Graduation</a:t>
            </a:r>
            <a:r>
              <a:rPr lang="tr-TR" sz="2000" dirty="0">
                <a:latin typeface="Calibri" panose="020F0502020204030204" pitchFamily="34" charset="0"/>
                <a:cs typeface="Calibri" panose="020F0502020204030204" pitchFamily="34" charset="0"/>
              </a:rPr>
              <a:t> is </a:t>
            </a:r>
            <a:r>
              <a:rPr lang="tr-TR" sz="2000" dirty="0" err="1">
                <a:latin typeface="Calibri" panose="020F0502020204030204" pitchFamily="34" charset="0"/>
                <a:cs typeface="Calibri" panose="020F0502020204030204" pitchFamily="34" charset="0"/>
              </a:rPr>
              <a:t>expected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within</a:t>
            </a:r>
            <a:r>
              <a:rPr lang="tr-TR" sz="2000" dirty="0">
                <a:latin typeface="Calibri" panose="020F0502020204030204" pitchFamily="34" charset="0"/>
                <a:cs typeface="Calibri" panose="020F0502020204030204" pitchFamily="34" charset="0"/>
              </a:rPr>
              <a:t> a minimum of </a:t>
            </a:r>
            <a:r>
              <a:rPr lang="tr-TR" sz="2000" dirty="0" err="1">
                <a:latin typeface="Calibri" panose="020F0502020204030204" pitchFamily="34" charset="0"/>
                <a:cs typeface="Calibri" panose="020F0502020204030204" pitchFamily="34" charset="0"/>
              </a:rPr>
              <a:t>four</a:t>
            </a:r>
            <a:r>
              <a:rPr lang="tr-TR" sz="2000" dirty="0">
                <a:latin typeface="Calibri" panose="020F0502020204030204" pitchFamily="34" charset="0"/>
                <a:cs typeface="Calibri" panose="020F0502020204030204" pitchFamily="34" charset="0"/>
              </a:rPr>
              <a:t> (4)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 </a:t>
            </a:r>
            <a:r>
              <a:rPr lang="tr-TR" sz="2000" dirty="0" err="1">
                <a:latin typeface="Calibri" panose="020F0502020204030204" pitchFamily="34" charset="0"/>
                <a:cs typeface="Calibri" panose="020F0502020204030204" pitchFamily="34" charset="0"/>
              </a:rPr>
              <a:t>maximum</a:t>
            </a:r>
            <a:r>
              <a:rPr lang="tr-TR" sz="2000" dirty="0">
                <a:latin typeface="Calibri" panose="020F0502020204030204" pitchFamily="34" charset="0"/>
                <a:cs typeface="Calibri" panose="020F0502020204030204" pitchFamily="34" charset="0"/>
              </a:rPr>
              <a:t> of </a:t>
            </a:r>
            <a:r>
              <a:rPr lang="tr-TR" sz="2000" dirty="0" err="1">
                <a:latin typeface="Calibri" panose="020F0502020204030204" pitchFamily="34" charset="0"/>
                <a:cs typeface="Calibri" panose="020F0502020204030204" pitchFamily="34" charset="0"/>
              </a:rPr>
              <a:t>six</a:t>
            </a:r>
            <a:r>
              <a:rPr lang="tr-TR" sz="2000" dirty="0">
                <a:latin typeface="Calibri" panose="020F0502020204030204" pitchFamily="34" charset="0"/>
                <a:cs typeface="Calibri" panose="020F0502020204030204" pitchFamily="34" charset="0"/>
              </a:rPr>
              <a:t> (6) </a:t>
            </a:r>
            <a:r>
              <a:rPr lang="tr-TR" sz="2000" dirty="0" err="1">
                <a:latin typeface="Calibri" panose="020F0502020204030204" pitchFamily="34" charset="0"/>
                <a:cs typeface="Calibri" panose="020F0502020204030204" pitchFamily="34" charset="0"/>
              </a:rPr>
              <a:t>years</a:t>
            </a:r>
            <a:r>
              <a:rPr lang="tr-TR" sz="2000" dirty="0">
                <a:latin typeface="Calibri" panose="020F0502020204030204" pitchFamily="34" charset="0"/>
                <a:cs typeface="Calibri" panose="020F0502020204030204" pitchFamily="34" charset="0"/>
              </a:rPr>
              <a:t>.</a:t>
            </a:r>
          </a:p>
          <a:p>
            <a:pPr algn="just"/>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program </a:t>
            </a:r>
            <a:r>
              <a:rPr lang="tr-TR" sz="2000" dirty="0" err="1">
                <a:latin typeface="Calibri" panose="020F0502020204030204" pitchFamily="34" charset="0"/>
                <a:cs typeface="Calibri" panose="020F0502020204030204" pitchFamily="34" charset="0"/>
              </a:rPr>
              <a:t>encompasses</a:t>
            </a:r>
            <a:r>
              <a:rPr lang="tr-TR" sz="2000" dirty="0">
                <a:latin typeface="Calibri" panose="020F0502020204030204" pitchFamily="34" charset="0"/>
                <a:cs typeface="Calibri" panose="020F0502020204030204" pitchFamily="34" charset="0"/>
              </a:rPr>
              <a:t> a </a:t>
            </a:r>
            <a:r>
              <a:rPr lang="tr-TR" sz="2000" dirty="0" err="1">
                <a:latin typeface="Calibri" panose="020F0502020204030204" pitchFamily="34" charset="0"/>
                <a:cs typeface="Calibri" panose="020F0502020204030204" pitchFamily="34" charset="0"/>
              </a:rPr>
              <a:t>combination</a:t>
            </a:r>
            <a:r>
              <a:rPr lang="tr-TR" sz="2000" dirty="0">
                <a:latin typeface="Calibri" panose="020F0502020204030204" pitchFamily="34" charset="0"/>
                <a:cs typeface="Calibri" panose="020F0502020204030204" pitchFamily="34" charset="0"/>
              </a:rPr>
              <a:t> of </a:t>
            </a:r>
            <a:r>
              <a:rPr lang="tr-TR" sz="2000" dirty="0" err="1">
                <a:latin typeface="Calibri" panose="020F0502020204030204" pitchFamily="34" charset="0"/>
                <a:cs typeface="Calibri" panose="020F0502020204030204" pitchFamily="34" charset="0"/>
              </a:rPr>
              <a:t>mandatory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courses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specialized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elective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courses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research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seminars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Additionally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students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will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have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opportunity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participate</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applied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research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projects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collaborate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with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experts</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field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course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structure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aims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provide</a:t>
            </a:r>
            <a:r>
              <a:rPr lang="tr-TR" sz="2000" dirty="0">
                <a:latin typeface="Calibri" panose="020F0502020204030204" pitchFamily="34" charset="0"/>
                <a:cs typeface="Calibri" panose="020F0502020204030204" pitchFamily="34" charset="0"/>
              </a:rPr>
              <a:t> a </a:t>
            </a:r>
            <a:r>
              <a:rPr lang="tr-TR" sz="2000" dirty="0" err="1">
                <a:latin typeface="Calibri" panose="020F0502020204030204" pitchFamily="34" charset="0"/>
                <a:cs typeface="Calibri" panose="020F0502020204030204" pitchFamily="34" charset="0"/>
              </a:rPr>
              <a:t>versatile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education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intending</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successfully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train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students</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cancer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epidemiology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research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public</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health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areas</a:t>
            </a:r>
            <a:r>
              <a:rPr lang="tr-TR"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16861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907615D-86D1-3C74-FD51-369FE73CF4F7}"/>
              </a:ext>
            </a:extLst>
          </p:cNvPr>
          <p:cNvSpPr>
            <a:spLocks noGrp="1"/>
          </p:cNvSpPr>
          <p:nvPr>
            <p:ph type="title"/>
          </p:nvPr>
        </p:nvSpPr>
        <p:spPr>
          <a:xfrm>
            <a:off x="5080216" y="489227"/>
            <a:ext cx="7033314" cy="1535051"/>
          </a:xfrm>
        </p:spPr>
        <p:txBody>
          <a:bodyPr anchor="b">
            <a:normAutofit/>
          </a:bodyPr>
          <a:lstStyle/>
          <a:p>
            <a:r>
              <a:rPr lang="en-US" sz="3000" b="1" i="0" u="none" strike="noStrike" dirty="0">
                <a:effectLst/>
                <a:latin typeface="Calibri" panose="020F0502020204030204" pitchFamily="34" charset="0"/>
                <a:cs typeface="Calibri" panose="020F0502020204030204" pitchFamily="34" charset="0"/>
              </a:rPr>
              <a:t>Ph.D. Program </a:t>
            </a:r>
            <a:br>
              <a:rPr lang="en-US" sz="3000" b="1" i="0" u="none" strike="noStrike" dirty="0">
                <a:effectLst/>
                <a:latin typeface="Calibri" panose="020F0502020204030204" pitchFamily="34" charset="0"/>
                <a:cs typeface="Calibri" panose="020F0502020204030204" pitchFamily="34" charset="0"/>
              </a:rPr>
            </a:br>
            <a:r>
              <a:rPr lang="en-US" sz="3000" b="1" i="0" u="none" strike="noStrike" dirty="0">
                <a:effectLst/>
                <a:latin typeface="Calibri" panose="020F0502020204030204" pitchFamily="34" charset="0"/>
                <a:cs typeface="Calibri" panose="020F0502020204030204" pitchFamily="34" charset="0"/>
              </a:rPr>
              <a:t>Curriculum and Course Structure</a:t>
            </a:r>
            <a:endParaRPr lang="tr-TR" sz="3000" dirty="0">
              <a:latin typeface="Calibri" panose="020F0502020204030204" pitchFamily="34" charset="0"/>
              <a:cs typeface="Calibri" panose="020F0502020204030204" pitchFamily="34" charset="0"/>
            </a:endParaRPr>
          </a:p>
        </p:txBody>
      </p:sp>
      <p:pic>
        <p:nvPicPr>
          <p:cNvPr id="5" name="Picture 4" descr="Beyaz ampuller ve öne çıkan tek bir sarı ampul">
            <a:extLst>
              <a:ext uri="{FF2B5EF4-FFF2-40B4-BE49-F238E27FC236}">
                <a16:creationId xmlns:a16="http://schemas.microsoft.com/office/drawing/2014/main" id="{5456BF89-5D37-0745-A3A5-6445CCC647EF}"/>
              </a:ext>
            </a:extLst>
          </p:cNvPr>
          <p:cNvPicPr>
            <a:picLocks noChangeAspect="1"/>
          </p:cNvPicPr>
          <p:nvPr/>
        </p:nvPicPr>
        <p:blipFill rotWithShape="1">
          <a:blip r:embed="rId2"/>
          <a:srcRect l="20139" r="36009" b="-1"/>
          <a:stretch/>
        </p:blipFill>
        <p:spPr>
          <a:xfrm>
            <a:off x="20" y="10"/>
            <a:ext cx="4709766"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2A8C47EB-7B41-43C1-C4B1-DAA344E6EE7C}"/>
              </a:ext>
            </a:extLst>
          </p:cNvPr>
          <p:cNvSpPr>
            <a:spLocks noGrp="1"/>
          </p:cNvSpPr>
          <p:nvPr>
            <p:ph idx="1"/>
          </p:nvPr>
        </p:nvSpPr>
        <p:spPr>
          <a:xfrm>
            <a:off x="5080216" y="2513505"/>
            <a:ext cx="7033314" cy="3976980"/>
          </a:xfrm>
        </p:spPr>
        <p:txBody>
          <a:bodyPr>
            <a:noAutofit/>
          </a:bodyPr>
          <a:lstStyle/>
          <a:p>
            <a:pPr marL="0" indent="0">
              <a:lnSpc>
                <a:spcPct val="100000"/>
              </a:lnSpc>
              <a:buNone/>
            </a:pPr>
            <a:r>
              <a:rPr lang="tr-TR" sz="2500" b="1" dirty="0" err="1">
                <a:latin typeface="Calibri" panose="020F0502020204030204" pitchFamily="34" charset="0"/>
                <a:cs typeface="Calibri" panose="020F0502020204030204" pitchFamily="34" charset="0"/>
              </a:rPr>
              <a:t>Specialization</a:t>
            </a:r>
            <a:r>
              <a:rPr lang="tr-TR" sz="2500" b="1" dirty="0">
                <a:latin typeface="Calibri" panose="020F0502020204030204" pitchFamily="34" charset="0"/>
                <a:cs typeface="Calibri" panose="020F0502020204030204" pitchFamily="34" charset="0"/>
              </a:rPr>
              <a:t> Course</a:t>
            </a:r>
          </a:p>
          <a:p>
            <a:pPr marL="0" indent="0">
              <a:lnSpc>
                <a:spcPct val="100000"/>
              </a:lnSpc>
              <a:spcBef>
                <a:spcPts val="0"/>
              </a:spcBef>
              <a:buNone/>
            </a:pPr>
            <a:endParaRPr lang="tr-TR" sz="2000" dirty="0">
              <a:latin typeface="Calibri" panose="020F0502020204030204" pitchFamily="34" charset="0"/>
              <a:cs typeface="Calibri" panose="020F0502020204030204" pitchFamily="34" charset="0"/>
            </a:endParaRPr>
          </a:p>
          <a:p>
            <a:pPr>
              <a:lnSpc>
                <a:spcPct val="100000"/>
              </a:lnSpc>
              <a:spcBef>
                <a:spcPts val="0"/>
              </a:spcBef>
            </a:pPr>
            <a:r>
              <a:rPr lang="tr-TR" sz="2000" dirty="0" err="1">
                <a:latin typeface="Calibri" panose="020F0502020204030204" pitchFamily="34" charset="0"/>
                <a:cs typeface="Calibri" panose="020F0502020204030204" pitchFamily="34" charset="0"/>
              </a:rPr>
              <a:t>Represents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discussions</a:t>
            </a:r>
            <a:r>
              <a:rPr lang="tr-TR" sz="2000" dirty="0">
                <a:latin typeface="Calibri" panose="020F0502020204030204" pitchFamily="34" charset="0"/>
                <a:cs typeface="Calibri" panose="020F0502020204030204" pitchFamily="34" charset="0"/>
              </a:rPr>
              <a:t> on </a:t>
            </a:r>
            <a:r>
              <a:rPr lang="tr-TR" sz="2000" dirty="0" err="1">
                <a:latin typeface="Calibri" panose="020F0502020204030204" pitchFamily="34" charset="0"/>
                <a:cs typeface="Calibri" panose="020F0502020204030204" pitchFamily="34" charset="0"/>
              </a:rPr>
              <a:t>topics</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field</a:t>
            </a:r>
            <a:r>
              <a:rPr lang="tr-TR" sz="2000" dirty="0">
                <a:latin typeface="Calibri" panose="020F0502020204030204" pitchFamily="34" charset="0"/>
                <a:cs typeface="Calibri" panose="020F0502020204030204" pitchFamily="34" charset="0"/>
              </a:rPr>
              <a:t> of </a:t>
            </a:r>
            <a:r>
              <a:rPr lang="tr-TR" sz="2000" dirty="0" err="1">
                <a:latin typeface="Calibri" panose="020F0502020204030204" pitchFamily="34" charset="0"/>
                <a:cs typeface="Calibri" panose="020F0502020204030204" pitchFamily="34" charset="0"/>
              </a:rPr>
              <a:t>Cancer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Epidemiology</a:t>
            </a:r>
            <a:endParaRPr lang="tr-TR" sz="2000" dirty="0">
              <a:latin typeface="Calibri" panose="020F0502020204030204" pitchFamily="34" charset="0"/>
              <a:cs typeface="Calibri" panose="020F0502020204030204" pitchFamily="34" charset="0"/>
            </a:endParaRPr>
          </a:p>
          <a:p>
            <a:pPr>
              <a:lnSpc>
                <a:spcPct val="100000"/>
              </a:lnSpc>
              <a:spcBef>
                <a:spcPts val="0"/>
              </a:spcBef>
            </a:pPr>
            <a:r>
              <a:rPr lang="tr-TR" sz="2000" dirty="0" err="1">
                <a:latin typeface="Calibri" panose="020F0502020204030204" pitchFamily="34" charset="0"/>
                <a:cs typeface="Calibri" panose="020F0502020204030204" pitchFamily="34" charset="0"/>
              </a:rPr>
              <a:t>Literature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review</a:t>
            </a:r>
            <a:endParaRPr lang="tr-TR" sz="2000" dirty="0">
              <a:latin typeface="Calibri" panose="020F0502020204030204" pitchFamily="34" charset="0"/>
              <a:cs typeface="Calibri" panose="020F0502020204030204" pitchFamily="34" charset="0"/>
            </a:endParaRPr>
          </a:p>
          <a:p>
            <a:pPr>
              <a:lnSpc>
                <a:spcPct val="100000"/>
              </a:lnSpc>
              <a:spcBef>
                <a:spcPts val="0"/>
              </a:spcBef>
            </a:pPr>
            <a:r>
              <a:rPr lang="tr-TR" sz="2000" dirty="0">
                <a:latin typeface="Calibri" panose="020F0502020204030204" pitchFamily="34" charset="0"/>
                <a:cs typeface="Calibri" panose="020F0502020204030204" pitchFamily="34" charset="0"/>
              </a:rPr>
              <a:t>Data </a:t>
            </a:r>
            <a:r>
              <a:rPr lang="tr-TR" sz="2000" dirty="0" err="1">
                <a:latin typeface="Calibri" panose="020F0502020204030204" pitchFamily="34" charset="0"/>
                <a:cs typeface="Calibri" panose="020F0502020204030204" pitchFamily="34" charset="0"/>
              </a:rPr>
              <a:t>collection</a:t>
            </a:r>
            <a:endParaRPr lang="tr-TR" sz="2000" dirty="0">
              <a:latin typeface="Calibri" panose="020F0502020204030204" pitchFamily="34" charset="0"/>
              <a:cs typeface="Calibri" panose="020F0502020204030204" pitchFamily="34" charset="0"/>
            </a:endParaRPr>
          </a:p>
          <a:p>
            <a:pPr>
              <a:lnSpc>
                <a:spcPct val="100000"/>
              </a:lnSpc>
              <a:spcBef>
                <a:spcPts val="0"/>
              </a:spcBef>
            </a:pPr>
            <a:r>
              <a:rPr lang="tr-TR" sz="2000" dirty="0">
                <a:latin typeface="Calibri" panose="020F0502020204030204" pitchFamily="34" charset="0"/>
                <a:cs typeface="Calibri" panose="020F0502020204030204" pitchFamily="34" charset="0"/>
              </a:rPr>
              <a:t>Data </a:t>
            </a:r>
            <a:r>
              <a:rPr lang="tr-TR" sz="2000" dirty="0" err="1">
                <a:latin typeface="Calibri" panose="020F0502020204030204" pitchFamily="34" charset="0"/>
                <a:cs typeface="Calibri" panose="020F0502020204030204" pitchFamily="34" charset="0"/>
              </a:rPr>
              <a:t>analysis</a:t>
            </a:r>
            <a:endParaRPr lang="tr-TR" sz="2000" dirty="0">
              <a:latin typeface="Calibri" panose="020F0502020204030204" pitchFamily="34" charset="0"/>
              <a:cs typeface="Calibri" panose="020F0502020204030204" pitchFamily="34" charset="0"/>
            </a:endParaRPr>
          </a:p>
          <a:p>
            <a:pPr>
              <a:lnSpc>
                <a:spcPct val="100000"/>
              </a:lnSpc>
              <a:spcBef>
                <a:spcPts val="0"/>
              </a:spcBef>
            </a:pPr>
            <a:r>
              <a:rPr lang="tr-TR" sz="2000" dirty="0">
                <a:latin typeface="Calibri" panose="020F0502020204030204" pitchFamily="34" charset="0"/>
                <a:cs typeface="Calibri" panose="020F0502020204030204" pitchFamily="34" charset="0"/>
              </a:rPr>
              <a:t>Data </a:t>
            </a:r>
            <a:r>
              <a:rPr lang="tr-TR" sz="2000" dirty="0" err="1">
                <a:latin typeface="Calibri" panose="020F0502020204030204" pitchFamily="34" charset="0"/>
                <a:cs typeface="Calibri" panose="020F0502020204030204" pitchFamily="34" charset="0"/>
              </a:rPr>
              <a:t>interpretation</a:t>
            </a:r>
            <a:endParaRPr lang="tr-TR" sz="2000" dirty="0">
              <a:latin typeface="Calibri" panose="020F0502020204030204" pitchFamily="34" charset="0"/>
              <a:cs typeface="Calibri" panose="020F0502020204030204" pitchFamily="34" charset="0"/>
            </a:endParaRPr>
          </a:p>
          <a:p>
            <a:pPr>
              <a:lnSpc>
                <a:spcPct val="100000"/>
              </a:lnSpc>
              <a:spcBef>
                <a:spcPts val="0"/>
              </a:spcBef>
            </a:pPr>
            <a:r>
              <a:rPr lang="tr-TR" sz="2000" dirty="0" err="1">
                <a:latin typeface="Calibri" panose="020F0502020204030204" pitchFamily="34" charset="0"/>
                <a:cs typeface="Calibri" panose="020F0502020204030204" pitchFamily="34" charset="0"/>
              </a:rPr>
              <a:t>Writing</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research</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reports</a:t>
            </a:r>
            <a:endParaRPr lang="tr-TR" sz="2000" dirty="0">
              <a:latin typeface="Calibri" panose="020F0502020204030204" pitchFamily="34" charset="0"/>
              <a:cs typeface="Calibri" panose="020F0502020204030204" pitchFamily="34" charset="0"/>
            </a:endParaRPr>
          </a:p>
          <a:p>
            <a:pPr>
              <a:lnSpc>
                <a:spcPct val="100000"/>
              </a:lnSpc>
              <a:spcBef>
                <a:spcPts val="0"/>
              </a:spcBef>
            </a:pPr>
            <a:r>
              <a:rPr lang="tr-TR" sz="2000" dirty="0" err="1">
                <a:latin typeface="Calibri" panose="020F0502020204030204" pitchFamily="34" charset="0"/>
                <a:cs typeface="Calibri" panose="020F0502020204030204" pitchFamily="34" charset="0"/>
              </a:rPr>
              <a:t>Preparation</a:t>
            </a:r>
            <a:r>
              <a:rPr lang="tr-TR" sz="2000" dirty="0">
                <a:latin typeface="Calibri" panose="020F0502020204030204" pitchFamily="34" charset="0"/>
                <a:cs typeface="Calibri" panose="020F0502020204030204" pitchFamily="34" charset="0"/>
              </a:rPr>
              <a:t> of </a:t>
            </a:r>
            <a:r>
              <a:rPr lang="tr-TR" sz="2000" dirty="0" err="1">
                <a:latin typeface="Calibri" panose="020F0502020204030204" pitchFamily="34" charset="0"/>
                <a:cs typeface="Calibri" panose="020F0502020204030204" pitchFamily="34" charset="0"/>
              </a:rPr>
              <a:t>presentations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articles</a:t>
            </a:r>
            <a:endParaRPr lang="tr-TR" sz="2000" dirty="0">
              <a:latin typeface="Calibri" panose="020F0502020204030204" pitchFamily="34" charset="0"/>
              <a:cs typeface="Calibri" panose="020F0502020204030204" pitchFamily="34" charset="0"/>
            </a:endParaRPr>
          </a:p>
          <a:p>
            <a:pPr marL="0" indent="0">
              <a:lnSpc>
                <a:spcPct val="100000"/>
              </a:lnSpc>
              <a:spcBef>
                <a:spcPts val="0"/>
              </a:spcBef>
              <a:buNone/>
            </a:pPr>
            <a:endParaRPr lang="tr-TR" sz="2000" dirty="0">
              <a:latin typeface="Calibri" panose="020F0502020204030204" pitchFamily="34" charset="0"/>
              <a:cs typeface="Calibri" panose="020F0502020204030204" pitchFamily="34" charset="0"/>
            </a:endParaRPr>
          </a:p>
          <a:p>
            <a:pPr marL="0" indent="0">
              <a:lnSpc>
                <a:spcPct val="100000"/>
              </a:lnSpc>
              <a:spcBef>
                <a:spcPts val="0"/>
              </a:spcBef>
              <a:buNone/>
            </a:pPr>
            <a:r>
              <a:rPr lang="tr-TR" sz="2000" dirty="0" err="1">
                <a:latin typeface="Calibri" panose="020F0502020204030204" pitchFamily="34" charset="0"/>
                <a:cs typeface="Calibri" panose="020F0502020204030204" pitchFamily="34" charset="0"/>
              </a:rPr>
              <a:t>These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are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represented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by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sub-fields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such</a:t>
            </a:r>
            <a:r>
              <a:rPr lang="tr-TR" sz="2000" dirty="0">
                <a:latin typeface="Calibri" panose="020F0502020204030204" pitchFamily="34" charset="0"/>
                <a:cs typeface="Calibri" panose="020F0502020204030204" pitchFamily="34" charset="0"/>
              </a:rPr>
              <a:t> as </a:t>
            </a:r>
            <a:r>
              <a:rPr lang="tr-TR" sz="2000" dirty="0" err="1">
                <a:latin typeface="Calibri" panose="020F0502020204030204" pitchFamily="34" charset="0"/>
                <a:cs typeface="Calibri" panose="020F0502020204030204" pitchFamily="34" charset="0"/>
              </a:rPr>
              <a:t>those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listed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above</a:t>
            </a:r>
            <a:r>
              <a:rPr lang="tr-TR" sz="2000" dirty="0">
                <a:latin typeface="Calibri" panose="020F0502020204030204" pitchFamily="34" charset="0"/>
                <a:cs typeface="Calibri" panose="020F0502020204030204" pitchFamily="34" charset="0"/>
              </a:rPr>
              <a:t>.</a:t>
            </a:r>
            <a:endParaRPr lang="tr-TR" sz="2000" dirty="0"/>
          </a:p>
        </p:txBody>
      </p:sp>
    </p:spTree>
    <p:extLst>
      <p:ext uri="{BB962C8B-B14F-4D97-AF65-F5344CB8AC3E}">
        <p14:creationId xmlns:p14="http://schemas.microsoft.com/office/powerpoint/2010/main" val="3798187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D775F9-D17B-CF66-46A5-524B8C063B68}"/>
              </a:ext>
            </a:extLst>
          </p:cNvPr>
          <p:cNvSpPr>
            <a:spLocks noGrp="1"/>
          </p:cNvSpPr>
          <p:nvPr>
            <p:ph type="title"/>
          </p:nvPr>
        </p:nvSpPr>
        <p:spPr>
          <a:xfrm>
            <a:off x="5022937" y="961671"/>
            <a:ext cx="6555287" cy="1014598"/>
          </a:xfrm>
        </p:spPr>
        <p:txBody>
          <a:bodyPr anchor="t">
            <a:normAutofit/>
          </a:bodyPr>
          <a:lstStyle/>
          <a:p>
            <a:r>
              <a:rPr lang="en-US" sz="3000" b="1" i="0" u="none" strike="noStrike" dirty="0">
                <a:effectLst/>
                <a:latin typeface="Calibri" panose="020F0502020204030204" pitchFamily="34" charset="0"/>
                <a:cs typeface="Calibri" panose="020F0502020204030204" pitchFamily="34" charset="0"/>
              </a:rPr>
              <a:t>Ph.D. Program </a:t>
            </a:r>
            <a:br>
              <a:rPr lang="en-US" sz="3000" b="1" i="0" u="none" strike="noStrike" dirty="0">
                <a:effectLst/>
                <a:latin typeface="Calibri" panose="020F0502020204030204" pitchFamily="34" charset="0"/>
                <a:cs typeface="Calibri" panose="020F0502020204030204" pitchFamily="34" charset="0"/>
              </a:rPr>
            </a:br>
            <a:r>
              <a:rPr lang="en-US" sz="3000" b="1" i="0" u="none" strike="noStrike" dirty="0">
                <a:effectLst/>
                <a:latin typeface="Calibri" panose="020F0502020204030204" pitchFamily="34" charset="0"/>
                <a:cs typeface="Calibri" panose="020F0502020204030204" pitchFamily="34" charset="0"/>
              </a:rPr>
              <a:t>Curriculum and Course Structure</a:t>
            </a:r>
            <a:endParaRPr lang="tr-TR" sz="3000" b="1" dirty="0">
              <a:latin typeface="Calibri" panose="020F0502020204030204" pitchFamily="34" charset="0"/>
              <a:cs typeface="Calibri" panose="020F0502020204030204" pitchFamily="34" charset="0"/>
            </a:endParaRPr>
          </a:p>
        </p:txBody>
      </p:sp>
      <p:pic>
        <p:nvPicPr>
          <p:cNvPr id="11" name="Picture 4" descr="Farklı kapak renkleri olan kitapların en üst görünümü">
            <a:extLst>
              <a:ext uri="{FF2B5EF4-FFF2-40B4-BE49-F238E27FC236}">
                <a16:creationId xmlns:a16="http://schemas.microsoft.com/office/drawing/2014/main" id="{5F655FBA-52DF-439F-6F38-F582CB0EB0ED}"/>
              </a:ext>
            </a:extLst>
          </p:cNvPr>
          <p:cNvPicPr>
            <a:picLocks noChangeAspect="1"/>
          </p:cNvPicPr>
          <p:nvPr/>
        </p:nvPicPr>
        <p:blipFill rotWithShape="1">
          <a:blip r:embed="rId2"/>
          <a:srcRect l="8190" r="16698"/>
          <a:stretch/>
        </p:blipFill>
        <p:spPr>
          <a:xfrm>
            <a:off x="0" y="10"/>
            <a:ext cx="4471792" cy="6857990"/>
          </a:xfrm>
          <a:prstGeom prst="rect">
            <a:avLst/>
          </a:prstGeom>
        </p:spPr>
      </p:pic>
      <p:cxnSp>
        <p:nvCxnSpPr>
          <p:cNvPr id="12"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85E663FA-BEBA-D19C-A43D-4346446A7824}"/>
              </a:ext>
            </a:extLst>
          </p:cNvPr>
          <p:cNvSpPr>
            <a:spLocks noGrp="1"/>
          </p:cNvSpPr>
          <p:nvPr>
            <p:ph idx="1"/>
          </p:nvPr>
        </p:nvSpPr>
        <p:spPr>
          <a:xfrm>
            <a:off x="5022937" y="1866378"/>
            <a:ext cx="6864263" cy="4897678"/>
          </a:xfrm>
        </p:spPr>
        <p:txBody>
          <a:bodyPr>
            <a:noAutofit/>
          </a:bodyPr>
          <a:lstStyle/>
          <a:p>
            <a:pPr marL="0" indent="0" algn="just">
              <a:buNone/>
            </a:pPr>
            <a:r>
              <a:rPr lang="tr-TR" sz="2500" b="1" dirty="0" err="1">
                <a:latin typeface="Calibri" panose="020F0502020204030204" pitchFamily="34" charset="0"/>
                <a:cs typeface="Calibri" panose="020F0502020204030204" pitchFamily="34" charset="0"/>
              </a:rPr>
              <a:t>Research</a:t>
            </a:r>
            <a:r>
              <a:rPr lang="tr-TR" sz="2500" b="1" dirty="0">
                <a:latin typeface="Calibri" panose="020F0502020204030204" pitchFamily="34" charset="0"/>
                <a:cs typeface="Calibri" panose="020F0502020204030204" pitchFamily="34" charset="0"/>
              </a:rPr>
              <a:t> </a:t>
            </a:r>
            <a:r>
              <a:rPr lang="tr-TR" sz="2500" b="1" dirty="0" err="1">
                <a:latin typeface="Calibri" panose="020F0502020204030204" pitchFamily="34" charset="0"/>
                <a:cs typeface="Calibri" panose="020F0502020204030204" pitchFamily="34" charset="0"/>
              </a:rPr>
              <a:t>Topics</a:t>
            </a:r>
            <a:r>
              <a:rPr lang="tr-TR" sz="2500" b="1" dirty="0">
                <a:latin typeface="Calibri" panose="020F0502020204030204" pitchFamily="34" charset="0"/>
                <a:cs typeface="Calibri" panose="020F0502020204030204" pitchFamily="34" charset="0"/>
              </a:rPr>
              <a:t> </a:t>
            </a:r>
            <a:r>
              <a:rPr lang="tr-TR" sz="2500" b="1" dirty="0" err="1">
                <a:latin typeface="Calibri" panose="020F0502020204030204" pitchFamily="34" charset="0"/>
                <a:cs typeface="Calibri" panose="020F0502020204030204" pitchFamily="34" charset="0"/>
              </a:rPr>
              <a:t>Related</a:t>
            </a:r>
            <a:r>
              <a:rPr lang="tr-TR" sz="2500" b="1" dirty="0">
                <a:latin typeface="Calibri" panose="020F0502020204030204" pitchFamily="34" charset="0"/>
                <a:cs typeface="Calibri" panose="020F0502020204030204" pitchFamily="34" charset="0"/>
              </a:rPr>
              <a:t> </a:t>
            </a:r>
            <a:r>
              <a:rPr lang="tr-TR" sz="2500" b="1" dirty="0" err="1">
                <a:latin typeface="Calibri" panose="020F0502020204030204" pitchFamily="34" charset="0"/>
                <a:cs typeface="Calibri" panose="020F0502020204030204" pitchFamily="34" charset="0"/>
              </a:rPr>
              <a:t>to</a:t>
            </a:r>
            <a:r>
              <a:rPr lang="tr-TR" sz="2500" b="1" dirty="0">
                <a:latin typeface="Calibri" panose="020F0502020204030204" pitchFamily="34" charset="0"/>
                <a:cs typeface="Calibri" panose="020F0502020204030204" pitchFamily="34" charset="0"/>
              </a:rPr>
              <a:t> </a:t>
            </a:r>
            <a:r>
              <a:rPr lang="tr-TR" sz="2500" b="1" dirty="0" err="1">
                <a:latin typeface="Calibri" panose="020F0502020204030204" pitchFamily="34" charset="0"/>
                <a:cs typeface="Calibri" panose="020F0502020204030204" pitchFamily="34" charset="0"/>
              </a:rPr>
              <a:t>the</a:t>
            </a:r>
            <a:r>
              <a:rPr lang="tr-TR" sz="2500" b="1" dirty="0">
                <a:latin typeface="Calibri" panose="020F0502020204030204" pitchFamily="34" charset="0"/>
                <a:cs typeface="Calibri" panose="020F0502020204030204" pitchFamily="34" charset="0"/>
              </a:rPr>
              <a:t> </a:t>
            </a:r>
            <a:r>
              <a:rPr lang="tr-TR" sz="2500" b="1" dirty="0" err="1">
                <a:latin typeface="Calibri" panose="020F0502020204030204" pitchFamily="34" charset="0"/>
                <a:cs typeface="Calibri" panose="020F0502020204030204" pitchFamily="34" charset="0"/>
              </a:rPr>
              <a:t>Thesis</a:t>
            </a:r>
            <a:r>
              <a:rPr lang="tr-TR" sz="2500" b="1" dirty="0">
                <a:latin typeface="Calibri" panose="020F0502020204030204" pitchFamily="34" charset="0"/>
                <a:cs typeface="Calibri" panose="020F0502020204030204" pitchFamily="34" charset="0"/>
              </a:rPr>
              <a:t> Course 1-2</a:t>
            </a:r>
          </a:p>
          <a:p>
            <a:pPr marL="0" indent="0" algn="just">
              <a:buNone/>
            </a:pPr>
            <a:endParaRPr lang="tr-TR" sz="2000" dirty="0">
              <a:latin typeface="Calibri" panose="020F0502020204030204" pitchFamily="34" charset="0"/>
              <a:cs typeface="Calibri" panose="020F0502020204030204" pitchFamily="34" charset="0"/>
            </a:endParaRPr>
          </a:p>
          <a:p>
            <a:pPr marL="0" indent="0" algn="just">
              <a:buNone/>
            </a:pPr>
            <a:r>
              <a:rPr lang="tr-TR" sz="2000" dirty="0" err="1">
                <a:latin typeface="Calibri" panose="020F0502020204030204" pitchFamily="34" charset="0"/>
                <a:cs typeface="Calibri" panose="020F0502020204030204" pitchFamily="34" charset="0"/>
              </a:rPr>
              <a:t>Represented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by</a:t>
            </a:r>
            <a:r>
              <a:rPr lang="tr-TR" sz="2000" dirty="0">
                <a:latin typeface="Calibri" panose="020F0502020204030204" pitchFamily="34" charset="0"/>
                <a:cs typeface="Calibri" panose="020F0502020204030204" pitchFamily="34" charset="0"/>
              </a:rPr>
              <a:t> a </a:t>
            </a:r>
            <a:r>
              <a:rPr lang="tr-TR" sz="2000" dirty="0" err="1">
                <a:latin typeface="Calibri" panose="020F0502020204030204" pitchFamily="34" charset="0"/>
                <a:cs typeface="Calibri" panose="020F0502020204030204" pitchFamily="34" charset="0"/>
              </a:rPr>
              <a:t>process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involving</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following</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stages</a:t>
            </a:r>
            <a:r>
              <a:rPr lang="tr-TR" sz="2000" dirty="0">
                <a:latin typeface="Calibri" panose="020F0502020204030204" pitchFamily="34" charset="0"/>
                <a:cs typeface="Calibri" panose="020F0502020204030204" pitchFamily="34" charset="0"/>
              </a:rPr>
              <a:t>:</a:t>
            </a:r>
          </a:p>
          <a:p>
            <a:pPr algn="just"/>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student's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ability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follow</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literature</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field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related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their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thesis</a:t>
            </a:r>
            <a:endParaRPr lang="tr-TR" sz="2000" dirty="0">
              <a:latin typeface="Calibri" panose="020F0502020204030204" pitchFamily="34" charset="0"/>
              <a:cs typeface="Calibri" panose="020F0502020204030204" pitchFamily="34" charset="0"/>
            </a:endParaRPr>
          </a:p>
          <a:p>
            <a:pPr algn="just"/>
            <a:r>
              <a:rPr lang="tr-TR" sz="2000" dirty="0">
                <a:latin typeface="Calibri" panose="020F0502020204030204" pitchFamily="34" charset="0"/>
                <a:cs typeface="Calibri" panose="020F0502020204030204" pitchFamily="34" charset="0"/>
              </a:rPr>
              <a:t>Learning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rules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for</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preparing</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proposals</a:t>
            </a:r>
            <a:r>
              <a:rPr lang="tr-TR" sz="2000" dirty="0">
                <a:latin typeface="Calibri" panose="020F0502020204030204" pitchFamily="34" charset="0"/>
                <a:cs typeface="Calibri" panose="020F0502020204030204" pitchFamily="34" charset="0"/>
              </a:rPr>
              <a:t> on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thesis</a:t>
            </a:r>
            <a:r>
              <a:rPr lang="tr-TR" sz="2000" dirty="0">
                <a:latin typeface="Calibri" panose="020F0502020204030204" pitchFamily="34" charset="0"/>
                <a:cs typeface="Calibri" panose="020F0502020204030204" pitchFamily="34" charset="0"/>
              </a:rPr>
              <a:t>/</a:t>
            </a:r>
            <a:r>
              <a:rPr lang="tr-TR" sz="2000" dirty="0" err="1">
                <a:latin typeface="Calibri" panose="020F0502020204030204" pitchFamily="34" charset="0"/>
                <a:cs typeface="Calibri" panose="020F0502020204030204" pitchFamily="34" charset="0"/>
              </a:rPr>
              <a:t>thesis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topic</a:t>
            </a:r>
            <a:endParaRPr lang="tr-TR" sz="2000" dirty="0">
              <a:latin typeface="Calibri" panose="020F0502020204030204" pitchFamily="34" charset="0"/>
              <a:cs typeface="Calibri" panose="020F0502020204030204" pitchFamily="34" charset="0"/>
            </a:endParaRPr>
          </a:p>
          <a:p>
            <a:pPr algn="just"/>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ability</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prepare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and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present</a:t>
            </a:r>
            <a:r>
              <a:rPr lang="tr-TR" sz="2000" dirty="0">
                <a:latin typeface="Calibri" panose="020F0502020204030204" pitchFamily="34" charset="0"/>
                <a:cs typeface="Calibri" panose="020F0502020204030204" pitchFamily="34" charset="0"/>
              </a:rPr>
              <a:t> a </a:t>
            </a:r>
            <a:r>
              <a:rPr lang="tr-TR" sz="2000" dirty="0" err="1">
                <a:latin typeface="Calibri" panose="020F0502020204030204" pitchFamily="34" charset="0"/>
                <a:cs typeface="Calibri" panose="020F0502020204030204" pitchFamily="34" charset="0"/>
              </a:rPr>
              <a:t>proposal</a:t>
            </a:r>
            <a:r>
              <a:rPr lang="tr-TR" sz="2000" dirty="0">
                <a:latin typeface="Calibri" panose="020F0502020204030204" pitchFamily="34" charset="0"/>
                <a:cs typeface="Calibri" panose="020F0502020204030204" pitchFamily="34" charset="0"/>
              </a:rPr>
              <a:t> on a </a:t>
            </a:r>
            <a:r>
              <a:rPr lang="tr-TR" sz="2000" dirty="0" err="1">
                <a:latin typeface="Calibri" panose="020F0502020204030204" pitchFamily="34" charset="0"/>
                <a:cs typeface="Calibri" panose="020F0502020204030204" pitchFamily="34" charset="0"/>
              </a:rPr>
              <a:t>topic</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related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thesis</a:t>
            </a:r>
            <a:r>
              <a:rPr lang="tr-TR" sz="2000" dirty="0">
                <a:latin typeface="Calibri" panose="020F0502020204030204" pitchFamily="34" charset="0"/>
                <a:cs typeface="Calibri" panose="020F0502020204030204" pitchFamily="34" charset="0"/>
              </a:rPr>
              <a:t>/</a:t>
            </a:r>
            <a:r>
              <a:rPr lang="tr-TR" sz="2000" dirty="0" err="1">
                <a:latin typeface="Calibri" panose="020F0502020204030204" pitchFamily="34" charset="0"/>
                <a:cs typeface="Calibri" panose="020F0502020204030204" pitchFamily="34" charset="0"/>
              </a:rPr>
              <a:t>thesis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topic</a:t>
            </a:r>
            <a:endParaRPr lang="tr-TR" sz="2000" dirty="0">
              <a:latin typeface="Calibri" panose="020F0502020204030204" pitchFamily="34" charset="0"/>
              <a:cs typeface="Calibri" panose="020F0502020204030204" pitchFamily="34" charset="0"/>
            </a:endParaRPr>
          </a:p>
          <a:p>
            <a:pPr algn="just"/>
            <a:r>
              <a:rPr lang="tr-TR" sz="2000" dirty="0" err="1">
                <a:latin typeface="Calibri" panose="020F0502020204030204" pitchFamily="34" charset="0"/>
                <a:cs typeface="Calibri" panose="020F0502020204030204" pitchFamily="34" charset="0"/>
              </a:rPr>
              <a:t>Adherence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ethical</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principles</a:t>
            </a:r>
            <a:r>
              <a:rPr lang="tr-TR" sz="2000" dirty="0">
                <a:latin typeface="Calibri" panose="020F0502020204030204" pitchFamily="34" charset="0"/>
                <a:cs typeface="Calibri" panose="020F0502020204030204" pitchFamily="34" charset="0"/>
              </a:rPr>
              <a:t> in </a:t>
            </a:r>
            <a:r>
              <a:rPr lang="tr-TR" sz="2000" dirty="0" err="1">
                <a:latin typeface="Calibri" panose="020F0502020204030204" pitchFamily="34" charset="0"/>
                <a:cs typeface="Calibri" panose="020F0502020204030204" pitchFamily="34" charset="0"/>
              </a:rPr>
              <a:t>preparing</a:t>
            </a:r>
            <a:r>
              <a:rPr lang="tr-TR" sz="2000" dirty="0">
                <a:latin typeface="Calibri" panose="020F0502020204030204" pitchFamily="34" charset="0"/>
                <a:cs typeface="Calibri" panose="020F0502020204030204" pitchFamily="34" charset="0"/>
              </a:rPr>
              <a:t> a </a:t>
            </a:r>
            <a:r>
              <a:rPr lang="tr-TR" sz="2000" dirty="0" err="1">
                <a:latin typeface="Calibri" panose="020F0502020204030204" pitchFamily="34" charset="0"/>
                <a:cs typeface="Calibri" panose="020F0502020204030204" pitchFamily="34" charset="0"/>
              </a:rPr>
              <a:t>proposal</a:t>
            </a:r>
            <a:r>
              <a:rPr lang="tr-TR" sz="2000" dirty="0">
                <a:latin typeface="Calibri" panose="020F0502020204030204" pitchFamily="34" charset="0"/>
                <a:cs typeface="Calibri" panose="020F0502020204030204" pitchFamily="34" charset="0"/>
              </a:rPr>
              <a:t> on a </a:t>
            </a:r>
            <a:r>
              <a:rPr lang="tr-TR" sz="2000" dirty="0" err="1">
                <a:latin typeface="Calibri" panose="020F0502020204030204" pitchFamily="34" charset="0"/>
                <a:cs typeface="Calibri" panose="020F0502020204030204" pitchFamily="34" charset="0"/>
              </a:rPr>
              <a:t>topic</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related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thesis</a:t>
            </a:r>
            <a:r>
              <a:rPr lang="tr-TR" sz="2000" dirty="0">
                <a:latin typeface="Calibri" panose="020F0502020204030204" pitchFamily="34" charset="0"/>
                <a:cs typeface="Calibri" panose="020F0502020204030204" pitchFamily="34" charset="0"/>
              </a:rPr>
              <a:t>/</a:t>
            </a:r>
            <a:r>
              <a:rPr lang="tr-TR" sz="2000" dirty="0" err="1">
                <a:latin typeface="Calibri" panose="020F0502020204030204" pitchFamily="34" charset="0"/>
                <a:cs typeface="Calibri" panose="020F0502020204030204" pitchFamily="34" charset="0"/>
              </a:rPr>
              <a:t>thesis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topic</a:t>
            </a:r>
            <a:endParaRPr lang="tr-TR" sz="2000" dirty="0">
              <a:latin typeface="Calibri" panose="020F0502020204030204" pitchFamily="34" charset="0"/>
              <a:cs typeface="Calibri" panose="020F0502020204030204" pitchFamily="34" charset="0"/>
            </a:endParaRPr>
          </a:p>
          <a:p>
            <a:pPr algn="just"/>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stages</a:t>
            </a:r>
            <a:r>
              <a:rPr lang="tr-TR" sz="2000" dirty="0">
                <a:latin typeface="Calibri" panose="020F0502020204030204" pitchFamily="34" charset="0"/>
                <a:cs typeface="Calibri" panose="020F0502020204030204" pitchFamily="34" charset="0"/>
              </a:rPr>
              <a:t> of </a:t>
            </a:r>
            <a:r>
              <a:rPr lang="tr-TR" sz="2000" dirty="0" err="1">
                <a:latin typeface="Calibri" panose="020F0502020204030204" pitchFamily="34" charset="0"/>
                <a:cs typeface="Calibri" panose="020F0502020204030204" pitchFamily="34" charset="0"/>
              </a:rPr>
              <a:t>making</a:t>
            </a:r>
            <a:r>
              <a:rPr lang="tr-TR" sz="2000" dirty="0">
                <a:latin typeface="Calibri" panose="020F0502020204030204" pitchFamily="34" charset="0"/>
                <a:cs typeface="Calibri" panose="020F0502020204030204" pitchFamily="34" charset="0"/>
              </a:rPr>
              <a:t> an </a:t>
            </a:r>
            <a:r>
              <a:rPr lang="tr-TR" sz="2000" dirty="0" err="1">
                <a:latin typeface="Calibri" panose="020F0502020204030204" pitchFamily="34" charset="0"/>
                <a:cs typeface="Calibri" panose="020F0502020204030204" pitchFamily="34" charset="0"/>
              </a:rPr>
              <a:t>application</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relevant</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ethics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committee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for</a:t>
            </a:r>
            <a:r>
              <a:rPr lang="tr-TR" sz="2000" dirty="0">
                <a:latin typeface="Calibri" panose="020F0502020204030204" pitchFamily="34" charset="0"/>
                <a:cs typeface="Calibri" panose="020F0502020204030204" pitchFamily="34" charset="0"/>
              </a:rPr>
              <a:t> a </a:t>
            </a:r>
            <a:r>
              <a:rPr lang="tr-TR" sz="2000" dirty="0" err="1">
                <a:latin typeface="Calibri" panose="020F0502020204030204" pitchFamily="34" charset="0"/>
                <a:cs typeface="Calibri" panose="020F0502020204030204" pitchFamily="34" charset="0"/>
              </a:rPr>
              <a:t>proposal</a:t>
            </a:r>
            <a:r>
              <a:rPr lang="tr-TR" sz="2000" dirty="0">
                <a:latin typeface="Calibri" panose="020F0502020204030204" pitchFamily="34" charset="0"/>
                <a:cs typeface="Calibri" panose="020F0502020204030204" pitchFamily="34" charset="0"/>
              </a:rPr>
              <a:t> on a </a:t>
            </a:r>
            <a:r>
              <a:rPr lang="tr-TR" sz="2000" dirty="0" err="1">
                <a:latin typeface="Calibri" panose="020F0502020204030204" pitchFamily="34" charset="0"/>
                <a:cs typeface="Calibri" panose="020F0502020204030204" pitchFamily="34" charset="0"/>
              </a:rPr>
              <a:t>topic</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related</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thesis</a:t>
            </a:r>
            <a:r>
              <a:rPr lang="tr-TR" sz="2000" dirty="0">
                <a:latin typeface="Calibri" panose="020F0502020204030204" pitchFamily="34" charset="0"/>
                <a:cs typeface="Calibri" panose="020F0502020204030204" pitchFamily="34" charset="0"/>
              </a:rPr>
              <a:t>/</a:t>
            </a:r>
            <a:r>
              <a:rPr lang="tr-TR" sz="2000" dirty="0" err="1">
                <a:latin typeface="Calibri" panose="020F0502020204030204" pitchFamily="34" charset="0"/>
                <a:cs typeface="Calibri" panose="020F0502020204030204" pitchFamily="34" charset="0"/>
              </a:rPr>
              <a:t>thesis</a:t>
            </a:r>
            <a:r>
              <a:rPr lang="tr-TR" sz="2000" dirty="0">
                <a:latin typeface="Calibri" panose="020F0502020204030204" pitchFamily="34" charset="0"/>
                <a:cs typeface="Calibri" panose="020F0502020204030204" pitchFamily="34" charset="0"/>
              </a:rPr>
              <a:t> </a:t>
            </a:r>
            <a:r>
              <a:rPr lang="tr-TR" sz="2000" dirty="0" err="1">
                <a:latin typeface="Calibri" panose="020F0502020204030204" pitchFamily="34" charset="0"/>
                <a:cs typeface="Calibri" panose="020F0502020204030204" pitchFamily="34" charset="0"/>
              </a:rPr>
              <a:t>topic</a:t>
            </a:r>
            <a:r>
              <a:rPr lang="tr-TR"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6792217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1491</Words>
  <Application>Microsoft Macintosh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Teması</vt:lpstr>
      <vt:lpstr>PowerPoint Presentation</vt:lpstr>
      <vt:lpstr>   Cancer Epidemiology  Master of Science (MSc) Program</vt:lpstr>
      <vt:lpstr>Application Requirements for the Master's Program</vt:lpstr>
      <vt:lpstr>Master's Program Curriculum and Course Structure</vt:lpstr>
      <vt:lpstr>   Cancer Epidemiology  Doctor of Philosophy (PhD) Program</vt:lpstr>
      <vt:lpstr>Application Requirements for the PhD Program</vt:lpstr>
      <vt:lpstr>Ph.D. Program Curriculum and Course Structure</vt:lpstr>
      <vt:lpstr>Ph.D. Program  Curriculum and Course Structure</vt:lpstr>
      <vt:lpstr>Ph.D. Program  Curriculum and Course Structure</vt:lpstr>
      <vt:lpstr>PowerPoint Presentation</vt:lpstr>
      <vt:lpstr>PowerPoint Presentation</vt:lpstr>
      <vt:lpstr>Why Pursue a Ph.D. in Cancer Epidemiology?</vt:lpstr>
      <vt:lpstr>Postgraduate Programs and  Research Opportunities in Cancer Epidemiology</vt:lpstr>
      <vt:lpstr> Graduate Programs in  Cancer Epidemiology for  Professional Development and Networking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Dokuz Eylül Üniversitesi  Onkoloji Enstitüsü Prevantif Onkoloji Anabilim Dalı</dc:title>
  <dc:creator>Mehmet Emin ARAYICI</dc:creator>
  <cp:lastModifiedBy>Gizem Calibasi</cp:lastModifiedBy>
  <cp:revision>13</cp:revision>
  <dcterms:created xsi:type="dcterms:W3CDTF">2023-07-05T13:15:50Z</dcterms:created>
  <dcterms:modified xsi:type="dcterms:W3CDTF">2024-01-09T14:57:54Z</dcterms:modified>
</cp:coreProperties>
</file>