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2A54C80-263E-416B-A8E0-580EDEADCBDC}" type="datetimeFigureOut">
              <a:rPr lang="en-US" dirty="0"/>
              <a:t>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1/8/2024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A5CCCA-297C-B3EB-5F52-3DFCB133DC3A}"/>
              </a:ext>
            </a:extLst>
          </p:cNvPr>
          <p:cNvSpPr>
            <a:spLocks noGrp="1"/>
          </p:cNvSpPr>
          <p:nvPr>
            <p:ph type="ctrTitle"/>
          </p:nvPr>
        </p:nvSpPr>
        <p:spPr>
          <a:xfrm>
            <a:off x="336883" y="1039528"/>
            <a:ext cx="10963175" cy="3195588"/>
          </a:xfrm>
        </p:spPr>
        <p:txBody>
          <a:bodyPr/>
          <a:lstStyle/>
          <a:p>
            <a:pPr algn="ctr"/>
            <a:r>
              <a:rPr lang="tr-TR" sz="3600" b="1" dirty="0">
                <a:latin typeface="Arial" panose="020B0604020202020204" pitchFamily="34" charset="0"/>
                <a:cs typeface="Arial" panose="020B0604020202020204" pitchFamily="34" charset="0"/>
              </a:rPr>
              <a:t>Dokuz Eylül Üniversitesi Sağlık Bilimleri Enstitüsü Kardiyopulmoner Fizyoterapi – Rehabilitasyon Anabilim Dalı</a:t>
            </a:r>
          </a:p>
        </p:txBody>
      </p:sp>
    </p:spTree>
    <p:extLst>
      <p:ext uri="{BB962C8B-B14F-4D97-AF65-F5344CB8AC3E}">
        <p14:creationId xmlns:p14="http://schemas.microsoft.com/office/powerpoint/2010/main" val="236465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094B9C-3F13-A21F-71B0-29D6C7BD58B8}"/>
              </a:ext>
            </a:extLst>
          </p:cNvPr>
          <p:cNvSpPr>
            <a:spLocks noGrp="1"/>
          </p:cNvSpPr>
          <p:nvPr>
            <p:ph type="title"/>
          </p:nvPr>
        </p:nvSpPr>
        <p:spPr>
          <a:xfrm>
            <a:off x="677334" y="609600"/>
            <a:ext cx="9063432" cy="1738964"/>
          </a:xfrm>
        </p:spPr>
        <p:txBody>
          <a:bodyPr>
            <a:noAutofit/>
          </a:bodyPr>
          <a:lstStyle/>
          <a:p>
            <a:pPr algn="ctr"/>
            <a:r>
              <a:rPr lang="tr-TR" sz="2400" b="1" dirty="0">
                <a:latin typeface="Arial" panose="020B0604020202020204" pitchFamily="34" charset="0"/>
                <a:cs typeface="Arial" panose="020B0604020202020204" pitchFamily="34" charset="0"/>
              </a:rPr>
              <a:t>Dokuz Eylül Üniversitesi Sağlık Bilimleri Enstitüsü Kardiyopulmoner Fizyoterapi – Rehabilitasyon Anabilim Dalı</a:t>
            </a:r>
            <a:endParaRPr lang="tr-TR" sz="24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B01ABE31-3220-6AFA-A518-C819180E73AB}"/>
              </a:ext>
            </a:extLst>
          </p:cNvPr>
          <p:cNvSpPr>
            <a:spLocks noGrp="1"/>
          </p:cNvSpPr>
          <p:nvPr>
            <p:ph idx="1"/>
          </p:nvPr>
        </p:nvSpPr>
        <p:spPr/>
        <p:txBody>
          <a:bodyPr>
            <a:normAutofit/>
          </a:bodyPr>
          <a:lstStyle/>
          <a:p>
            <a:pPr algn="just">
              <a:lnSpc>
                <a:spcPct val="150000"/>
              </a:lnSpc>
            </a:pPr>
            <a:endParaRPr lang="tr-TR" dirty="0">
              <a:latin typeface="Arial" panose="020B0604020202020204" pitchFamily="34" charset="0"/>
              <a:cs typeface="Arial" panose="020B0604020202020204" pitchFamily="34" charset="0"/>
            </a:endParaRPr>
          </a:p>
          <a:p>
            <a:pPr algn="just">
              <a:lnSpc>
                <a:spcPct val="150000"/>
              </a:lnSpc>
            </a:pPr>
            <a:r>
              <a:rPr lang="tr-TR" dirty="0">
                <a:latin typeface="Arial" panose="020B0604020202020204" pitchFamily="34" charset="0"/>
                <a:cs typeface="Arial" panose="020B0604020202020204" pitchFamily="34" charset="0"/>
              </a:rPr>
              <a:t>Prof. Dr. Didem KARADİBAK, Öğretim Üyesi</a:t>
            </a:r>
          </a:p>
          <a:p>
            <a:pPr algn="just">
              <a:lnSpc>
                <a:spcPct val="150000"/>
              </a:lnSpc>
            </a:pPr>
            <a:r>
              <a:rPr lang="tr-TR" dirty="0" err="1">
                <a:latin typeface="Arial" panose="020B0604020202020204" pitchFamily="34" charset="0"/>
                <a:cs typeface="Arial" panose="020B0604020202020204" pitchFamily="34" charset="0"/>
              </a:rPr>
              <a:t>Prof.Dr</a:t>
            </a:r>
            <a:r>
              <a:rPr lang="tr-TR" dirty="0">
                <a:latin typeface="Arial" panose="020B0604020202020204" pitchFamily="34" charset="0"/>
                <a:cs typeface="Arial" panose="020B0604020202020204" pitchFamily="34" charset="0"/>
              </a:rPr>
              <a:t>. Sevgi ÖZALEVLİ, Öğretim Üyesi</a:t>
            </a:r>
          </a:p>
          <a:p>
            <a:pPr algn="just">
              <a:lnSpc>
                <a:spcPct val="150000"/>
              </a:lnSpc>
            </a:pPr>
            <a:r>
              <a:rPr lang="tr-TR" dirty="0" err="1">
                <a:latin typeface="Arial" panose="020B0604020202020204" pitchFamily="34" charset="0"/>
                <a:cs typeface="Arial" panose="020B0604020202020204" pitchFamily="34" charset="0"/>
              </a:rPr>
              <a:t>Doç.Dr</a:t>
            </a:r>
            <a:r>
              <a:rPr lang="tr-TR" dirty="0">
                <a:latin typeface="Arial" panose="020B0604020202020204" pitchFamily="34" charset="0"/>
                <a:cs typeface="Arial" panose="020B0604020202020204" pitchFamily="34" charset="0"/>
              </a:rPr>
              <a:t>. Serap ACAR, Anabilim Dalı Başkanı</a:t>
            </a:r>
          </a:p>
          <a:p>
            <a:pPr algn="just">
              <a:lnSpc>
                <a:spcPct val="150000"/>
              </a:lnSpc>
            </a:pPr>
            <a:r>
              <a:rPr lang="tr-TR" dirty="0" err="1">
                <a:latin typeface="Arial" panose="020B0604020202020204" pitchFamily="34" charset="0"/>
                <a:cs typeface="Arial" panose="020B0604020202020204" pitchFamily="34" charset="0"/>
              </a:rPr>
              <a:t>Doç.Dr</a:t>
            </a:r>
            <a:r>
              <a:rPr lang="tr-TR" dirty="0">
                <a:latin typeface="Arial" panose="020B0604020202020204" pitchFamily="34" charset="0"/>
                <a:cs typeface="Arial" panose="020B0604020202020204" pitchFamily="34" charset="0"/>
              </a:rPr>
              <a:t>. Meriç YILDIRIM, Öğretim Üyesi  </a:t>
            </a:r>
          </a:p>
          <a:p>
            <a:pPr algn="just">
              <a:lnSpc>
                <a:spcPct val="150000"/>
              </a:lnSpc>
            </a:pPr>
            <a:r>
              <a:rPr lang="tr-TR" dirty="0" err="1">
                <a:latin typeface="Arial" panose="020B0604020202020204" pitchFamily="34" charset="0"/>
                <a:cs typeface="Arial" panose="020B0604020202020204" pitchFamily="34" charset="0"/>
              </a:rPr>
              <a:t>Doç.Dr</a:t>
            </a:r>
            <a:r>
              <a:rPr lang="tr-TR" dirty="0">
                <a:latin typeface="Arial" panose="020B0604020202020204" pitchFamily="34" charset="0"/>
                <a:cs typeface="Arial" panose="020B0604020202020204" pitchFamily="34" charset="0"/>
              </a:rPr>
              <a:t>. Buse ÖZCAN KAHRAMAN, Öğretim Üyesi</a:t>
            </a:r>
          </a:p>
        </p:txBody>
      </p:sp>
    </p:spTree>
    <p:extLst>
      <p:ext uri="{BB962C8B-B14F-4D97-AF65-F5344CB8AC3E}">
        <p14:creationId xmlns:p14="http://schemas.microsoft.com/office/powerpoint/2010/main" val="249855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EF26B0-F35E-3CCD-1EB0-173B18CA67CE}"/>
              </a:ext>
            </a:extLst>
          </p:cNvPr>
          <p:cNvSpPr>
            <a:spLocks noGrp="1"/>
          </p:cNvSpPr>
          <p:nvPr>
            <p:ph type="title"/>
          </p:nvPr>
        </p:nvSpPr>
        <p:spPr/>
        <p:txBody>
          <a:bodyPr>
            <a:normAutofit fontScale="90000"/>
          </a:bodyPr>
          <a:lstStyle/>
          <a:p>
            <a:pPr algn="ctr"/>
            <a:r>
              <a:rPr lang="tr-TR" b="1" dirty="0">
                <a:latin typeface="Arial" panose="020B0604020202020204" pitchFamily="34" charset="0"/>
                <a:cs typeface="Arial" panose="020B0604020202020204" pitchFamily="34" charset="0"/>
              </a:rPr>
              <a:t>Kardiyopulmoner Fizyoterapi – Rehabilitasyon Yüksek Lisans Programı</a:t>
            </a:r>
          </a:p>
        </p:txBody>
      </p:sp>
      <p:sp>
        <p:nvSpPr>
          <p:cNvPr id="3" name="İçerik Yer Tutucusu 2">
            <a:extLst>
              <a:ext uri="{FF2B5EF4-FFF2-40B4-BE49-F238E27FC236}">
                <a16:creationId xmlns:a16="http://schemas.microsoft.com/office/drawing/2014/main" id="{1761D921-B098-2EDE-F9F2-924294F0B432}"/>
              </a:ext>
            </a:extLst>
          </p:cNvPr>
          <p:cNvSpPr>
            <a:spLocks noGrp="1"/>
          </p:cNvSpPr>
          <p:nvPr>
            <p:ph idx="1"/>
          </p:nvPr>
        </p:nvSpPr>
        <p:spPr/>
        <p:txBody>
          <a:bodyPr/>
          <a:lstStyle/>
          <a:p>
            <a:pPr algn="just">
              <a:lnSpc>
                <a:spcPct val="200000"/>
              </a:lnSpc>
            </a:pPr>
            <a:r>
              <a:rPr lang="tr-TR" sz="1800" dirty="0">
                <a:effectLst/>
                <a:latin typeface="Arial" panose="020B0604020202020204" pitchFamily="34" charset="0"/>
                <a:ea typeface="Calibri" panose="020F0502020204030204" pitchFamily="34" charset="0"/>
                <a:cs typeface="Arial" panose="020B0604020202020204" pitchFamily="34" charset="0"/>
              </a:rPr>
              <a:t>Üniversitemiz Sağlık Bilimleri Enstitüsü bünyesinde Kardiyopulmoner Fizyoterapi Anabilim Dalı 15 Eylül 2011 tarihinde Yüksek Öğrenim Kurumu (YÖK) tarafından onaylanmış ve bu anabilim dalında Kardiyopulmoner </a:t>
            </a:r>
            <a:r>
              <a:rPr lang="tr-TR" sz="1800" dirty="0" err="1">
                <a:effectLst/>
                <a:latin typeface="Arial" panose="020B0604020202020204" pitchFamily="34" charset="0"/>
                <a:ea typeface="Calibri" panose="020F0502020204030204" pitchFamily="34" charset="0"/>
                <a:cs typeface="Arial" panose="020B0604020202020204" pitchFamily="34" charset="0"/>
              </a:rPr>
              <a:t>Yükseklisans</a:t>
            </a:r>
            <a:r>
              <a:rPr lang="tr-TR" sz="1800" dirty="0">
                <a:effectLst/>
                <a:latin typeface="Arial" panose="020B0604020202020204" pitchFamily="34" charset="0"/>
                <a:ea typeface="Calibri" panose="020F0502020204030204" pitchFamily="34" charset="0"/>
                <a:cs typeface="Arial" panose="020B0604020202020204" pitchFamily="34" charset="0"/>
              </a:rPr>
              <a:t> programı 2012-2013 eğitim öğretim yılında açılmıştır.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191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2B48CC-D58F-7BCA-816D-1BBB2894B47B}"/>
              </a:ext>
            </a:extLst>
          </p:cNvPr>
          <p:cNvSpPr>
            <a:spLocks noGrp="1"/>
          </p:cNvSpPr>
          <p:nvPr>
            <p:ph type="title"/>
          </p:nvPr>
        </p:nvSpPr>
        <p:spPr/>
        <p:txBody>
          <a:bodyPr>
            <a:normAutofit fontScale="90000"/>
          </a:bodyPr>
          <a:lstStyle/>
          <a:p>
            <a:pPr algn="ctr"/>
            <a:r>
              <a:rPr lang="tr-TR" b="1" dirty="0">
                <a:latin typeface="Arial" panose="020B0604020202020204" pitchFamily="34" charset="0"/>
                <a:cs typeface="Arial" panose="020B0604020202020204" pitchFamily="34" charset="0"/>
              </a:rPr>
              <a:t>Kardiyopulmoner Fizyoterapi – Rehabilitasyon Yüksek Lisans Programı</a:t>
            </a:r>
            <a:endParaRPr lang="tr-TR" dirty="0"/>
          </a:p>
        </p:txBody>
      </p:sp>
      <p:sp>
        <p:nvSpPr>
          <p:cNvPr id="3" name="İçerik Yer Tutucusu 2">
            <a:extLst>
              <a:ext uri="{FF2B5EF4-FFF2-40B4-BE49-F238E27FC236}">
                <a16:creationId xmlns:a16="http://schemas.microsoft.com/office/drawing/2014/main" id="{A5F6D01B-8CF3-D731-5384-B8994BADA8E4}"/>
              </a:ext>
            </a:extLst>
          </p:cNvPr>
          <p:cNvSpPr>
            <a:spLocks noGrp="1"/>
          </p:cNvSpPr>
          <p:nvPr>
            <p:ph idx="1"/>
          </p:nvPr>
        </p:nvSpPr>
        <p:spPr/>
        <p:txBody>
          <a:bodyPr/>
          <a:lstStyle/>
          <a:p>
            <a:pPr algn="just">
              <a:lnSpc>
                <a:spcPct val="200000"/>
              </a:lnSpc>
            </a:pPr>
            <a:r>
              <a:rPr lang="tr-TR" sz="1800" dirty="0">
                <a:effectLst/>
                <a:latin typeface="Arial" panose="020B0604020202020204" pitchFamily="34" charset="0"/>
                <a:ea typeface="Calibri" panose="020F0502020204030204" pitchFamily="34" charset="0"/>
                <a:cs typeface="Arial" panose="020B0604020202020204" pitchFamily="34" charset="0"/>
              </a:rPr>
              <a:t>Programın süresi 2 yarıyıl ders ve 2 yarıyıl tez olmak üzere toplam 4 yarıyıldır. Kardiyopulmoner Fizyoterapi Yüksek Lisans programından mezun olan 33  öğrencimiz ve eğitimlerine devam eden  </a:t>
            </a:r>
            <a:r>
              <a:rPr lang="tr-TR" dirty="0">
                <a:latin typeface="Arial" panose="020B0604020202020204" pitchFamily="34" charset="0"/>
                <a:ea typeface="Calibri" panose="020F0502020204030204" pitchFamily="34" charset="0"/>
                <a:cs typeface="Arial" panose="020B0604020202020204" pitchFamily="34" charset="0"/>
              </a:rPr>
              <a:t>9</a:t>
            </a:r>
            <a:r>
              <a:rPr lang="tr-TR" sz="1800" dirty="0">
                <a:effectLst/>
                <a:latin typeface="Arial" panose="020B0604020202020204" pitchFamily="34" charset="0"/>
                <a:ea typeface="Calibri" panose="020F0502020204030204" pitchFamily="34" charset="0"/>
                <a:cs typeface="Arial" panose="020B0604020202020204" pitchFamily="34" charset="0"/>
              </a:rPr>
              <a:t> yüksek lisans öğrencimiz bulunmaktadır.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450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569254-1BE2-4D74-C082-8D2BC79700A6}"/>
              </a:ext>
            </a:extLst>
          </p:cNvPr>
          <p:cNvSpPr>
            <a:spLocks noGrp="1"/>
          </p:cNvSpPr>
          <p:nvPr>
            <p:ph type="title"/>
          </p:nvPr>
        </p:nvSpPr>
        <p:spPr/>
        <p:txBody>
          <a:bodyPr>
            <a:normAutofit fontScale="90000"/>
          </a:bodyPr>
          <a:lstStyle/>
          <a:p>
            <a:pPr algn="ctr"/>
            <a:r>
              <a:rPr lang="tr-TR" b="1" dirty="0">
                <a:latin typeface="Arial" panose="020B0604020202020204" pitchFamily="34" charset="0"/>
                <a:cs typeface="Arial" panose="020B0604020202020204" pitchFamily="34" charset="0"/>
              </a:rPr>
              <a:t>Kardiyopulmoner Fizyoterapi – Rehabilitasyon Yüksek Lisans Programı</a:t>
            </a:r>
            <a:endParaRPr lang="tr-TR" dirty="0"/>
          </a:p>
        </p:txBody>
      </p:sp>
      <p:sp>
        <p:nvSpPr>
          <p:cNvPr id="3" name="İçerik Yer Tutucusu 2">
            <a:extLst>
              <a:ext uri="{FF2B5EF4-FFF2-40B4-BE49-F238E27FC236}">
                <a16:creationId xmlns:a16="http://schemas.microsoft.com/office/drawing/2014/main" id="{2B27C9AF-DC2F-4C2F-98B9-E9F6BFBBCA8B}"/>
              </a:ext>
            </a:extLst>
          </p:cNvPr>
          <p:cNvSpPr>
            <a:spLocks noGrp="1"/>
          </p:cNvSpPr>
          <p:nvPr>
            <p:ph idx="1"/>
          </p:nvPr>
        </p:nvSpPr>
        <p:spPr/>
        <p:txBody>
          <a:bodyPr/>
          <a:lstStyle/>
          <a:p>
            <a:pPr algn="just">
              <a:lnSpc>
                <a:spcPct val="200000"/>
              </a:lnSpc>
            </a:pPr>
            <a:r>
              <a:rPr lang="tr-TR" sz="1800" dirty="0">
                <a:effectLst/>
                <a:latin typeface="Arial" panose="020B0604020202020204" pitchFamily="34" charset="0"/>
                <a:ea typeface="Calibri" panose="020F0502020204030204" pitchFamily="34" charset="0"/>
                <a:cs typeface="Arial" panose="020B0604020202020204" pitchFamily="34" charset="0"/>
              </a:rPr>
              <a:t>Bu programın amacı; öğrencinin kardiyopulmoner fizyoterapi alanında teorik bilgini ve klinik uygulama becerilerini artırmak, alanla ilgili bilimsel gelişmeleri takip edebilme, yorumlayabilme, bilimsel araştırma kurgulama, yürütme ve sunu yapma becerisini geliştirmektir. Mezun olan öğrencilerimiz 3. derece (doktora) programlarına başvurabilirler.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297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6FC9C5-7487-95EF-74AD-958738296987}"/>
              </a:ext>
            </a:extLst>
          </p:cNvPr>
          <p:cNvSpPr>
            <a:spLocks noGrp="1"/>
          </p:cNvSpPr>
          <p:nvPr>
            <p:ph type="title"/>
          </p:nvPr>
        </p:nvSpPr>
        <p:spPr/>
        <p:txBody>
          <a:bodyPr>
            <a:normAutofit/>
          </a:bodyPr>
          <a:lstStyle/>
          <a:p>
            <a:pPr algn="ctr"/>
            <a:r>
              <a:rPr lang="tr-TR" b="1" dirty="0">
                <a:latin typeface="Arial" panose="020B0604020202020204" pitchFamily="34" charset="0"/>
                <a:cs typeface="Arial" panose="020B0604020202020204" pitchFamily="34" charset="0"/>
              </a:rPr>
              <a:t>Kardiyopulmoner Fizyoterapi – Rehabilitasyon Doktora Programı</a:t>
            </a:r>
            <a:endParaRPr lang="tr-TR" dirty="0"/>
          </a:p>
        </p:txBody>
      </p:sp>
      <p:sp>
        <p:nvSpPr>
          <p:cNvPr id="3" name="İçerik Yer Tutucusu 2">
            <a:extLst>
              <a:ext uri="{FF2B5EF4-FFF2-40B4-BE49-F238E27FC236}">
                <a16:creationId xmlns:a16="http://schemas.microsoft.com/office/drawing/2014/main" id="{F21A4C40-6B20-8FCE-82D3-88AED4BCBEE4}"/>
              </a:ext>
            </a:extLst>
          </p:cNvPr>
          <p:cNvSpPr>
            <a:spLocks noGrp="1"/>
          </p:cNvSpPr>
          <p:nvPr>
            <p:ph idx="1"/>
          </p:nvPr>
        </p:nvSpPr>
        <p:spPr/>
        <p:txBody>
          <a:bodyPr/>
          <a:lstStyle/>
          <a:p>
            <a:pPr algn="just">
              <a:lnSpc>
                <a:spcPct val="200000"/>
              </a:lnSpc>
            </a:pPr>
            <a:r>
              <a:rPr lang="tr-TR" dirty="0"/>
              <a:t>08.08.2022 tarihinde Kardiyopulmoner Fizyoterapi – Rehabilitasyon Anabilim Dalı Doktora programı üniversitemiz Sağlık Bilimleri Enstitüsü işbirliği ile kurulmuştur. Programa kayıtlı iki doktora öğrencimiz bulunmaktadır.  </a:t>
            </a:r>
          </a:p>
        </p:txBody>
      </p:sp>
    </p:spTree>
    <p:extLst>
      <p:ext uri="{BB962C8B-B14F-4D97-AF65-F5344CB8AC3E}">
        <p14:creationId xmlns:p14="http://schemas.microsoft.com/office/powerpoint/2010/main" val="128053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9AB199-7B9C-BE84-3642-B15AB0922432}"/>
              </a:ext>
            </a:extLst>
          </p:cNvPr>
          <p:cNvSpPr>
            <a:spLocks noGrp="1"/>
          </p:cNvSpPr>
          <p:nvPr>
            <p:ph type="title"/>
          </p:nvPr>
        </p:nvSpPr>
        <p:spPr/>
        <p:txBody>
          <a:bodyPr>
            <a:noAutofit/>
          </a:bodyPr>
          <a:lstStyle/>
          <a:p>
            <a:pPr algn="ctr"/>
            <a:r>
              <a:rPr lang="tr-TR" sz="2800" b="1" dirty="0">
                <a:latin typeface="Arial" panose="020B0604020202020204" pitchFamily="34" charset="0"/>
                <a:cs typeface="Arial" panose="020B0604020202020204" pitchFamily="34" charset="0"/>
              </a:rPr>
              <a:t>Kardiyopulmoner Fizyoterapi – Rehabilitasyon Anabilim Dalı Lisans Üstü Programlarının Temel Kazanımları</a:t>
            </a:r>
          </a:p>
        </p:txBody>
      </p:sp>
      <p:sp>
        <p:nvSpPr>
          <p:cNvPr id="6" name="İçerik Yer Tutucusu 5">
            <a:extLst>
              <a:ext uri="{FF2B5EF4-FFF2-40B4-BE49-F238E27FC236}">
                <a16:creationId xmlns:a16="http://schemas.microsoft.com/office/drawing/2014/main" id="{8570188D-BF81-4856-FAAD-EFBBAF866D87}"/>
              </a:ext>
            </a:extLst>
          </p:cNvPr>
          <p:cNvSpPr>
            <a:spLocks noGrp="1"/>
          </p:cNvSpPr>
          <p:nvPr>
            <p:ph idx="1"/>
          </p:nvPr>
        </p:nvSpPr>
        <p:spPr/>
        <p:txBody>
          <a:bodyPr>
            <a:normAutofit fontScale="70000" lnSpcReduction="20000"/>
          </a:bodyPr>
          <a:lstStyle/>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Kardiyopulmoner Rehabilitasyon alanında temel bilimler (anatomi, kardiyopulmoner anatomi ve fizyoloji, patoloji, egzersiz fizyolojisi), klinik bilimler (tüm yaş gruplarına ait solunum hastalıkları, kalp hastalıkları, sistemik ve metabolik hastalıklar, çocuk gelişimi, yaşlanma fizyolojisi) konusunda yeterli bilgi düzeyine sahiptir.</a:t>
            </a: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Kardiyopulmoner Rehabilitasyon alanında klinik uygulamalar, kapsamlı değerlendirme, izlem, program planlama ve uygulama konusunda elde ettiği verileri yorumlayabilir.</a:t>
            </a:r>
            <a:endParaRPr lang="tr-TR" dirty="0">
              <a:latin typeface="Arial" panose="020B0604020202020204" pitchFamily="34" charset="0"/>
              <a:ea typeface="Times New Roman" panose="02020603050405020304" pitchFamily="18" charset="0"/>
              <a:cs typeface="Arial" panose="020B0604020202020204" pitchFamily="34" charset="0"/>
            </a:endParaRP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Sağlıklı kişiler, sporcular, geriatrik bireyler ve koruyucu fizyoterapi gibi farklı konulara yönelik kardiyopulmoner fizyoterapide özel ilgi alanlarına ait yaklaşımları kavrayabilir</a:t>
            </a: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Kardiyopulmoner Rehabilitasyon alanında yeni değerlendirme ve tedavi yöntemleri ile ilgili kavramları bilir</a:t>
            </a:r>
            <a:endParaRPr lang="tr-TR" dirty="0">
              <a:latin typeface="Arial" panose="020B0604020202020204" pitchFamily="34" charset="0"/>
              <a:ea typeface="Times New Roman" panose="02020603050405020304" pitchFamily="18" charset="0"/>
              <a:cs typeface="Arial" panose="020B0604020202020204" pitchFamily="34" charset="0"/>
            </a:endParaRP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Kardiyopulmoner Rehabilitasyon alanında yayınlanan yeni çalışmaları literatürden takip edebilir ve çalışmaları değerlendirip irdeleyebilir</a:t>
            </a:r>
          </a:p>
          <a:p>
            <a:pPr algn="just">
              <a:lnSpc>
                <a:spcPct val="160000"/>
              </a:lnSpc>
            </a:pPr>
            <a:endParaRPr lang="tr-TR" sz="18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60000"/>
              </a:lnSpc>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8112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E8C324-8B76-1448-4DB5-43D3CDB8F8EC}"/>
              </a:ext>
            </a:extLst>
          </p:cNvPr>
          <p:cNvSpPr>
            <a:spLocks noGrp="1"/>
          </p:cNvSpPr>
          <p:nvPr>
            <p:ph type="title"/>
          </p:nvPr>
        </p:nvSpPr>
        <p:spPr/>
        <p:txBody>
          <a:bodyPr>
            <a:noAutofit/>
          </a:bodyPr>
          <a:lstStyle/>
          <a:p>
            <a:pPr algn="ctr"/>
            <a:r>
              <a:rPr lang="tr-TR" sz="2800" b="1" dirty="0">
                <a:latin typeface="Arial" panose="020B0604020202020204" pitchFamily="34" charset="0"/>
                <a:cs typeface="Arial" panose="020B0604020202020204" pitchFamily="34" charset="0"/>
              </a:rPr>
              <a:t>Kardiyopulmoner Fizyoterapi – Rehabilitasyon Anabilim Dalı Lisans Üstü Programlarının Temel Kazanımları</a:t>
            </a:r>
            <a:endParaRPr lang="tr-TR" sz="2800" dirty="0"/>
          </a:p>
        </p:txBody>
      </p:sp>
      <p:sp>
        <p:nvSpPr>
          <p:cNvPr id="3" name="İçerik Yer Tutucusu 2">
            <a:extLst>
              <a:ext uri="{FF2B5EF4-FFF2-40B4-BE49-F238E27FC236}">
                <a16:creationId xmlns:a16="http://schemas.microsoft.com/office/drawing/2014/main" id="{D1B94262-DCCB-BC0C-4010-13DE6B22F833}"/>
              </a:ext>
            </a:extLst>
          </p:cNvPr>
          <p:cNvSpPr>
            <a:spLocks noGrp="1"/>
          </p:cNvSpPr>
          <p:nvPr>
            <p:ph idx="1"/>
          </p:nvPr>
        </p:nvSpPr>
        <p:spPr>
          <a:xfrm>
            <a:off x="677333" y="2160589"/>
            <a:ext cx="10045209" cy="4365339"/>
          </a:xfrm>
        </p:spPr>
        <p:txBody>
          <a:bodyPr>
            <a:normAutofit fontScale="70000" lnSpcReduction="20000"/>
          </a:bodyPr>
          <a:lstStyle/>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Bilim etiğine uygun hareket eder, insanlar ve/veya hayvanlar üzerinde yapılan çalışmalar konusunda bilgi sahibi olması beklenir.</a:t>
            </a: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Araştırmaya başlamadan önce, etik kurul raporu gerekliliğini, araştırmada kullanılacak</a:t>
            </a:r>
            <a:r>
              <a:rPr lang="tr-TR" dirty="0">
                <a:latin typeface="Arial" panose="020B0604020202020204" pitchFamily="34" charset="0"/>
                <a:ea typeface="Times New Roman" panose="02020603050405020304" pitchFamily="18" charset="0"/>
                <a:cs typeface="Arial" panose="020B0604020202020204" pitchFamily="34" charset="0"/>
              </a:rPr>
              <a:t> </a:t>
            </a:r>
            <a:r>
              <a:rPr lang="tr-TR" sz="1800" dirty="0">
                <a:effectLst/>
                <a:latin typeface="Arial" panose="020B0604020202020204" pitchFamily="34" charset="0"/>
                <a:ea typeface="Times New Roman" panose="02020603050405020304" pitchFamily="18" charset="0"/>
                <a:cs typeface="Arial" panose="020B0604020202020204" pitchFamily="34" charset="0"/>
              </a:rPr>
              <a:t>gereç ve yöntemleri Kardiyopulmoner Rehabilitasyon açısından irdeleyebilir.</a:t>
            </a:r>
            <a:endParaRPr lang="tr-TR" dirty="0">
              <a:latin typeface="Arial" panose="020B0604020202020204" pitchFamily="34" charset="0"/>
              <a:ea typeface="Times New Roman" panose="02020603050405020304" pitchFamily="18" charset="0"/>
              <a:cs typeface="Arial" panose="020B0604020202020204" pitchFamily="34" charset="0"/>
            </a:endParaRP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Kardiyopulmoner fizyoterapi alanında araştırma yapabilme ve sunabilme becerisine sahiptir.</a:t>
            </a: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Kanıta dayalı uygulamaları benimser ve etkin klinik karar verme becerisine sahiptir</a:t>
            </a:r>
            <a:endParaRPr lang="tr-TR" dirty="0">
              <a:latin typeface="Arial" panose="020B0604020202020204" pitchFamily="34" charset="0"/>
              <a:ea typeface="Times New Roman" panose="02020603050405020304" pitchFamily="18" charset="0"/>
              <a:cs typeface="Arial" panose="020B0604020202020204" pitchFamily="34" charset="0"/>
            </a:endParaRP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Kardiyopulmoner Rehabilitasyon alanında edindiği bilgi ve becerileri karmaşık ve özel durumlara uyarlayabilir ve problem çözebilir</a:t>
            </a: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Ekip çalışması yapabilir</a:t>
            </a:r>
            <a:endParaRPr lang="tr-TR" dirty="0">
              <a:latin typeface="Arial" panose="020B0604020202020204" pitchFamily="34" charset="0"/>
              <a:ea typeface="Times New Roman" panose="02020603050405020304" pitchFamily="18" charset="0"/>
              <a:cs typeface="Arial" panose="020B0604020202020204" pitchFamily="34" charset="0"/>
            </a:endParaRP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Profesyonel davranış, yasal konular, mevzuat ve yönetmelikler, dokümantasyon ve maliyet analizi konusunda bilgi sahibidir</a:t>
            </a:r>
          </a:p>
          <a:p>
            <a:pPr algn="just">
              <a:lnSpc>
                <a:spcPct val="160000"/>
              </a:lnSpc>
            </a:pPr>
            <a:r>
              <a:rPr lang="tr-TR" sz="1800" dirty="0">
                <a:effectLst/>
                <a:latin typeface="Arial" panose="020B0604020202020204" pitchFamily="34" charset="0"/>
                <a:ea typeface="Times New Roman" panose="02020603050405020304" pitchFamily="18" charset="0"/>
                <a:cs typeface="Arial" panose="020B0604020202020204" pitchFamily="34" charset="0"/>
              </a:rPr>
              <a:t>Güvenilir, güvenli ve emniyetli uygulamalar yapabilir ve eleştirel şekilde ele alıp, değerlendirebilir</a:t>
            </a:r>
          </a:p>
          <a:p>
            <a:pPr algn="just">
              <a:lnSpc>
                <a:spcPct val="160000"/>
              </a:lnSpc>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6838577"/>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39</TotalTime>
  <Words>486</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Dokuz Eylül Üniversitesi Sağlık Bilimleri Enstitüsü Kardiyopulmoner Fizyoterapi – Rehabilitasyon Anabilim Dalı</vt:lpstr>
      <vt:lpstr>Dokuz Eylül Üniversitesi Sağlık Bilimleri Enstitüsü Kardiyopulmoner Fizyoterapi – Rehabilitasyon Anabilim Dalı</vt:lpstr>
      <vt:lpstr>Kardiyopulmoner Fizyoterapi – Rehabilitasyon Yüksek Lisans Programı</vt:lpstr>
      <vt:lpstr>Kardiyopulmoner Fizyoterapi – Rehabilitasyon Yüksek Lisans Programı</vt:lpstr>
      <vt:lpstr>Kardiyopulmoner Fizyoterapi – Rehabilitasyon Yüksek Lisans Programı</vt:lpstr>
      <vt:lpstr>Kardiyopulmoner Fizyoterapi – Rehabilitasyon Doktora Programı</vt:lpstr>
      <vt:lpstr>Kardiyopulmoner Fizyoterapi – Rehabilitasyon Anabilim Dalı Lisans Üstü Programlarının Temel Kazanımları</vt:lpstr>
      <vt:lpstr>Kardiyopulmoner Fizyoterapi – Rehabilitasyon Anabilim Dalı Lisans Üstü Programlarının Temel Kazanımları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Dokuz Eylül Üniversitesi  Sağlık Bilimleri Enstitüsü Kardiyopulmoner Fizyoterapi – Rehabilitasyon Anabilim Dalı</dc:title>
  <dc:creator>Serap Acar</dc:creator>
  <cp:lastModifiedBy>Serap Acar</cp:lastModifiedBy>
  <cp:revision>4</cp:revision>
  <dcterms:created xsi:type="dcterms:W3CDTF">2024-01-07T12:30:23Z</dcterms:created>
  <dcterms:modified xsi:type="dcterms:W3CDTF">2024-01-08T08:35:42Z</dcterms:modified>
</cp:coreProperties>
</file>