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58" r:id="rId5"/>
    <p:sldId id="262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F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6B71A5-2A0E-013E-CC8A-247E24D2D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54469A3-8449-0E0D-E71C-3EC744B38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FA18CA-3D66-11DD-5633-228051AF5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17C-24F2-4F26-8809-FB134B25DBA4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E8EAAB-19BB-D688-C7C6-C5C5E4E66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ABDB39-5541-D04C-B3B1-EDB0EB9C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C239-32BC-4EB1-A8BE-7BB74EFDE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827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816DF0-123C-9D7A-91C9-9B9A5FD3B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57FEDED-1493-AE74-D220-CD1B2E621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F717A3C-2F66-6B1C-C415-828BDB1F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17C-24F2-4F26-8809-FB134B25DBA4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95AA3E-3C4C-75D7-D156-201BFC59D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13E74C2-C6D5-BD5F-AA4B-9697FF817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C239-32BC-4EB1-A8BE-7BB74EFDE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301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F52E0B4-8733-4B52-5327-604964D7B4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96DF319-99BC-22D4-FBD1-7A888F556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1EA789-91E7-2B1B-A5A3-4214DDBCB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17C-24F2-4F26-8809-FB134B25DBA4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A00C57-F985-BCF3-CE23-71FD6EC1D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A2E3EEB-C743-3F95-8A80-D5C64DF0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C239-32BC-4EB1-A8BE-7BB74EFDE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755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E7A2B6-0852-06F2-440A-233D995E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3FF3CF-C446-B3CD-36E8-007B59D33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0C4C692-A73D-5B53-24AF-08ECA5A3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17C-24F2-4F26-8809-FB134B25DBA4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4F0DFF-52F0-EEF5-23D4-18E1CD427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AA2B86-4D57-AC8C-D924-26133A502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C239-32BC-4EB1-A8BE-7BB74EFDE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32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26B443-AC3A-EECC-432B-9F951D03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5D33DB7-6AE0-C115-E25A-5EE7D41D7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2D1C457-7C4F-0A15-4504-0369409B7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17C-24F2-4F26-8809-FB134B25DBA4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18EFABD-375E-536B-311A-0076BC7E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FA1EA1E-D4C4-D6C9-8E48-B392C968F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C239-32BC-4EB1-A8BE-7BB74EFDE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122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14127B-4E80-A671-D944-24413659B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0FD682-C7AB-5749-2750-F9EB834CE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671699-D737-8ED0-34B1-4D999217A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F87EDDC-E57A-547B-E855-B6AD8CC3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17C-24F2-4F26-8809-FB134B25DBA4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13A298A-F52D-7604-A33A-270CA6EE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B7A50C3-FC83-C374-9458-14F3A451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C239-32BC-4EB1-A8BE-7BB74EFDE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346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9534CA-A8C5-8DF8-AC0C-80E9FB77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811DFF9-C562-BF99-55FB-74B868F68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C1A47E6-5773-1132-D31F-A87624F1E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FBFE3DA-D8B0-2DA3-AC27-CC81CA69A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E86E5E2-8481-6185-906B-C3BD76A57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8F840B5-D843-D23F-4FA3-5936D0D4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17C-24F2-4F26-8809-FB134B25DBA4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F426B7A-A8E5-A20E-4050-3F8618FB4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9CE017C-0EE0-8B26-C114-BB82CEA0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C239-32BC-4EB1-A8BE-7BB74EFDE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065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D817A7-D524-4340-97B2-B74E59AC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AF77753-84B5-7FBB-E14D-54703F97B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17C-24F2-4F26-8809-FB134B25DBA4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4954BA2-88C6-0939-102B-BD75246C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EF9E2FF-8A69-9CE7-E44A-6E8D506C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C239-32BC-4EB1-A8BE-7BB74EFDE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99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1CCE201-9A40-9832-BB2A-4556A6A26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17C-24F2-4F26-8809-FB134B25DBA4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4BAFC95-78C3-B0D5-9D68-537BED8A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91A77C1-1A46-2035-DCBB-257ADABA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C239-32BC-4EB1-A8BE-7BB74EFDE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75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EC7D2E-2096-A30C-A77C-C2FCA404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6C9381-7A74-965C-2A88-7A03BE819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8FE008E-8D13-4439-889F-3D942D27B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EB9FAD3-9E81-3E66-58D0-60A1FBF64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17C-24F2-4F26-8809-FB134B25DBA4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AE38B4B-859A-9819-7F3E-F027FFD5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CD1C2DD-A679-B6C3-1663-6F52BA18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C239-32BC-4EB1-A8BE-7BB74EFDE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336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4153F1-ED40-3E87-0FEE-0A2C3EDCE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D4945F9-3D0A-2AEB-FF19-9E205FAF8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11E306E-37C9-C18F-619B-141994EF3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8BCA20D-695E-092D-A0FE-3B30119BF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17C-24F2-4F26-8809-FB134B25DBA4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B431AC3-EFA3-18EF-4687-32437DDC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2F6C817-5E6F-64AD-C176-8A5062992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C239-32BC-4EB1-A8BE-7BB74EFDE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121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4CC960E-95F7-FBD9-6930-40C5B225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DE72F1B-74C3-4D12-81A8-122096FD6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F6D310-5212-F337-6C78-EE8DBDEFF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1EB17C-24F2-4F26-8809-FB134B25DBA4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83AE51-CE5E-6ADF-0A52-0DC4D2B72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EB22C9-26C6-6737-6363-0889FA883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D6C239-32BC-4EB1-A8BE-7BB74EFDE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27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ebis.deu.edu.tr/ders-katalog/2023-2024g/tr/bolum_1633_tr.html" TargetMode="External"/><Relationship Id="rId5" Type="http://schemas.openxmlformats.org/officeDocument/2006/relationships/hyperlink" Target="https://debis.deu.edu.tr/ders-katalog/2023-2024g/tr/bolum_1634_tr.html" TargetMode="External"/><Relationship Id="rId4" Type="http://schemas.openxmlformats.org/officeDocument/2006/relationships/hyperlink" Target="https://debis.deu.edu.tr/ders-katalog/2023-2024g/tr/bolum_9206_tr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9D28225D-40C6-2BCF-5A0C-73CFBBEFAFB6}"/>
              </a:ext>
            </a:extLst>
          </p:cNvPr>
          <p:cNvSpPr/>
          <p:nvPr/>
        </p:nvSpPr>
        <p:spPr>
          <a:xfrm>
            <a:off x="1776425" y="1582057"/>
            <a:ext cx="8154975" cy="10014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5000"/>
                  <a:lumOff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B341822-44CD-5663-4B97-5515C8A2B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0085" y="1087841"/>
            <a:ext cx="7716456" cy="1989918"/>
          </a:xfrm>
        </p:spPr>
        <p:txBody>
          <a:bodyPr anchor="ctr">
            <a:normAutofit/>
          </a:bodyPr>
          <a:lstStyle/>
          <a:p>
            <a:r>
              <a:rPr lang="tr-TR" sz="4800" dirty="0">
                <a:latin typeface="Garamond" panose="02020404030301010803" pitchFamily="18" charset="0"/>
              </a:rPr>
              <a:t>Halk Sağlığı Anabilim Dalı</a:t>
            </a:r>
          </a:p>
        </p:txBody>
      </p:sp>
      <p:pic>
        <p:nvPicPr>
          <p:cNvPr id="4" name="Picture 3" descr="A white circle with blue and grey text&#10;&#10;Description automatically generated">
            <a:extLst>
              <a:ext uri="{FF2B5EF4-FFF2-40B4-BE49-F238E27FC236}">
                <a16:creationId xmlns:a16="http://schemas.microsoft.com/office/drawing/2014/main" id="{F8257507-E56E-80C2-9822-6A8AE73CA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32" y="1327983"/>
            <a:ext cx="1578675" cy="1578675"/>
          </a:xfrm>
          <a:prstGeom prst="rect">
            <a:avLst/>
          </a:prstGeom>
        </p:spPr>
      </p:pic>
      <p:pic>
        <p:nvPicPr>
          <p:cNvPr id="5" name="Picture 30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C6FC5F9D-D680-7A49-5BF0-62146601D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219" y="1421306"/>
            <a:ext cx="1392031" cy="139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9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9D28225D-40C6-2BCF-5A0C-73CFBBEFAFB6}"/>
              </a:ext>
            </a:extLst>
          </p:cNvPr>
          <p:cNvSpPr/>
          <p:nvPr/>
        </p:nvSpPr>
        <p:spPr>
          <a:xfrm>
            <a:off x="1309641" y="486131"/>
            <a:ext cx="9148378" cy="342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5000"/>
                  <a:lumOff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B341822-44CD-5663-4B97-5515C8A2B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732" y="-337869"/>
            <a:ext cx="7716456" cy="1989918"/>
          </a:xfrm>
        </p:spPr>
        <p:txBody>
          <a:bodyPr anchor="ctr">
            <a:norm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Tarihçe</a:t>
            </a:r>
          </a:p>
        </p:txBody>
      </p:sp>
      <p:pic>
        <p:nvPicPr>
          <p:cNvPr id="4" name="Picture 3" descr="A white circle with blue and grey text&#10;&#10;Description automatically generated">
            <a:extLst>
              <a:ext uri="{FF2B5EF4-FFF2-40B4-BE49-F238E27FC236}">
                <a16:creationId xmlns:a16="http://schemas.microsoft.com/office/drawing/2014/main" id="{F8257507-E56E-80C2-9822-6A8AE73CA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1" y="227321"/>
            <a:ext cx="860520" cy="860520"/>
          </a:xfrm>
          <a:prstGeom prst="rect">
            <a:avLst/>
          </a:prstGeom>
        </p:spPr>
      </p:pic>
      <p:pic>
        <p:nvPicPr>
          <p:cNvPr id="5" name="Picture 30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C6FC5F9D-D680-7A49-5BF0-62146601D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020" y="226830"/>
            <a:ext cx="860520" cy="86052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B68D357F-E28F-477B-8E9B-0151A01DF738}"/>
              </a:ext>
            </a:extLst>
          </p:cNvPr>
          <p:cNvSpPr txBox="1"/>
          <p:nvPr/>
        </p:nvSpPr>
        <p:spPr>
          <a:xfrm>
            <a:off x="1600200" y="1652049"/>
            <a:ext cx="89916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latin typeface="Garamond" panose="02020404030301010803" pitchFamily="18" charset="0"/>
              </a:rPr>
              <a:t>Anabilim Dalımız 1982 yılında kurulmuştur. Geçmişte görev yapmış Anabilim Dalı başkanları sırasıyla; Sevin Ergin Özdeniz, Gazanfer Aksakoğlu, Gül Ergör, Belgin Ünal, Alp Ergör, Bülent Kılıç ve Yücel Demiral’dır. </a:t>
            </a:r>
          </a:p>
          <a:p>
            <a:pPr algn="just"/>
            <a:endParaRPr lang="tr-TR" sz="2800" dirty="0">
              <a:latin typeface="Garamond" panose="02020404030301010803" pitchFamily="18" charset="0"/>
            </a:endParaRPr>
          </a:p>
          <a:p>
            <a:pPr algn="just"/>
            <a:r>
              <a:rPr lang="tr-TR" sz="2800" dirty="0">
                <a:latin typeface="Garamond" panose="02020404030301010803" pitchFamily="18" charset="0"/>
              </a:rPr>
              <a:t>Üniversite Hastanesi İşyeri Sağlık Güvenlik Birimi 2008 yılında Anabilim Dalı öğretim üyelerinin sorumluluğunda kurulmuştur.</a:t>
            </a:r>
          </a:p>
        </p:txBody>
      </p:sp>
    </p:spTree>
    <p:extLst>
      <p:ext uri="{BB962C8B-B14F-4D97-AF65-F5344CB8AC3E}">
        <p14:creationId xmlns:p14="http://schemas.microsoft.com/office/powerpoint/2010/main" val="1999531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9D28225D-40C6-2BCF-5A0C-73CFBBEFAFB6}"/>
              </a:ext>
            </a:extLst>
          </p:cNvPr>
          <p:cNvSpPr/>
          <p:nvPr/>
        </p:nvSpPr>
        <p:spPr>
          <a:xfrm>
            <a:off x="1309641" y="486131"/>
            <a:ext cx="9148378" cy="342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5000"/>
                  <a:lumOff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B341822-44CD-5663-4B97-5515C8A2B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732" y="-337869"/>
            <a:ext cx="7716456" cy="1989918"/>
          </a:xfrm>
        </p:spPr>
        <p:txBody>
          <a:bodyPr anchor="ctr">
            <a:norm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Öğretim Üyeleri</a:t>
            </a:r>
          </a:p>
        </p:txBody>
      </p:sp>
      <p:pic>
        <p:nvPicPr>
          <p:cNvPr id="4" name="Picture 3" descr="A white circle with blue and grey text&#10;&#10;Description automatically generated">
            <a:extLst>
              <a:ext uri="{FF2B5EF4-FFF2-40B4-BE49-F238E27FC236}">
                <a16:creationId xmlns:a16="http://schemas.microsoft.com/office/drawing/2014/main" id="{F8257507-E56E-80C2-9822-6A8AE73CA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1" y="227321"/>
            <a:ext cx="860520" cy="860520"/>
          </a:xfrm>
          <a:prstGeom prst="rect">
            <a:avLst/>
          </a:prstGeom>
        </p:spPr>
      </p:pic>
      <p:pic>
        <p:nvPicPr>
          <p:cNvPr id="5" name="Picture 30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C6FC5F9D-D680-7A49-5BF0-62146601D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020" y="226830"/>
            <a:ext cx="860520" cy="86052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5405DC0-4A58-2818-903D-E1C90F8DF417}"/>
              </a:ext>
            </a:extLst>
          </p:cNvPr>
          <p:cNvSpPr txBox="1"/>
          <p:nvPr/>
        </p:nvSpPr>
        <p:spPr>
          <a:xfrm>
            <a:off x="1854199" y="2644862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Prof. Dr. Reyhan UÇKU</a:t>
            </a:r>
          </a:p>
          <a:p>
            <a:r>
              <a:rPr lang="tr-TR" sz="2000" dirty="0">
                <a:latin typeface="Garamond" panose="02020404030301010803" pitchFamily="18" charset="0"/>
              </a:rPr>
              <a:t>Prof. Dr. Gül ERGÖR</a:t>
            </a:r>
          </a:p>
          <a:p>
            <a:r>
              <a:rPr lang="tr-TR" sz="2000" dirty="0">
                <a:latin typeface="Garamond" panose="02020404030301010803" pitchFamily="18" charset="0"/>
              </a:rPr>
              <a:t>Prof. Dr. Alp ERGÖR</a:t>
            </a:r>
          </a:p>
          <a:p>
            <a:r>
              <a:rPr lang="tr-TR" sz="2000" dirty="0">
                <a:latin typeface="Garamond" panose="02020404030301010803" pitchFamily="18" charset="0"/>
              </a:rPr>
              <a:t>Prof. Dr. Bülent KILIÇ</a:t>
            </a:r>
          </a:p>
          <a:p>
            <a:r>
              <a:rPr lang="tr-TR" sz="2000" dirty="0">
                <a:latin typeface="Garamond" panose="02020404030301010803" pitchFamily="18" charset="0"/>
              </a:rPr>
              <a:t>Prof. Dr. Yücel DEMİRAL </a:t>
            </a:r>
          </a:p>
          <a:p>
            <a:r>
              <a:rPr lang="tr-TR" sz="2000" dirty="0">
                <a:latin typeface="Garamond" panose="02020404030301010803" pitchFamily="18" charset="0"/>
              </a:rPr>
              <a:t>Prof. Dr. Türkan GÜNAY</a:t>
            </a:r>
          </a:p>
          <a:p>
            <a:r>
              <a:rPr lang="tr-TR" sz="2000" dirty="0">
                <a:latin typeface="Garamond" panose="02020404030301010803" pitchFamily="18" charset="0"/>
              </a:rPr>
              <a:t>Prof. Dr. Hatice ŞİMŞEK KESKİN</a:t>
            </a:r>
          </a:p>
          <a:p>
            <a:r>
              <a:rPr lang="tr-TR" sz="2000" dirty="0">
                <a:latin typeface="Garamond" panose="02020404030301010803" pitchFamily="18" charset="0"/>
              </a:rPr>
              <a:t>Doç. Dr. Ceyda ŞAHAN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C78D12B-CC78-2218-41EC-9C740447D245}"/>
              </a:ext>
            </a:extLst>
          </p:cNvPr>
          <p:cNvSpPr txBox="1"/>
          <p:nvPr/>
        </p:nvSpPr>
        <p:spPr>
          <a:xfrm>
            <a:off x="1854199" y="1390930"/>
            <a:ext cx="82464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dirty="0">
                <a:latin typeface="Garamond" panose="02020404030301010803" pitchFamily="18" charset="0"/>
              </a:rPr>
              <a:t>Anabilim Dalımızda Ocak 2024 tarihiyle </a:t>
            </a:r>
            <a:r>
              <a:rPr lang="tr-TR" sz="2800" b="1" dirty="0">
                <a:latin typeface="Garamond" panose="02020404030301010803" pitchFamily="18" charset="0"/>
              </a:rPr>
              <a:t>8</a:t>
            </a:r>
            <a:r>
              <a:rPr lang="tr-TR" sz="2800" dirty="0">
                <a:latin typeface="Garamond" panose="02020404030301010803" pitchFamily="18" charset="0"/>
              </a:rPr>
              <a:t> Öğretim Üyesi bulunmaktadır.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3918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9D28225D-40C6-2BCF-5A0C-73CFBBEFAFB6}"/>
              </a:ext>
            </a:extLst>
          </p:cNvPr>
          <p:cNvSpPr/>
          <p:nvPr/>
        </p:nvSpPr>
        <p:spPr>
          <a:xfrm>
            <a:off x="1309641" y="486131"/>
            <a:ext cx="9148378" cy="342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5000"/>
                  <a:lumOff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B341822-44CD-5663-4B97-5515C8A2B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732" y="-337869"/>
            <a:ext cx="7716456" cy="1989918"/>
          </a:xfrm>
        </p:spPr>
        <p:txBody>
          <a:bodyPr anchor="ctr">
            <a:norm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Programlar</a:t>
            </a:r>
          </a:p>
        </p:txBody>
      </p:sp>
      <p:pic>
        <p:nvPicPr>
          <p:cNvPr id="4" name="Picture 3" descr="A white circle with blue and grey text&#10;&#10;Description automatically generated">
            <a:extLst>
              <a:ext uri="{FF2B5EF4-FFF2-40B4-BE49-F238E27FC236}">
                <a16:creationId xmlns:a16="http://schemas.microsoft.com/office/drawing/2014/main" id="{F8257507-E56E-80C2-9822-6A8AE73CA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1" y="227321"/>
            <a:ext cx="860520" cy="860520"/>
          </a:xfrm>
          <a:prstGeom prst="rect">
            <a:avLst/>
          </a:prstGeom>
        </p:spPr>
      </p:pic>
      <p:pic>
        <p:nvPicPr>
          <p:cNvPr id="5" name="Picture 30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C6FC5F9D-D680-7A49-5BF0-62146601D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020" y="226830"/>
            <a:ext cx="860520" cy="860520"/>
          </a:xfrm>
          <a:prstGeom prst="rect">
            <a:avLst/>
          </a:prstGeom>
        </p:spPr>
      </p:pic>
      <p:sp>
        <p:nvSpPr>
          <p:cNvPr id="7" name="Başlık 1">
            <a:extLst>
              <a:ext uri="{FF2B5EF4-FFF2-40B4-BE49-F238E27FC236}">
                <a16:creationId xmlns:a16="http://schemas.microsoft.com/office/drawing/2014/main" id="{0E7A01AC-4B06-7F7A-7771-EC25980FE711}"/>
              </a:ext>
            </a:extLst>
          </p:cNvPr>
          <p:cNvSpPr txBox="1">
            <a:spLocks/>
          </p:cNvSpPr>
          <p:nvPr/>
        </p:nvSpPr>
        <p:spPr>
          <a:xfrm>
            <a:off x="1111378" y="1910859"/>
            <a:ext cx="10331322" cy="3628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>
                <a:latin typeface="Garamond" panose="02020404030301010803" pitchFamily="18" charset="0"/>
              </a:rPr>
              <a:t>Anabilim Dalımızda </a:t>
            </a:r>
            <a:r>
              <a:rPr lang="tr-TR" sz="3200" b="1" dirty="0">
                <a:latin typeface="Garamond" panose="02020404030301010803" pitchFamily="18" charset="0"/>
              </a:rPr>
              <a:t>üç</a:t>
            </a:r>
            <a:r>
              <a:rPr lang="tr-TR" sz="3200" dirty="0">
                <a:latin typeface="Garamond" panose="02020404030301010803" pitchFamily="18" charset="0"/>
              </a:rPr>
              <a:t> lisans üstü derece programı bulunmaktadır.</a:t>
            </a:r>
          </a:p>
          <a:p>
            <a:pPr algn="l"/>
            <a:endParaRPr lang="tr-TR" sz="3200" dirty="0">
              <a:latin typeface="Garamond" panose="02020404030301010803" pitchFamily="18" charset="0"/>
            </a:endParaRPr>
          </a:p>
          <a:p>
            <a:pPr algn="l"/>
            <a:endParaRPr lang="tr-TR" sz="3200" dirty="0">
              <a:latin typeface="Garamond" panose="02020404030301010803" pitchFamily="18" charset="0"/>
            </a:endParaRPr>
          </a:p>
          <a:p>
            <a:pPr algn="l"/>
            <a:r>
              <a:rPr lang="tr-TR" sz="3200" dirty="0">
                <a:latin typeface="Garamond" panose="02020404030301010803" pitchFamily="18" charset="0"/>
              </a:rPr>
              <a:t>Yüksek Lisans derece programları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2400" dirty="0">
                <a:latin typeface="Garamond" panose="02020404030301010803" pitchFamily="18" charset="0"/>
              </a:rPr>
              <a:t>Halk Sağlığı Yüksek Lisans Programı</a:t>
            </a:r>
          </a:p>
          <a:p>
            <a:pPr algn="l"/>
            <a:endParaRPr lang="tr-TR" sz="3200" dirty="0">
              <a:latin typeface="Garamond" panose="02020404030301010803" pitchFamily="18" charset="0"/>
            </a:endParaRPr>
          </a:p>
          <a:p>
            <a:pPr algn="l"/>
            <a:endParaRPr lang="tr-TR" sz="3200" dirty="0">
              <a:latin typeface="Garamond" panose="02020404030301010803" pitchFamily="18" charset="0"/>
            </a:endParaRPr>
          </a:p>
          <a:p>
            <a:pPr algn="l"/>
            <a:r>
              <a:rPr lang="tr-TR" sz="3200" dirty="0">
                <a:latin typeface="Garamond" panose="02020404030301010803" pitchFamily="18" charset="0"/>
              </a:rPr>
              <a:t>Doktora derece programları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2400" dirty="0">
                <a:latin typeface="Garamond" panose="02020404030301010803" pitchFamily="18" charset="0"/>
              </a:rPr>
              <a:t>İş Sağlığı Doktora Programı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2400" dirty="0">
                <a:latin typeface="Garamond" panose="02020404030301010803" pitchFamily="18" charset="0"/>
              </a:rPr>
              <a:t>Halk Sağlığı Doktora Programı</a:t>
            </a:r>
          </a:p>
          <a:p>
            <a:pPr algn="l"/>
            <a:endParaRPr lang="tr-TR" sz="2800" dirty="0">
              <a:latin typeface="Garamond" panose="02020404030301010803" pitchFamily="18" charset="0"/>
            </a:endParaRPr>
          </a:p>
          <a:p>
            <a:pPr algn="l"/>
            <a:endParaRPr lang="tr-TR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119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9D28225D-40C6-2BCF-5A0C-73CFBBEFAFB6}"/>
              </a:ext>
            </a:extLst>
          </p:cNvPr>
          <p:cNvSpPr/>
          <p:nvPr/>
        </p:nvSpPr>
        <p:spPr>
          <a:xfrm>
            <a:off x="1309641" y="486131"/>
            <a:ext cx="9148378" cy="342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5000"/>
                  <a:lumOff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B341822-44CD-5663-4B97-5515C8A2B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732" y="-337869"/>
            <a:ext cx="7716456" cy="1989918"/>
          </a:xfrm>
        </p:spPr>
        <p:txBody>
          <a:bodyPr anchor="ctr">
            <a:norm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Mezunlar ve öğrenciler</a:t>
            </a:r>
          </a:p>
        </p:txBody>
      </p:sp>
      <p:pic>
        <p:nvPicPr>
          <p:cNvPr id="4" name="Picture 3" descr="A white circle with blue and grey text&#10;&#10;Description automatically generated">
            <a:extLst>
              <a:ext uri="{FF2B5EF4-FFF2-40B4-BE49-F238E27FC236}">
                <a16:creationId xmlns:a16="http://schemas.microsoft.com/office/drawing/2014/main" id="{F8257507-E56E-80C2-9822-6A8AE73CA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1" y="227321"/>
            <a:ext cx="860520" cy="860520"/>
          </a:xfrm>
          <a:prstGeom prst="rect">
            <a:avLst/>
          </a:prstGeom>
        </p:spPr>
      </p:pic>
      <p:pic>
        <p:nvPicPr>
          <p:cNvPr id="5" name="Picture 30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C6FC5F9D-D680-7A49-5BF0-62146601D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020" y="226830"/>
            <a:ext cx="860520" cy="860520"/>
          </a:xfrm>
          <a:prstGeom prst="rect">
            <a:avLst/>
          </a:prstGeom>
        </p:spPr>
      </p:pic>
      <p:sp>
        <p:nvSpPr>
          <p:cNvPr id="7" name="Başlık 1">
            <a:extLst>
              <a:ext uri="{FF2B5EF4-FFF2-40B4-BE49-F238E27FC236}">
                <a16:creationId xmlns:a16="http://schemas.microsoft.com/office/drawing/2014/main" id="{0E7A01AC-4B06-7F7A-7771-EC25980FE711}"/>
              </a:ext>
            </a:extLst>
          </p:cNvPr>
          <p:cNvSpPr txBox="1">
            <a:spLocks/>
          </p:cNvSpPr>
          <p:nvPr/>
        </p:nvSpPr>
        <p:spPr>
          <a:xfrm>
            <a:off x="1212978" y="1271840"/>
            <a:ext cx="10331322" cy="4430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600" dirty="0">
                <a:latin typeface="Garamond" panose="02020404030301010803" pitchFamily="18" charset="0"/>
              </a:rPr>
              <a:t>Anabilim Dalımızdan bugüne </a:t>
            </a:r>
            <a:r>
              <a:rPr lang="tr-TR" sz="2400" dirty="0">
                <a:latin typeface="Garamond" panose="02020404030301010803" pitchFamily="18" charset="0"/>
              </a:rPr>
              <a:t>(Ocak 2024) </a:t>
            </a:r>
            <a:r>
              <a:rPr lang="tr-TR" sz="3600" dirty="0">
                <a:latin typeface="Garamond" panose="02020404030301010803" pitchFamily="18" charset="0"/>
              </a:rPr>
              <a:t>kadar;</a:t>
            </a:r>
          </a:p>
          <a:p>
            <a:pPr algn="l"/>
            <a:endParaRPr lang="tr-TR" sz="3200" dirty="0">
              <a:latin typeface="Garamond" panose="02020404030301010803" pitchFamily="18" charset="0"/>
            </a:endParaRPr>
          </a:p>
          <a:p>
            <a:pPr algn="l"/>
            <a:r>
              <a:rPr lang="tr-TR" sz="2800" dirty="0">
                <a:latin typeface="Garamond" panose="02020404030301010803" pitchFamily="18" charset="0"/>
              </a:rPr>
              <a:t>35  Halk Sağlığı Doktora, </a:t>
            </a:r>
          </a:p>
          <a:p>
            <a:pPr algn="l"/>
            <a:r>
              <a:rPr lang="tr-TR" sz="2800" dirty="0">
                <a:latin typeface="Garamond" panose="02020404030301010803" pitchFamily="18" charset="0"/>
              </a:rPr>
              <a:t>12  İş Sağlığı Doktora </a:t>
            </a:r>
          </a:p>
          <a:p>
            <a:pPr algn="l"/>
            <a:r>
              <a:rPr lang="tr-TR" sz="2800" dirty="0">
                <a:latin typeface="Garamond" panose="02020404030301010803" pitchFamily="18" charset="0"/>
              </a:rPr>
              <a:t>78  Halk Sağlığı Yüksek Lisans öğrencisi </a:t>
            </a:r>
            <a:r>
              <a:rPr lang="tr-TR" sz="2000" b="1" dirty="0">
                <a:latin typeface="Garamond" panose="02020404030301010803" pitchFamily="18" charset="0"/>
              </a:rPr>
              <a:t>mezun</a:t>
            </a:r>
            <a:r>
              <a:rPr lang="tr-TR" sz="2000" dirty="0">
                <a:latin typeface="Garamond" panose="02020404030301010803" pitchFamily="18" charset="0"/>
              </a:rPr>
              <a:t> olmuştur.</a:t>
            </a:r>
          </a:p>
          <a:p>
            <a:pPr algn="l"/>
            <a:endParaRPr lang="tr-TR" sz="2800" dirty="0">
              <a:latin typeface="Garamond" panose="02020404030301010803" pitchFamily="18" charset="0"/>
            </a:endParaRPr>
          </a:p>
          <a:p>
            <a:pPr algn="l"/>
            <a:r>
              <a:rPr lang="tr-TR" sz="2800" dirty="0">
                <a:latin typeface="Garamond" panose="02020404030301010803" pitchFamily="18" charset="0"/>
              </a:rPr>
              <a:t>16  Halk Sağlığı Doktora öğrencisi </a:t>
            </a:r>
          </a:p>
          <a:p>
            <a:pPr algn="l"/>
            <a:r>
              <a:rPr lang="tr-TR" sz="2800" dirty="0">
                <a:latin typeface="Garamond" panose="02020404030301010803" pitchFamily="18" charset="0"/>
              </a:rPr>
              <a:t>7    İş Sağlığı Doktora öğrencisi </a:t>
            </a:r>
          </a:p>
          <a:p>
            <a:pPr algn="l"/>
            <a:r>
              <a:rPr lang="tr-TR" sz="2800" dirty="0">
                <a:latin typeface="Garamond" panose="02020404030301010803" pitchFamily="18" charset="0"/>
              </a:rPr>
              <a:t>22  Halk Sağlığı Yüksek Lisans öğrencisi de </a:t>
            </a:r>
            <a:r>
              <a:rPr lang="tr-TR" sz="2000" dirty="0">
                <a:latin typeface="Garamond" panose="02020404030301010803" pitchFamily="18" charset="0"/>
              </a:rPr>
              <a:t>eğitimlerine </a:t>
            </a:r>
            <a:r>
              <a:rPr lang="tr-TR" sz="2000" b="1" dirty="0">
                <a:latin typeface="Garamond" panose="02020404030301010803" pitchFamily="18" charset="0"/>
              </a:rPr>
              <a:t>devam </a:t>
            </a:r>
            <a:r>
              <a:rPr lang="tr-TR" sz="2000" dirty="0">
                <a:latin typeface="Garamond" panose="02020404030301010803" pitchFamily="18" charset="0"/>
              </a:rPr>
              <a:t>etmektedir.</a:t>
            </a:r>
            <a:endParaRPr lang="tr-TR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75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9D28225D-40C6-2BCF-5A0C-73CFBBEFAFB6}"/>
              </a:ext>
            </a:extLst>
          </p:cNvPr>
          <p:cNvSpPr/>
          <p:nvPr/>
        </p:nvSpPr>
        <p:spPr>
          <a:xfrm>
            <a:off x="1309641" y="486131"/>
            <a:ext cx="9148378" cy="342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5000"/>
                  <a:lumOff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B341822-44CD-5663-4B97-5515C8A2B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732" y="-337869"/>
            <a:ext cx="7716456" cy="1989918"/>
          </a:xfrm>
        </p:spPr>
        <p:txBody>
          <a:bodyPr anchor="ctr">
            <a:norm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Program detayları</a:t>
            </a:r>
          </a:p>
        </p:txBody>
      </p:sp>
      <p:pic>
        <p:nvPicPr>
          <p:cNvPr id="4" name="Picture 3" descr="A white circle with blue and grey text&#10;&#10;Description automatically generated">
            <a:extLst>
              <a:ext uri="{FF2B5EF4-FFF2-40B4-BE49-F238E27FC236}">
                <a16:creationId xmlns:a16="http://schemas.microsoft.com/office/drawing/2014/main" id="{F8257507-E56E-80C2-9822-6A8AE73CA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1" y="227321"/>
            <a:ext cx="860520" cy="860520"/>
          </a:xfrm>
          <a:prstGeom prst="rect">
            <a:avLst/>
          </a:prstGeom>
        </p:spPr>
      </p:pic>
      <p:pic>
        <p:nvPicPr>
          <p:cNvPr id="5" name="Picture 30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C6FC5F9D-D680-7A49-5BF0-62146601D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020" y="226830"/>
            <a:ext cx="860520" cy="860520"/>
          </a:xfrm>
          <a:prstGeom prst="rect">
            <a:avLst/>
          </a:prstGeom>
        </p:spPr>
      </p:pic>
      <p:sp>
        <p:nvSpPr>
          <p:cNvPr id="7" name="Başlık 1">
            <a:extLst>
              <a:ext uri="{FF2B5EF4-FFF2-40B4-BE49-F238E27FC236}">
                <a16:creationId xmlns:a16="http://schemas.microsoft.com/office/drawing/2014/main" id="{0E7A01AC-4B06-7F7A-7771-EC25980FE711}"/>
              </a:ext>
            </a:extLst>
          </p:cNvPr>
          <p:cNvSpPr txBox="1">
            <a:spLocks/>
          </p:cNvSpPr>
          <p:nvPr/>
        </p:nvSpPr>
        <p:spPr>
          <a:xfrm>
            <a:off x="1170386" y="1445472"/>
            <a:ext cx="10351053" cy="2841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>
                <a:latin typeface="Garamond" panose="02020404030301010803" pitchFamily="18" charset="0"/>
              </a:rPr>
              <a:t>Eğitim programlarımızla ilgili</a:t>
            </a:r>
          </a:p>
          <a:p>
            <a:pPr algn="l"/>
            <a:r>
              <a:rPr lang="tr-TR" sz="1800" dirty="0">
                <a:latin typeface="Garamond" panose="02020404030301010803" pitchFamily="18" charset="0"/>
              </a:rPr>
              <a:t>Program Kazanımları</a:t>
            </a:r>
          </a:p>
          <a:p>
            <a:pPr algn="l"/>
            <a:r>
              <a:rPr lang="tr-TR" sz="1800" dirty="0">
                <a:latin typeface="Garamond" panose="02020404030301010803" pitchFamily="18" charset="0"/>
              </a:rPr>
              <a:t>Ders Kataloğu</a:t>
            </a:r>
          </a:p>
          <a:p>
            <a:pPr algn="l"/>
            <a:r>
              <a:rPr lang="tr-TR" sz="1800" dirty="0">
                <a:latin typeface="Garamond" panose="02020404030301010803" pitchFamily="18" charset="0"/>
              </a:rPr>
              <a:t>Mezuniyet Koşulları</a:t>
            </a:r>
            <a:br>
              <a:rPr lang="tr-TR" sz="1800" dirty="0">
                <a:latin typeface="Garamond" panose="02020404030301010803" pitchFamily="18" charset="0"/>
              </a:rPr>
            </a:br>
            <a:r>
              <a:rPr lang="tr-TR" sz="1800" dirty="0">
                <a:latin typeface="Garamond" panose="02020404030301010803" pitchFamily="18" charset="0"/>
              </a:rPr>
              <a:t>Kabul ve Kayıt Koşulları</a:t>
            </a:r>
            <a:br>
              <a:rPr lang="tr-TR" sz="2800" dirty="0">
                <a:latin typeface="Garamond" panose="02020404030301010803" pitchFamily="18" charset="0"/>
              </a:rPr>
            </a:br>
            <a:r>
              <a:rPr lang="tr-TR" sz="2800" dirty="0">
                <a:latin typeface="Garamond" panose="02020404030301010803" pitchFamily="18" charset="0"/>
              </a:rPr>
              <a:t>vb. detaylı bilgilere güncel olarak ulaşmak için lütfen DEÜ Sağlık Bilimleri Enstitüsü internet sayfasına göz atınız. 2023-2024 yılı için aşağıdaki kutucuklara </a:t>
            </a:r>
            <a:r>
              <a:rPr lang="tr-TR" sz="2800" b="1" dirty="0">
                <a:latin typeface="Garamond" panose="02020404030301010803" pitchFamily="18" charset="0"/>
              </a:rPr>
              <a:t>tıklayarak</a:t>
            </a:r>
            <a:r>
              <a:rPr lang="tr-TR" sz="2800" dirty="0">
                <a:latin typeface="Garamond" panose="02020404030301010803" pitchFamily="18" charset="0"/>
              </a:rPr>
              <a:t> programlara hızlıca ulaşabilirsiniz.</a:t>
            </a:r>
          </a:p>
        </p:txBody>
      </p:sp>
      <p:sp>
        <p:nvSpPr>
          <p:cNvPr id="3" name="Dikdörtgen 2">
            <a:hlinkClick r:id="rId4"/>
            <a:extLst>
              <a:ext uri="{FF2B5EF4-FFF2-40B4-BE49-F238E27FC236}">
                <a16:creationId xmlns:a16="http://schemas.microsoft.com/office/drawing/2014/main" id="{FD07D7DB-9A70-2060-CBA7-1AE875B0D5DB}"/>
              </a:ext>
            </a:extLst>
          </p:cNvPr>
          <p:cNvSpPr/>
          <p:nvPr/>
        </p:nvSpPr>
        <p:spPr>
          <a:xfrm>
            <a:off x="2840697" y="4838740"/>
            <a:ext cx="1541940" cy="1320800"/>
          </a:xfrm>
          <a:prstGeom prst="rect">
            <a:avLst/>
          </a:prstGeom>
          <a:solidFill>
            <a:srgbClr val="AFC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Halk Sağlığı</a:t>
            </a:r>
          </a:p>
          <a:p>
            <a:pPr algn="ctr"/>
            <a:r>
              <a:rPr lang="tr-TR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Doktora</a:t>
            </a:r>
          </a:p>
        </p:txBody>
      </p:sp>
      <p:sp>
        <p:nvSpPr>
          <p:cNvPr id="8" name="Dikdörtgen 7">
            <a:hlinkClick r:id="rId5"/>
            <a:extLst>
              <a:ext uri="{FF2B5EF4-FFF2-40B4-BE49-F238E27FC236}">
                <a16:creationId xmlns:a16="http://schemas.microsoft.com/office/drawing/2014/main" id="{684CCA00-7CAE-C890-0220-AAFBCBF10A8F}"/>
              </a:ext>
            </a:extLst>
          </p:cNvPr>
          <p:cNvSpPr/>
          <p:nvPr/>
        </p:nvSpPr>
        <p:spPr>
          <a:xfrm>
            <a:off x="5346327" y="4838740"/>
            <a:ext cx="1541940" cy="1320800"/>
          </a:xfrm>
          <a:prstGeom prst="rect">
            <a:avLst/>
          </a:prstGeom>
          <a:solidFill>
            <a:srgbClr val="AFC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İş Sağlığı</a:t>
            </a:r>
          </a:p>
          <a:p>
            <a:pPr algn="ctr"/>
            <a:r>
              <a:rPr lang="tr-TR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Doktora</a:t>
            </a:r>
            <a:endParaRPr lang="tr-TR" sz="1600" b="1" dirty="0"/>
          </a:p>
        </p:txBody>
      </p:sp>
      <p:sp>
        <p:nvSpPr>
          <p:cNvPr id="9" name="Dikdörtgen 8">
            <a:hlinkClick r:id="rId6"/>
            <a:extLst>
              <a:ext uri="{FF2B5EF4-FFF2-40B4-BE49-F238E27FC236}">
                <a16:creationId xmlns:a16="http://schemas.microsoft.com/office/drawing/2014/main" id="{038C5C47-3CE9-3BDC-4A2A-986DBCE62BE4}"/>
              </a:ext>
            </a:extLst>
          </p:cNvPr>
          <p:cNvSpPr/>
          <p:nvPr/>
        </p:nvSpPr>
        <p:spPr>
          <a:xfrm>
            <a:off x="7851957" y="4851440"/>
            <a:ext cx="1541940" cy="1320800"/>
          </a:xfrm>
          <a:prstGeom prst="rect">
            <a:avLst/>
          </a:prstGeom>
          <a:solidFill>
            <a:srgbClr val="AFC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Halk Sağlığı</a:t>
            </a:r>
          </a:p>
          <a:p>
            <a:pPr algn="ctr"/>
            <a:r>
              <a:rPr lang="tr-TR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Yüksek Lisans</a:t>
            </a:r>
          </a:p>
        </p:txBody>
      </p:sp>
    </p:spTree>
    <p:extLst>
      <p:ext uri="{BB962C8B-B14F-4D97-AF65-F5344CB8AC3E}">
        <p14:creationId xmlns:p14="http://schemas.microsoft.com/office/powerpoint/2010/main" val="3027981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9D28225D-40C6-2BCF-5A0C-73CFBBEFAFB6}"/>
              </a:ext>
            </a:extLst>
          </p:cNvPr>
          <p:cNvSpPr/>
          <p:nvPr/>
        </p:nvSpPr>
        <p:spPr>
          <a:xfrm>
            <a:off x="1309641" y="486131"/>
            <a:ext cx="9148378" cy="342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5000"/>
                  <a:lumOff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B341822-44CD-5663-4B97-5515C8A2B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732" y="-337869"/>
            <a:ext cx="7716456" cy="1989918"/>
          </a:xfrm>
        </p:spPr>
        <p:txBody>
          <a:bodyPr anchor="ctr">
            <a:norm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İletişim ve ulaşım</a:t>
            </a:r>
          </a:p>
        </p:txBody>
      </p:sp>
      <p:pic>
        <p:nvPicPr>
          <p:cNvPr id="4" name="Picture 3" descr="A white circle with blue and grey text&#10;&#10;Description automatically generated">
            <a:extLst>
              <a:ext uri="{FF2B5EF4-FFF2-40B4-BE49-F238E27FC236}">
                <a16:creationId xmlns:a16="http://schemas.microsoft.com/office/drawing/2014/main" id="{F8257507-E56E-80C2-9822-6A8AE73CA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1" y="227321"/>
            <a:ext cx="860520" cy="860520"/>
          </a:xfrm>
          <a:prstGeom prst="rect">
            <a:avLst/>
          </a:prstGeom>
        </p:spPr>
      </p:pic>
      <p:pic>
        <p:nvPicPr>
          <p:cNvPr id="5" name="Picture 30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C6FC5F9D-D680-7A49-5BF0-62146601D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020" y="226830"/>
            <a:ext cx="860520" cy="86052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B1F41CE5-60AD-6F5D-AF61-012DB7803FB2}"/>
              </a:ext>
            </a:extLst>
          </p:cNvPr>
          <p:cNvSpPr txBox="1"/>
          <p:nvPr/>
        </p:nvSpPr>
        <p:spPr>
          <a:xfrm>
            <a:off x="1309641" y="1720840"/>
            <a:ext cx="905355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>
                <a:latin typeface="Garamond" panose="02020404030301010803" pitchFamily="18" charset="0"/>
              </a:rPr>
              <a:t>Telefon: </a:t>
            </a:r>
          </a:p>
          <a:p>
            <a:r>
              <a:rPr lang="tr-TR" sz="2400" dirty="0">
                <a:latin typeface="Garamond" panose="02020404030301010803" pitchFamily="18" charset="0"/>
              </a:rPr>
              <a:t>+90 232 412 40 01</a:t>
            </a:r>
          </a:p>
          <a:p>
            <a:endParaRPr lang="tr-TR" sz="2400" dirty="0">
              <a:latin typeface="Garamond" panose="02020404030301010803" pitchFamily="18" charset="0"/>
            </a:endParaRPr>
          </a:p>
          <a:p>
            <a:r>
              <a:rPr lang="tr-TR" sz="2400" b="1" dirty="0">
                <a:latin typeface="Garamond" panose="02020404030301010803" pitchFamily="18" charset="0"/>
              </a:rPr>
              <a:t>Adres:     </a:t>
            </a:r>
          </a:p>
          <a:p>
            <a:r>
              <a:rPr lang="tr-TR" sz="2400" dirty="0">
                <a:latin typeface="Garamond" panose="02020404030301010803" pitchFamily="18" charset="0"/>
              </a:rPr>
              <a:t>Mithatpaşa Cad. No:1606 İnciraltı  15 Temmuz Sağlık ve Sanat Yerleşkesi, Tıp Fakültesi Dekanlık Binası 8. Kat Balçova/İZMİR</a:t>
            </a:r>
          </a:p>
          <a:p>
            <a:endParaRPr lang="tr-TR" sz="2400" dirty="0">
              <a:latin typeface="Garamond" panose="02020404030301010803" pitchFamily="18" charset="0"/>
            </a:endParaRPr>
          </a:p>
          <a:p>
            <a:r>
              <a:rPr lang="tr-TR" sz="2400" b="1" dirty="0">
                <a:latin typeface="Garamond" panose="02020404030301010803" pitchFamily="18" charset="0"/>
              </a:rPr>
              <a:t>Google Haritalar bağlantısı:</a:t>
            </a:r>
          </a:p>
          <a:p>
            <a:r>
              <a:rPr lang="tr-TR" sz="2400" dirty="0">
                <a:latin typeface="Garamond" panose="02020404030301010803" pitchFamily="18" charset="0"/>
              </a:rPr>
              <a:t>https://maps.app.goo.gl/miZW3xkWpAr5m1Pz5</a:t>
            </a:r>
          </a:p>
        </p:txBody>
      </p:sp>
    </p:spTree>
    <p:extLst>
      <p:ext uri="{BB962C8B-B14F-4D97-AF65-F5344CB8AC3E}">
        <p14:creationId xmlns:p14="http://schemas.microsoft.com/office/powerpoint/2010/main" val="105715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9D28225D-40C6-2BCF-5A0C-73CFBBEFAFB6}"/>
              </a:ext>
            </a:extLst>
          </p:cNvPr>
          <p:cNvSpPr/>
          <p:nvPr/>
        </p:nvSpPr>
        <p:spPr>
          <a:xfrm>
            <a:off x="1309641" y="486131"/>
            <a:ext cx="9148378" cy="342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5000"/>
                  <a:lumOff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 descr="A white circle with blue and grey text&#10;&#10;Description automatically generated">
            <a:extLst>
              <a:ext uri="{FF2B5EF4-FFF2-40B4-BE49-F238E27FC236}">
                <a16:creationId xmlns:a16="http://schemas.microsoft.com/office/drawing/2014/main" id="{F8257507-E56E-80C2-9822-6A8AE73CA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1" y="227321"/>
            <a:ext cx="860520" cy="860520"/>
          </a:xfrm>
          <a:prstGeom prst="rect">
            <a:avLst/>
          </a:prstGeom>
        </p:spPr>
      </p:pic>
      <p:pic>
        <p:nvPicPr>
          <p:cNvPr id="5" name="Picture 30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C6FC5F9D-D680-7A49-5BF0-62146601D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020" y="226830"/>
            <a:ext cx="860520" cy="86052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B1F41CE5-60AD-6F5D-AF61-012DB7803FB2}"/>
              </a:ext>
            </a:extLst>
          </p:cNvPr>
          <p:cNvSpPr txBox="1"/>
          <p:nvPr/>
        </p:nvSpPr>
        <p:spPr>
          <a:xfrm>
            <a:off x="2321808" y="5416707"/>
            <a:ext cx="7548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Tüm öğrencilerimize başarılar dileriz.</a:t>
            </a:r>
          </a:p>
        </p:txBody>
      </p:sp>
      <p:pic>
        <p:nvPicPr>
          <p:cNvPr id="7" name="Resim 6" descr="giyim, kişi, şahıs, dış mekan, ağaç içeren bir resim&#10;&#10;Açıklama otomatik olarak oluşturuldu">
            <a:extLst>
              <a:ext uri="{FF2B5EF4-FFF2-40B4-BE49-F238E27FC236}">
                <a16:creationId xmlns:a16="http://schemas.microsoft.com/office/drawing/2014/main" id="{AD81D3AB-2CAC-5D96-21EA-E3869F4EE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95" y="1087350"/>
            <a:ext cx="5813929" cy="3888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8231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310</Words>
  <Application>Microsoft Office PowerPoint</Application>
  <PresentationFormat>Geniş ekran</PresentationFormat>
  <Paragraphs>57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Garamond</vt:lpstr>
      <vt:lpstr>Office Teması</vt:lpstr>
      <vt:lpstr>Halk Sağlığı Anabilim Dalı</vt:lpstr>
      <vt:lpstr>Tarihçe</vt:lpstr>
      <vt:lpstr>Öğretim Üyeleri</vt:lpstr>
      <vt:lpstr>Programlar</vt:lpstr>
      <vt:lpstr>Mezunlar ve öğrenciler</vt:lpstr>
      <vt:lpstr>Program detayları</vt:lpstr>
      <vt:lpstr>İletişim ve ulaşım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Halk Sağlığı Anabilim Dalı</dc:title>
  <dc:creator>Salih Keskin</dc:creator>
  <cp:lastModifiedBy>Salih Keskin</cp:lastModifiedBy>
  <cp:revision>3</cp:revision>
  <dcterms:created xsi:type="dcterms:W3CDTF">2024-01-04T11:00:48Z</dcterms:created>
  <dcterms:modified xsi:type="dcterms:W3CDTF">2024-01-04T12:24:19Z</dcterms:modified>
</cp:coreProperties>
</file>