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2" r:id="rId5"/>
    <p:sldId id="263" r:id="rId6"/>
    <p:sldId id="265" r:id="rId7"/>
    <p:sldId id="267" r:id="rId8"/>
    <p:sldId id="266" r:id="rId9"/>
    <p:sldId id="270" r:id="rId10"/>
    <p:sldId id="271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7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CC721-28FB-4677-99C1-49654D65CF04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3F681-A951-40C9-95BE-F5F5D96523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95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3F681-A951-40C9-95BE-F5F5D965235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89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3F681-A951-40C9-95BE-F5F5D965235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85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664E11-4D5C-4DA1-942C-259B8837D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9BBFD-048B-4F4E-9783-CA5F6E6AA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772BCF-FF08-4947-9358-266A6992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5802C4-C78B-41A8-8B2D-715561AA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63FF1F-08FC-4A2E-B454-C8DD97A6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1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7A9787-1C90-434F-B95B-EA41AD78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8B9B52-3DA6-4243-816A-5EC893450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0EB8AD-4221-434D-89FA-E89F3BAA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DE856C-68FD-439A-8AA6-4D2E045E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BA5D0A-EA86-4950-AA63-8E63C4A1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EA3A007-23C7-420D-BBD6-44E7C4D2F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1D8A0A-7889-4CC5-A8B1-CE659E9B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18C20D-43AE-4F06-99FD-125698AF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67B2D6-D1FC-42D8-9F5E-3B559A5A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93222A-9B8F-4A44-85A3-7472996B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9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23F36-7815-44D9-8D36-89A84E9F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C012F4-38E9-4889-844B-F12880D0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804F44-4E79-438A-A89B-86BAD0B7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176D10-04D1-4249-8A10-B67C0B43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A1E543-145A-45F5-A24A-E75C15E6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47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C54ABC-B575-4F2F-A94B-1E83865D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F9507C-7978-4630-91F9-5121DD07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724B49-C7AB-467B-BF1B-A8603346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F916D3-57BC-4379-95AE-5C47A30A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7E5B05-EBE9-40C7-A643-A3ADA076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48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8946C-2E6B-4BC4-93A4-F28ADC93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B3817F-9450-4216-BF56-D269BB9CA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DACC3C9-9D42-4BE8-BE38-66DEA9C56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CA25CD-9B41-4C0E-85C5-86F1BAC3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B3B6DF-68E3-4F9B-9525-FF5E2446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05C98B-5846-4220-AA7F-34D430DE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4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849BB-B966-48E9-A4A0-67ACF372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979079-EBBE-4821-954F-FA8E1005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08A2CD-2717-4207-91AA-794C6FD9D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C02AE81-72BF-4E65-997E-BFE282574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2A659E3-5E15-4BA4-8F80-E917693B6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E3BD412-35A1-40F8-9C4C-922F245C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4DA315-2E34-41AB-A32D-5522A12D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EA70A39-F079-43C4-8916-4CD75395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77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7547FC-94E2-47B4-BB44-04B82007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6469F0-2A00-496D-B1EA-BFF4EB0C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5C818CD-47CD-4FFC-BCC9-CBFFBA04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BB3B28-B4E5-410F-9628-A07451A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41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8C7BAA9-C45C-49F3-8494-4681C0EB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2E78C49-2F1B-4713-BC6C-FB2BED8B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3F622B0-8D6C-48C7-A166-3C77EF80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1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35507D-DCD6-41E5-843C-AC57B37B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764E81-AFC9-49B6-A314-FE9059C5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197F8F1-67CD-43FF-B8A8-61E6F46F0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766337A-FCA2-4823-9B40-DD5D7BD1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D60EB8-F460-43FB-91A1-F95EB0DE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F901BA-D07E-44E5-AFF1-9500B6D0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38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6F744-BC65-4A90-9914-52E6C53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8F637C-9262-435E-A9B8-833B55D62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EB341CE-E051-40C1-872F-46A60FC9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79B0D7-2C33-4C55-8AEC-3F261343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55F7EA-8108-40B9-9726-C766BD83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933797-A49C-4714-A41A-70CEA2DC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28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A0DCFE0-F72C-47C2-AABA-83B50B3F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891CBA-FBF4-4933-81AB-C4CE6B3A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72D051-F4B3-4B37-B8AD-3E8670F66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3FC880-5552-4017-BF11-70D9978BB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202EB8-ACCA-4490-9EAE-257F30C46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53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histoloji.ad@deu.edu.tr" TargetMode="External"/><Relationship Id="rId4" Type="http://schemas.openxmlformats.org/officeDocument/2006/relationships/hyperlink" Target="https://tip.deu.edu.tr/tr/histoloji-ve-embriyoloji-anabilim-dal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55C282-7A4A-47DB-B5D4-BC66397F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0" y="254090"/>
            <a:ext cx="1739375" cy="17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550119B-5627-4449-99AA-EC7695C6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00" y="299934"/>
            <a:ext cx="2968807" cy="16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3E226AE-D886-43B9-8123-1B70121C8F69}"/>
              </a:ext>
            </a:extLst>
          </p:cNvPr>
          <p:cNvSpPr txBox="1"/>
          <p:nvPr/>
        </p:nvSpPr>
        <p:spPr>
          <a:xfrm>
            <a:off x="1042774" y="2737975"/>
            <a:ext cx="10106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Dokuz Eylül Üniversitesi Tıp Fakültesi</a:t>
            </a:r>
          </a:p>
          <a:p>
            <a:pPr algn="ctr"/>
            <a:r>
              <a:rPr lang="tr-TR" sz="4400" b="1" dirty="0"/>
              <a:t>Histoloji ve Embriyoloji </a:t>
            </a:r>
            <a:r>
              <a:rPr lang="tr-TR" sz="4400" b="1" dirty="0" smtClean="0"/>
              <a:t>A.D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102102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27235E8-8CBF-403A-AD77-396E05CB5E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1924363"/>
            <a:ext cx="8211646" cy="427765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5F753AC-2A46-441B-AA3F-6301CF44F15B}"/>
              </a:ext>
            </a:extLst>
          </p:cNvPr>
          <p:cNvSpPr txBox="1"/>
          <p:nvPr/>
        </p:nvSpPr>
        <p:spPr>
          <a:xfrm>
            <a:off x="8563706" y="1462698"/>
            <a:ext cx="174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rebuchet MS" panose="020B0603020202020204" pitchFamily="34" charset="0"/>
              </a:rPr>
              <a:t>İLETİŞİM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6DB94EA-D028-4E40-A0E0-1971BB5C1516}"/>
              </a:ext>
            </a:extLst>
          </p:cNvPr>
          <p:cNvSpPr txBox="1"/>
          <p:nvPr/>
        </p:nvSpPr>
        <p:spPr>
          <a:xfrm>
            <a:off x="8569568" y="1998784"/>
            <a:ext cx="34700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Trebuchet MS" panose="020B0603020202020204" pitchFamily="34" charset="0"/>
              </a:rPr>
              <a:t>Web sitesi: </a:t>
            </a:r>
            <a:r>
              <a:rPr lang="tr-TR" dirty="0">
                <a:latin typeface="Trebuchet MS" panose="020B0603020202020204" pitchFamily="34" charset="0"/>
                <a:hlinkClick r:id="rId4" tooltip="https://tip.deu.edu.tr/tr/histoloji-ve-embriyoloji-anabilim-dali/"/>
              </a:rPr>
              <a:t>https://tip.deu.edu.tr</a:t>
            </a:r>
            <a:r>
              <a:rPr lang="tr-TR" b="0" i="0" u="none" strike="noStrike" dirty="0">
                <a:effectLst/>
                <a:latin typeface="Trebuchet MS" panose="020B0603020202020204" pitchFamily="34" charset="0"/>
                <a:hlinkClick r:id="rId4" tooltip="https://tip.deu.edu.tr/tr/histoloji-ve-embriyoloji-anabilim-dali/"/>
              </a:rPr>
              <a:t>/tr/histoloji-ve-embriyoloji-anabilim-dali</a:t>
            </a:r>
            <a:r>
              <a:rPr lang="tr-TR" dirty="0">
                <a:latin typeface="Trebuchet MS" panose="020B0603020202020204" pitchFamily="34" charset="0"/>
                <a:hlinkClick r:id="rId4" tooltip="https://tip.deu.edu.tr/tr/histoloji-ve-embriyoloji-anabilim-dali/"/>
              </a:rPr>
              <a:t>/</a:t>
            </a:r>
            <a:endParaRPr lang="tr-TR" b="0" i="0" u="none" strike="noStrike" dirty="0">
              <a:effectLst/>
              <a:latin typeface="Trebuchet MS" panose="020B0603020202020204" pitchFamily="34" charset="0"/>
            </a:endParaRP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b="1" dirty="0">
                <a:latin typeface="Trebuchet MS" panose="020B0603020202020204" pitchFamily="34" charset="0"/>
              </a:rPr>
              <a:t>E-posta adresi:</a:t>
            </a:r>
          </a:p>
          <a:p>
            <a:r>
              <a:rPr lang="tr-TR" dirty="0">
                <a:latin typeface="Trebuchet MS" panose="020B0603020202020204" pitchFamily="34" charset="0"/>
                <a:hlinkClick r:id="rId5"/>
              </a:rPr>
              <a:t>histoloji.ad@deu.edu.tr</a:t>
            </a:r>
            <a:r>
              <a:rPr lang="tr-TR" dirty="0">
                <a:latin typeface="Trebuchet MS" panose="020B0603020202020204" pitchFamily="34" charset="0"/>
              </a:rPr>
              <a:t> 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b="1" dirty="0">
                <a:latin typeface="Trebuchet MS" panose="020B0603020202020204" pitchFamily="34" charset="0"/>
              </a:rPr>
              <a:t>Telefon: </a:t>
            </a:r>
            <a:r>
              <a:rPr lang="tr-TR" dirty="0">
                <a:latin typeface="Trebuchet MS" panose="020B0603020202020204" pitchFamily="34" charset="0"/>
              </a:rPr>
              <a:t>+90 232 412 45 </a:t>
            </a:r>
            <a:r>
              <a:rPr lang="tr-TR" dirty="0" smtClean="0">
                <a:latin typeface="Trebuchet MS" panose="020B0603020202020204" pitchFamily="34" charset="0"/>
              </a:rPr>
              <a:t>51</a:t>
            </a:r>
            <a:endParaRPr lang="tr-TR" dirty="0">
              <a:latin typeface="Trebuchet MS" panose="020B0603020202020204" pitchFamily="34" charset="0"/>
            </a:endParaRP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b="1" dirty="0">
                <a:latin typeface="Trebuchet MS" panose="020B0603020202020204" pitchFamily="34" charset="0"/>
              </a:rPr>
              <a:t>Adres: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endParaRPr lang="tr-TR" dirty="0" smtClean="0">
              <a:latin typeface="Trebuchet MS" panose="020B0603020202020204" pitchFamily="34" charset="0"/>
            </a:endParaRPr>
          </a:p>
          <a:p>
            <a:r>
              <a:rPr lang="tr-TR" dirty="0" smtClean="0">
                <a:latin typeface="Trebuchet MS" panose="020B0603020202020204" pitchFamily="34" charset="0"/>
              </a:rPr>
              <a:t>Dokuz </a:t>
            </a:r>
            <a:r>
              <a:rPr lang="tr-TR" dirty="0">
                <a:latin typeface="Trebuchet MS" panose="020B0603020202020204" pitchFamily="34" charset="0"/>
              </a:rPr>
              <a:t>Eylül Üniversitesi </a:t>
            </a:r>
            <a:r>
              <a:rPr lang="tr-TR" dirty="0" smtClean="0">
                <a:latin typeface="Trebuchet MS" panose="020B0603020202020204" pitchFamily="34" charset="0"/>
              </a:rPr>
              <a:t>Tıp Fakültesi, Dekanlık </a:t>
            </a:r>
            <a:r>
              <a:rPr lang="tr-TR" dirty="0">
                <a:latin typeface="Trebuchet MS" panose="020B0603020202020204" pitchFamily="34" charset="0"/>
              </a:rPr>
              <a:t>Binası </a:t>
            </a:r>
            <a:r>
              <a:rPr lang="tr-TR" dirty="0" smtClean="0">
                <a:latin typeface="Trebuchet MS" panose="020B0603020202020204" pitchFamily="34" charset="0"/>
              </a:rPr>
              <a:t>, Histoloji </a:t>
            </a:r>
            <a:r>
              <a:rPr lang="tr-TR" dirty="0">
                <a:latin typeface="Trebuchet MS" panose="020B0603020202020204" pitchFamily="34" charset="0"/>
              </a:rPr>
              <a:t>ve Embriyoloji AD. </a:t>
            </a:r>
            <a:r>
              <a:rPr lang="tr-TR" dirty="0" smtClean="0">
                <a:latin typeface="Trebuchet MS" panose="020B0603020202020204" pitchFamily="34" charset="0"/>
              </a:rPr>
              <a:t>Kat:7, 35340, </a:t>
            </a:r>
            <a:r>
              <a:rPr lang="tr-TR" dirty="0">
                <a:latin typeface="Trebuchet MS" panose="020B0603020202020204" pitchFamily="34" charset="0"/>
              </a:rPr>
              <a:t>Balçova/İZMİR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2C5D7D0-E4C0-48CC-8B30-A679A794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1739375" cy="17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421E2B3-93A9-463D-86CB-0ACC7B2C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100" y="45843"/>
            <a:ext cx="2968807" cy="16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3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6" y="4912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rebuchet MS" panose="020B0603020202020204" pitchFamily="34" charset="0"/>
              </a:rPr>
              <a:t>Tarihçemiz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881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tr-TR" sz="1800" b="0" i="0" dirty="0">
                <a:effectLst/>
                <a:latin typeface="Trebuchet MS" panose="020B0603020202020204" pitchFamily="34" charset="0"/>
              </a:rPr>
              <a:t>Morfoloji Anabilim Dalı 1994 yılında YÖK’ün aldığı karar sonucu Anatomi ile Histoloji ve Embriyoloji Anabilim Dalları olarak ikiye ayrılmıştır. Histoloji ve Embriyoloji Anabilim </a:t>
            </a:r>
            <a:r>
              <a:rPr lang="tr-TR" sz="1800" b="0" i="0" dirty="0" smtClean="0">
                <a:effectLst/>
                <a:latin typeface="Trebuchet MS" panose="020B0603020202020204" pitchFamily="34" charset="0"/>
              </a:rPr>
              <a:t>Dalı, </a:t>
            </a:r>
            <a:r>
              <a:rPr lang="tr-TR" sz="1800" b="0" i="0" dirty="0">
                <a:effectLst/>
                <a:latin typeface="Trebuchet MS" panose="020B0603020202020204" pitchFamily="34" charset="0"/>
              </a:rPr>
              <a:t>kurucu başkan Prof. Dr. M. Tarık Günbay başkanlığında Prof. Dr. Zişan Buldan ile birlikte </a:t>
            </a:r>
            <a:r>
              <a:rPr lang="tr-TR" sz="1800" b="0" i="0" dirty="0" smtClean="0">
                <a:effectLst/>
                <a:latin typeface="Trebuchet MS" panose="020B0603020202020204" pitchFamily="34" charset="0"/>
              </a:rPr>
              <a:t>kurulmuştur</a:t>
            </a:r>
            <a:r>
              <a:rPr lang="tr-TR" sz="1800" b="0" i="0" dirty="0">
                <a:effectLst/>
                <a:latin typeface="Trebuchet MS" panose="020B0603020202020204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tr-TR" sz="1800" b="0" i="0" dirty="0" smtClean="0">
                <a:effectLst/>
                <a:latin typeface="Trebuchet MS" panose="020B0603020202020204" pitchFamily="34" charset="0"/>
              </a:rPr>
              <a:t>Tıp </a:t>
            </a:r>
            <a:r>
              <a:rPr lang="tr-TR" sz="1800" b="0" i="0" dirty="0">
                <a:effectLst/>
                <a:latin typeface="Trebuchet MS" panose="020B0603020202020204" pitchFamily="34" charset="0"/>
              </a:rPr>
              <a:t>Fakültesi,  Fizik Tedavi ve </a:t>
            </a:r>
            <a:r>
              <a:rPr lang="tr-TR" sz="1800" dirty="0">
                <a:latin typeface="Trebuchet MS" panose="020B0603020202020204" pitchFamily="34" charset="0"/>
              </a:rPr>
              <a:t>R</a:t>
            </a:r>
            <a:r>
              <a:rPr lang="tr-TR" sz="1800" b="0" i="0" dirty="0">
                <a:effectLst/>
                <a:latin typeface="Trebuchet MS" panose="020B0603020202020204" pitchFamily="34" charset="0"/>
              </a:rPr>
              <a:t>ehabilitasyon </a:t>
            </a:r>
            <a:r>
              <a:rPr lang="tr-TR" sz="1800" dirty="0" smtClean="0">
                <a:latin typeface="Trebuchet MS" panose="020B0603020202020204" pitchFamily="34" charset="0"/>
              </a:rPr>
              <a:t>Fakültesi</a:t>
            </a:r>
            <a:r>
              <a:rPr lang="tr-TR" sz="1800" b="0" i="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tr-TR" sz="1800" b="0" i="0" dirty="0">
                <a:effectLst/>
                <a:latin typeface="Trebuchet MS" panose="020B0603020202020204" pitchFamily="34" charset="0"/>
              </a:rPr>
              <a:t>ve </a:t>
            </a:r>
            <a:r>
              <a:rPr lang="tr-TR" sz="1800" b="0" i="0" dirty="0" smtClean="0">
                <a:effectLst/>
                <a:latin typeface="Trebuchet MS" panose="020B0603020202020204" pitchFamily="34" charset="0"/>
              </a:rPr>
              <a:t>Diş Hekimliği </a:t>
            </a:r>
            <a:r>
              <a:rPr lang="tr-TR" sz="1800" b="0" i="0" dirty="0">
                <a:effectLst/>
                <a:latin typeface="Trebuchet MS" panose="020B0603020202020204" pitchFamily="34" charset="0"/>
              </a:rPr>
              <a:t>Fakültesi öğrencilerine teorik ve uygulamalı olarak </a:t>
            </a:r>
            <a:r>
              <a:rPr lang="tr-TR" sz="1800" b="0" i="0" dirty="0" smtClean="0">
                <a:effectLst/>
                <a:latin typeface="Trebuchet MS" panose="020B0603020202020204" pitchFamily="34" charset="0"/>
              </a:rPr>
              <a:t>dersler verilmektedir</a:t>
            </a:r>
            <a:r>
              <a:rPr lang="tr-TR" sz="1800" b="0" i="0" dirty="0">
                <a:effectLst/>
                <a:latin typeface="Trebuchet MS" panose="020B0603020202020204" pitchFamily="34" charset="0"/>
              </a:rPr>
              <a:t>. Lisansüstü eğitim ise Dokuz Eylül Üniversitesi Sağlık Bilimleri Enstitüsü ile koordineli bir şekilde sürdürülmektedir.</a:t>
            </a:r>
            <a:endParaRPr lang="tr-TR" sz="1800" dirty="0">
              <a:latin typeface="Trebuchet MS" panose="020B0603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tr-TR" sz="1800" b="0" i="0" dirty="0">
                <a:effectLst/>
                <a:latin typeface="Trebuchet MS" panose="020B0603020202020204" pitchFamily="34" charset="0"/>
              </a:rPr>
              <a:t>Anabilim Dalımız </a:t>
            </a:r>
            <a:r>
              <a:rPr lang="tr-TR" sz="1800" b="0" i="0" dirty="0" smtClean="0">
                <a:effectLst/>
                <a:latin typeface="Trebuchet MS" panose="020B0603020202020204" pitchFamily="34" charset="0"/>
              </a:rPr>
              <a:t>dijital </a:t>
            </a:r>
            <a:r>
              <a:rPr lang="tr-TR" sz="1800" b="0" i="0" dirty="0">
                <a:effectLst/>
                <a:latin typeface="Trebuchet MS" panose="020B0603020202020204" pitchFamily="34" charset="0"/>
              </a:rPr>
              <a:t>görüntüleme sistemleri, immünohistokimya, histokimya, hücre ve doku morfometrisi, deneysel IVF, stereolojik metotlar ve spektrofotometrik çalışmalar için yeterli donanıma sahiptir. </a:t>
            </a:r>
            <a:endParaRPr lang="tr-TR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6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65" y="502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rebuchet MS" panose="020B0603020202020204" pitchFamily="34" charset="0"/>
              </a:rPr>
              <a:t>Prof. Dr. Ülker CANKURT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İlgi alanları:</a:t>
            </a: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/>
              <a:t>Histokimya</a:t>
            </a:r>
            <a:endParaRPr lang="tr-TR" sz="1800" dirty="0"/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/>
              <a:t>İmmunohistokimya</a:t>
            </a:r>
            <a:endParaRPr lang="tr-TR" sz="1800" dirty="0"/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/>
              <a:t>Nörobilim</a:t>
            </a:r>
            <a:endParaRPr lang="tr-TR" sz="18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İletişim bilgileri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E-posta: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ulker.cankurt@deu.edu.tr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İş Tel: +90 232 412 45 58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D479E53-2C2B-6C43-9166-5EE292CB2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8" y="1872923"/>
            <a:ext cx="2934251" cy="3429547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 txBox="1">
            <a:spLocks/>
          </p:cNvSpPr>
          <p:nvPr/>
        </p:nvSpPr>
        <p:spPr>
          <a:xfrm>
            <a:off x="3179788" y="-95008"/>
            <a:ext cx="7580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Anabilim Dalı Başkanı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769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rebuchet MS" panose="020B0603020202020204" pitchFamily="34" charset="0"/>
              </a:rPr>
              <a:t>Prof. Dr. Hüsnü Alper BAĞRIYANIK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İlgi alanları: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3B Hücre kültürü, </a:t>
            </a:r>
            <a:r>
              <a:rPr lang="tr-TR" sz="1800" dirty="0" err="1">
                <a:latin typeface="Trebuchet MS" panose="020B0603020202020204" pitchFamily="34" charset="0"/>
              </a:rPr>
              <a:t>Organoidler</a:t>
            </a:r>
            <a:r>
              <a:rPr lang="tr-TR" sz="1800" dirty="0">
                <a:latin typeface="Trebuchet MS" panose="020B0603020202020204" pitchFamily="34" charset="0"/>
              </a:rPr>
              <a:t>, Kök hücre, Elektron </a:t>
            </a:r>
            <a:r>
              <a:rPr lang="tr-TR" sz="1800" dirty="0" err="1" smtClean="0">
                <a:latin typeface="Trebuchet MS" panose="020B0603020202020204" pitchFamily="34" charset="0"/>
              </a:rPr>
              <a:t>mikroskopi</a:t>
            </a:r>
            <a:endParaRPr lang="tr-TR" sz="1800" dirty="0" smtClean="0">
              <a:latin typeface="Trebuchet MS" panose="020B0603020202020204" pitchFamily="34" charset="0"/>
            </a:endParaRPr>
          </a:p>
          <a:p>
            <a:pPr marL="0" indent="173038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smtClean="0">
                <a:latin typeface="Trebuchet MS" panose="020B0603020202020204" pitchFamily="34" charset="0"/>
              </a:rPr>
              <a:t>Yurtdışı </a:t>
            </a:r>
            <a:r>
              <a:rPr lang="tr-TR" sz="1800" b="1" dirty="0">
                <a:latin typeface="Trebuchet MS" panose="020B0603020202020204" pitchFamily="34" charset="0"/>
              </a:rPr>
              <a:t>Deneyimleri: </a:t>
            </a:r>
          </a:p>
          <a:p>
            <a:pPr marL="173038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Duke </a:t>
            </a:r>
            <a:r>
              <a:rPr lang="tr-TR" sz="1800" dirty="0" err="1">
                <a:latin typeface="Trebuchet MS" panose="020B0603020202020204" pitchFamily="34" charset="0"/>
              </a:rPr>
              <a:t>University</a:t>
            </a:r>
            <a:r>
              <a:rPr lang="tr-TR" sz="1800" dirty="0">
                <a:latin typeface="Trebuchet MS" panose="020B0603020202020204" pitchFamily="34" charset="0"/>
              </a:rPr>
              <a:t>, </a:t>
            </a:r>
            <a:r>
              <a:rPr lang="tr-TR" sz="1800" dirty="0" err="1">
                <a:latin typeface="Trebuchet MS" panose="020B0603020202020204" pitchFamily="34" charset="0"/>
              </a:rPr>
              <a:t>Department</a:t>
            </a:r>
            <a:r>
              <a:rPr lang="tr-TR" sz="1800" dirty="0">
                <a:latin typeface="Trebuchet MS" panose="020B0603020202020204" pitchFamily="34" charset="0"/>
              </a:rPr>
              <a:t> of Cell </a:t>
            </a:r>
            <a:r>
              <a:rPr lang="tr-TR" sz="1800" dirty="0" err="1">
                <a:latin typeface="Trebuchet MS" panose="020B0603020202020204" pitchFamily="34" charset="0"/>
              </a:rPr>
              <a:t>Biology</a:t>
            </a:r>
            <a:r>
              <a:rPr lang="tr-TR" sz="1800" dirty="0">
                <a:latin typeface="Trebuchet MS" panose="020B0603020202020204" pitchFamily="34" charset="0"/>
              </a:rPr>
              <a:t>, </a:t>
            </a:r>
            <a:r>
              <a:rPr lang="tr-TR" sz="1800" dirty="0" err="1">
                <a:latin typeface="Trebuchet MS" panose="020B0603020202020204" pitchFamily="34" charset="0"/>
              </a:rPr>
              <a:t>Neurobiology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r>
              <a:rPr lang="tr-TR" sz="1800" dirty="0" err="1">
                <a:latin typeface="Trebuchet MS" panose="020B0603020202020204" pitchFamily="34" charset="0"/>
              </a:rPr>
              <a:t>Lab</a:t>
            </a:r>
            <a:r>
              <a:rPr lang="tr-TR" sz="1800" dirty="0">
                <a:latin typeface="Trebuchet MS" panose="020B0603020202020204" pitchFamily="34" charset="0"/>
              </a:rPr>
              <a:t>. North Carolina, (YÖK Bursu-3 ay, 2013</a:t>
            </a:r>
            <a:r>
              <a:rPr lang="tr-TR" sz="1800" dirty="0" smtClean="0">
                <a:latin typeface="Trebuchet MS" panose="020B0603020202020204" pitchFamily="34" charset="0"/>
              </a:rPr>
              <a:t>)</a:t>
            </a:r>
          </a:p>
          <a:p>
            <a:pPr marL="173038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İletişim bilgileri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E-posta: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alper.bagriyanik@deu.edu.tr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İş Tel: +90 232 412 45 57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ECF1E4-C830-48B7-A99B-F73F8EB0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8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rebuchet MS" panose="020B0603020202020204" pitchFamily="34" charset="0"/>
              </a:rPr>
              <a:t>Prof. Dr. Çetin PEKÇETİN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951753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İlgi alanları: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Solunum Sistemi Histolojisi 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Üreme Biyolojisi</a:t>
            </a:r>
          </a:p>
          <a:p>
            <a:pPr marL="0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İletişim bilgileri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E-posta: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cetin.pekcetin@deu.edu.tr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İş Tel: +90 232 412 45 59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49BD1D-6E4D-46DB-9041-E54F53C4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8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8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rebuchet MS" panose="020B0603020202020204" pitchFamily="34" charset="0"/>
              </a:rPr>
              <a:t>Prof. </a:t>
            </a:r>
            <a:r>
              <a:rPr lang="tr-TR" sz="4000" b="1" dirty="0">
                <a:latin typeface="Trebuchet MS" panose="020B0603020202020204" pitchFamily="34" charset="0"/>
              </a:rPr>
              <a:t>Dr. Başak BAYKARA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İlgi alanları: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GİS histolojisi 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Merkezi Sinir Sistemi Histolojisi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>
                <a:latin typeface="Trebuchet MS" panose="020B0603020202020204" pitchFamily="34" charset="0"/>
              </a:rPr>
              <a:t>Ürogenital</a:t>
            </a:r>
            <a:r>
              <a:rPr lang="tr-TR" sz="1800" dirty="0">
                <a:latin typeface="Trebuchet MS" panose="020B0603020202020204" pitchFamily="34" charset="0"/>
              </a:rPr>
              <a:t> Sistem Histolojisi</a:t>
            </a:r>
          </a:p>
          <a:p>
            <a:pPr marL="0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İletişim bilgileri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E-posta: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basak.baykara@deu.edu.tr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İş Tel: +90 232 412 </a:t>
            </a:r>
            <a:r>
              <a:rPr lang="tr-TR" sz="1800" dirty="0" smtClean="0">
                <a:latin typeface="Trebuchet MS" panose="020B0603020202020204" pitchFamily="34" charset="0"/>
              </a:rPr>
              <a:t>45 68</a:t>
            </a:r>
            <a:endParaRPr lang="tr-TR" sz="1800" dirty="0">
              <a:latin typeface="Trebuchet MS" panose="020B0603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74119F6-DA0F-4D71-B483-1A880BAB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5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6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rebuchet MS" panose="020B0603020202020204" pitchFamily="34" charset="0"/>
              </a:rPr>
              <a:t>Prof. </a:t>
            </a:r>
            <a:r>
              <a:rPr lang="tr-TR" sz="4000" b="1" dirty="0">
                <a:latin typeface="Trebuchet MS" panose="020B0603020202020204" pitchFamily="34" charset="0"/>
              </a:rPr>
              <a:t>Dr. Serap CİLAKER MIÇILI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İlgi alanları: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>
                <a:latin typeface="Trebuchet MS" panose="020B0603020202020204" pitchFamily="34" charset="0"/>
              </a:rPr>
              <a:t>Nörobilim</a:t>
            </a:r>
            <a:endParaRPr lang="tr-TR" sz="1800" dirty="0">
              <a:latin typeface="Trebuchet MS" panose="020B0603020202020204" pitchFamily="34" charset="0"/>
            </a:endParaRP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Üreme Biyolojisi </a:t>
            </a:r>
          </a:p>
          <a:p>
            <a:pPr>
              <a:lnSpc>
                <a:spcPct val="120000"/>
              </a:lnSpc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Yurtdışı Deneyimleri: </a:t>
            </a:r>
          </a:p>
          <a:p>
            <a:pPr marL="173038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Almanya /</a:t>
            </a:r>
            <a:r>
              <a:rPr lang="tr-TR" sz="1800" dirty="0" err="1">
                <a:latin typeface="Trebuchet MS" panose="020B0603020202020204" pitchFamily="34" charset="0"/>
              </a:rPr>
              <a:t>Aachen</a:t>
            </a:r>
            <a:r>
              <a:rPr lang="tr-TR" sz="1800" dirty="0">
                <a:latin typeface="Trebuchet MS" panose="020B0603020202020204" pitchFamily="34" charset="0"/>
              </a:rPr>
              <a:t> Üniversitesi Hücre Biyofiziği ve Hücre Mühendisliği Bölümünde Araştırmacı ( 1 yıl , 2007)</a:t>
            </a:r>
          </a:p>
          <a:p>
            <a:pPr marL="0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İletişim bilgileri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E-posta: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serap.cilaker@deu.edu.tr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İş Tel: +90 232 412 45 67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B293A6C-6516-4819-8672-20B3DDA8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8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rebuchet MS" panose="020B0603020202020204" pitchFamily="34" charset="0"/>
              </a:rPr>
              <a:t>Doç. Dr. Seda ÖZBAL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İlgi alanları: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>
                <a:latin typeface="Trebuchet MS" panose="020B0603020202020204" pitchFamily="34" charset="0"/>
              </a:rPr>
              <a:t>Nörobilim</a:t>
            </a:r>
            <a:endParaRPr lang="tr-TR" sz="1800" dirty="0">
              <a:latin typeface="Trebuchet MS" panose="020B0603020202020204" pitchFamily="34" charset="0"/>
            </a:endParaRP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Üreme </a:t>
            </a:r>
            <a:r>
              <a:rPr lang="tr-TR" sz="1800" dirty="0" smtClean="0">
                <a:latin typeface="Trebuchet MS" panose="020B0603020202020204" pitchFamily="34" charset="0"/>
              </a:rPr>
              <a:t>Biyolojisi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 smtClean="0">
                <a:latin typeface="Trebuchet MS" pitchFamily="34" charset="0"/>
              </a:rPr>
              <a:t>İmmunohistokimya</a:t>
            </a:r>
            <a:endParaRPr lang="tr-TR" sz="1800" dirty="0" smtClean="0">
              <a:latin typeface="Trebuchet MS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>
                <a:latin typeface="Trebuchet MS" panose="020B0603020202020204" pitchFamily="34" charset="0"/>
              </a:rPr>
              <a:t>İletişim bilgileri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E-posta: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seda.ozbal@deu.edu.tr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İş Tel: +90 232 412 45 60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175F486-FFA4-47D2-ACC7-D28CEFA6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7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5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rebuchet MS" panose="020B0603020202020204" pitchFamily="34" charset="0"/>
              </a:rPr>
              <a:t>Laboratuvarlarımız</a:t>
            </a:r>
          </a:p>
        </p:txBody>
      </p:sp>
      <p:pic>
        <p:nvPicPr>
          <p:cNvPr id="4" name="Resim 3" descr="iç mekan, duvar, mutfak, beyaz içeren bir resim&#10;&#10;Açıklama otomatik olarak oluşturuldu">
            <a:extLst>
              <a:ext uri="{FF2B5EF4-FFF2-40B4-BE49-F238E27FC236}">
                <a16:creationId xmlns:a16="http://schemas.microsoft.com/office/drawing/2014/main" id="{D13D326D-2231-4A37-A7FA-1A98F3795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" y="1516343"/>
            <a:ext cx="4023068" cy="2262976"/>
          </a:xfrm>
          <a:prstGeom prst="rect">
            <a:avLst/>
          </a:prstGeom>
        </p:spPr>
      </p:pic>
      <p:pic>
        <p:nvPicPr>
          <p:cNvPr id="6" name="Resim 5" descr="iç mekan, ocak, mutfak aleti içeren bir resim&#10;&#10;Açıklama otomatik olarak oluşturuldu">
            <a:extLst>
              <a:ext uri="{FF2B5EF4-FFF2-40B4-BE49-F238E27FC236}">
                <a16:creationId xmlns:a16="http://schemas.microsoft.com/office/drawing/2014/main" id="{7FC20295-CCDB-44A7-8BB2-0D2BDA0D7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" y="3999679"/>
            <a:ext cx="4023069" cy="2262976"/>
          </a:xfrm>
          <a:prstGeom prst="rect">
            <a:avLst/>
          </a:prstGeom>
        </p:spPr>
      </p:pic>
      <p:pic>
        <p:nvPicPr>
          <p:cNvPr id="8" name="Resim 7" descr="iç mekan, yer, duvar, öğütme makinesi içeren bir resim&#10;&#10;Açıklama otomatik olarak oluşturuldu">
            <a:extLst>
              <a:ext uri="{FF2B5EF4-FFF2-40B4-BE49-F238E27FC236}">
                <a16:creationId xmlns:a16="http://schemas.microsoft.com/office/drawing/2014/main" id="{52344C23-30D7-4B8D-A95B-A7AF09161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71" y="1516343"/>
            <a:ext cx="4023068" cy="2262976"/>
          </a:xfrm>
          <a:prstGeom prst="rect">
            <a:avLst/>
          </a:prstGeom>
        </p:spPr>
      </p:pic>
      <p:pic>
        <p:nvPicPr>
          <p:cNvPr id="10" name="Resim 9" descr="metin, iç mekan, duvar, tezgah içeren bir resim&#10;&#10;Açıklama otomatik olarak oluşturuldu">
            <a:extLst>
              <a:ext uri="{FF2B5EF4-FFF2-40B4-BE49-F238E27FC236}">
                <a16:creationId xmlns:a16="http://schemas.microsoft.com/office/drawing/2014/main" id="{E8FA9918-7419-4C11-91B0-CECDCFFD6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70" y="3999679"/>
            <a:ext cx="4023069" cy="2262976"/>
          </a:xfrm>
          <a:prstGeom prst="rect">
            <a:avLst/>
          </a:prstGeom>
        </p:spPr>
      </p:pic>
      <p:pic>
        <p:nvPicPr>
          <p:cNvPr id="12" name="Resim 11" descr="mikroskop, nesne, duvar, iç mekan içeren bir resim&#10;&#10;Açıklama otomatik olarak oluşturuldu">
            <a:extLst>
              <a:ext uri="{FF2B5EF4-FFF2-40B4-BE49-F238E27FC236}">
                <a16:creationId xmlns:a16="http://schemas.microsoft.com/office/drawing/2014/main" id="{677F8578-755F-48A1-9C8C-E03D69C5CD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0544" r="1345" b="4681"/>
          <a:stretch/>
        </p:blipFill>
        <p:spPr>
          <a:xfrm>
            <a:off x="8568704" y="3999679"/>
            <a:ext cx="1623427" cy="226297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B13D9ED-6519-4CD1-8226-F4C95B1425B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69895" y="3999679"/>
            <a:ext cx="1534535" cy="2262976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37E8B2B7-DB08-4BF6-9D49-491481946C8A}"/>
              </a:ext>
            </a:extLst>
          </p:cNvPr>
          <p:cNvSpPr txBox="1"/>
          <p:nvPr/>
        </p:nvSpPr>
        <p:spPr>
          <a:xfrm>
            <a:off x="8676760" y="1717197"/>
            <a:ext cx="34679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2400" dirty="0"/>
              <a:t>Rutin histokimya Lab.</a:t>
            </a:r>
          </a:p>
          <a:p>
            <a:pPr marL="285750" indent="-285750">
              <a:buFontTx/>
              <a:buChar char="-"/>
            </a:pPr>
            <a:r>
              <a:rPr lang="tr-TR" sz="2400" dirty="0"/>
              <a:t>İHK Lab.</a:t>
            </a:r>
          </a:p>
          <a:p>
            <a:pPr marL="285750" indent="-285750">
              <a:buFontTx/>
              <a:buChar char="-"/>
            </a:pPr>
            <a:r>
              <a:rPr lang="tr-TR" sz="2400" dirty="0"/>
              <a:t>IVF Lab.</a:t>
            </a:r>
          </a:p>
          <a:p>
            <a:pPr marL="285750" indent="-285750">
              <a:buFontTx/>
              <a:buChar char="-"/>
            </a:pPr>
            <a:r>
              <a:rPr lang="tr-TR" sz="2400" dirty="0"/>
              <a:t>Görüntüleme Lab.</a:t>
            </a:r>
          </a:p>
          <a:p>
            <a:pPr marL="285750" indent="-285750">
              <a:buFontTx/>
              <a:buChar char="-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46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412</Words>
  <Application>Microsoft Office PowerPoint</Application>
  <PresentationFormat>Geniş ekran</PresentationFormat>
  <Paragraphs>81</Paragraphs>
  <Slides>10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Office Teması</vt:lpstr>
      <vt:lpstr>PowerPoint Sunusu</vt:lpstr>
      <vt:lpstr>Tarihçemiz</vt:lpstr>
      <vt:lpstr>Prof. Dr. Ülker CANKURT</vt:lpstr>
      <vt:lpstr>Prof. Dr. Hüsnü Alper BAĞRIYANIK</vt:lpstr>
      <vt:lpstr>Prof. Dr. Çetin PEKÇETİN</vt:lpstr>
      <vt:lpstr>Prof. Dr. Başak BAYKARA</vt:lpstr>
      <vt:lpstr>Prof. Dr. Serap CİLAKER MIÇILI</vt:lpstr>
      <vt:lpstr>Doç. Dr. Seda ÖZBAL</vt:lpstr>
      <vt:lpstr>Laboratuvarlarımız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Rıza Karabulut</dc:creator>
  <cp:lastModifiedBy>Ülker Cankurt</cp:lastModifiedBy>
  <cp:revision>67</cp:revision>
  <dcterms:created xsi:type="dcterms:W3CDTF">2021-06-16T18:34:24Z</dcterms:created>
  <dcterms:modified xsi:type="dcterms:W3CDTF">2024-01-05T08:54:03Z</dcterms:modified>
</cp:coreProperties>
</file>