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70" r:id="rId5"/>
    <p:sldId id="264" r:id="rId6"/>
    <p:sldId id="266" r:id="rId7"/>
    <p:sldId id="265" r:id="rId8"/>
    <p:sldId id="267" r:id="rId9"/>
    <p:sldId id="268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9613B-E156-3D46-D710-C41593B15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88BE17-FE08-4055-3B1F-66A67D86A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169FB-2E36-1F21-23AA-3850206D0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9A697-8133-F0F8-29F1-A0197CF4F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7E633-7ABD-346A-1406-50FAAB274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95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6B9E-2E3F-96E5-915E-2A5BC9C59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A6F6A-F363-98AA-5B26-9AA54B0E6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39001-34DE-41D9-1330-1465273E1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5C6F9-404D-98FF-024B-50E922C48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16274-534A-6199-E15E-C33685DC7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186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9A4DC2-477B-788E-C6B4-942D46F7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E1CE23-E846-10D7-50B3-6544D0AC2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7955C-EC80-200F-A71C-5797D265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E4872-9DE1-E3A7-AD44-09597CD44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C0CD1-78F4-699B-3C68-9C445BE32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82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FB35F-7FD0-8438-4E96-B79784409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32716-9277-B576-676C-526C7C887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CDD91-B91D-E067-CD5D-BA9881AFF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B8DF7-DBB9-0EC4-A220-E6CBCA3CF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FA97A-32C9-5A39-FF68-4A7A1791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095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4E84A-AE63-DB0B-58F4-4D3FE0F67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B7D1B-632B-6175-8BB2-5FC7C048B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CACFB-F58E-73EA-C63B-B9B6033AD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5D08B-0874-B147-CC5B-8DC346591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98E1A-5B8D-8302-D46C-DE7C8F0A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617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68FC6-70BF-6C41-1A3F-6410CEF54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E6C33-3AD6-7699-8766-8E3BF561E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CF06C-21C8-F6E6-CFA6-5D8C8A6FA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3E416-4AEF-6051-BB91-913F69179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26BC4-4145-C6D9-B7DA-4D0974951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AA60A-941C-2FF5-6DA1-F6F8765D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543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0526F-0EFC-AB75-E6C9-8ED9EC49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02D01-6F0A-FD4F-2E00-9D03D039A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36C2E-F1E2-46DE-7D42-99C1BC5E9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8E6756-A0FB-5091-11B2-B1F1337F4E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6AE633-8162-F1AA-4817-8D8D03F24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EF92B8-E963-3B0E-9F9F-5DB90DF48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0CFCCC-1A68-5C4B-9F66-CEF6CEB93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91C796-1634-917A-9554-CCA081B5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773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ABBBF-63FE-D4FA-882C-B2D57E811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491E42-F249-5CC2-2571-9F497F652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AD3A51-D6E9-AE1A-F332-FD4DBBB23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54CC8-5CAA-AD7F-6EF0-5B7BD687B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232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CE5F61-C476-88C7-618C-F2FE56E7D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4F904-63FD-186C-49E2-AA28AF73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C313F-CA0A-6EE8-58EA-D921C8F6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588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3EBE-4768-8F04-EBC1-F7939FA8B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A3B96-1CF5-47B5-5258-16CEB6C62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7B718-F7A5-73E4-6747-B653A40C8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6C723-15B3-81E4-0919-36A21F5DE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FECE8-CB58-9C7F-AD4B-F50E29C39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DFE1D-CE38-89DB-45E5-E004AAE74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812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4BA0-833A-87BD-BFD5-47D9F8570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7D746C-724F-F268-9E54-BD9386FB50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2EC25-8E54-D80F-93E0-59225BB53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3571A-3576-9947-AD97-67C96BE52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4777-5078-4D0F-914E-D0532E4DE966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7AC8F-ABCD-0156-B18F-D187772D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42900-448E-7FB1-207E-74F418051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451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8059B9-648C-56DA-3DDA-1783B8E76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9FABA-8360-A16F-A1D8-45F5B0D71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F0AD0-3750-872C-95BE-672B15FA7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44777-5078-4D0F-914E-D0532E4DE966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1678D-8774-B109-C72D-E691FFFCD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AF90F-26EC-C50F-DA15-FB23BD42B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40576-6F78-4C46-A38D-BCA2C1840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090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7D87-BCD3-79E1-8A08-F80A87C4C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en-US" dirty="0"/>
              <a:t>Postgraduate </a:t>
            </a:r>
            <a:r>
              <a:rPr lang="en-US" dirty="0" smtClean="0"/>
              <a:t>Programs</a:t>
            </a:r>
            <a:r>
              <a:rPr lang="tr-TR" dirty="0" smtClean="0"/>
              <a:t> of </a:t>
            </a:r>
            <a:r>
              <a:rPr lang="tr-TR" dirty="0"/>
              <a:t/>
            </a:r>
            <a:br>
              <a:rPr lang="tr-TR" dirty="0"/>
            </a:br>
            <a:r>
              <a:rPr lang="en-US" dirty="0" smtClean="0"/>
              <a:t>Department </a:t>
            </a:r>
            <a:r>
              <a:rPr lang="en-US" dirty="0"/>
              <a:t>of Medical </a:t>
            </a:r>
            <a:r>
              <a:rPr lang="en-US" dirty="0" smtClean="0"/>
              <a:t>Pharmacology</a:t>
            </a:r>
            <a:endParaRPr lang="tr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01502-BC79-21BC-498D-9956089E7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3518"/>
            <a:ext cx="9144000" cy="1655762"/>
          </a:xfrm>
        </p:spPr>
        <p:txBody>
          <a:bodyPr/>
          <a:lstStyle/>
          <a:p>
            <a:r>
              <a:rPr lang="en-US" dirty="0" err="1"/>
              <a:t>Dokuz</a:t>
            </a:r>
            <a:r>
              <a:rPr lang="en-US" dirty="0"/>
              <a:t> </a:t>
            </a:r>
            <a:r>
              <a:rPr lang="en-US" dirty="0" err="1"/>
              <a:t>Eylül</a:t>
            </a:r>
            <a:r>
              <a:rPr lang="en-US" dirty="0"/>
              <a:t> University Institute of Health Sciences</a:t>
            </a:r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6E9523-A550-3D84-E028-86CB4F588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889" y="41223"/>
            <a:ext cx="2159111" cy="20702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F1BF82-348E-F796-EEBC-6146DE1EF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44805" cy="195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0376B-9745-01E2-4E15-F0E8E770E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Members </a:t>
            </a:r>
            <a:r>
              <a:rPr lang="en-US" sz="3600" b="1" dirty="0"/>
              <a:t>of the Department of Medical Pharmacology</a:t>
            </a:r>
            <a:endParaRPr lang="tr-TR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5B5C4-8F49-B091-05A3-4D3492128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2768"/>
            <a:ext cx="10515600" cy="3440112"/>
          </a:xfrm>
        </p:spPr>
        <p:txBody>
          <a:bodyPr>
            <a:normAutofit fontScale="92500"/>
          </a:bodyPr>
          <a:lstStyle/>
          <a:p>
            <a:r>
              <a:rPr lang="tr-TR" sz="2000" dirty="0" err="1" smtClean="0"/>
              <a:t>Professor</a:t>
            </a:r>
            <a:r>
              <a:rPr lang="tr-TR" sz="2000" dirty="0" smtClean="0"/>
              <a:t>  </a:t>
            </a:r>
            <a:r>
              <a:rPr lang="tr-TR" sz="2000" dirty="0"/>
              <a:t>Mukaddes Gümüştekin- </a:t>
            </a:r>
            <a:r>
              <a:rPr lang="en-US" sz="2000" dirty="0"/>
              <a:t>Department of Medical Pharmacology, Department of Clinical Pharmacology - Head of </a:t>
            </a:r>
            <a:r>
              <a:rPr lang="en-US" sz="2000" dirty="0" smtClean="0"/>
              <a:t>Department</a:t>
            </a:r>
            <a:endParaRPr lang="tr-TR" sz="2000" dirty="0" smtClean="0"/>
          </a:p>
          <a:p>
            <a:r>
              <a:rPr lang="tr-TR" sz="2000" dirty="0" err="1" smtClean="0"/>
              <a:t>Professor</a:t>
            </a:r>
            <a:r>
              <a:rPr lang="tr-TR" sz="2000" dirty="0" smtClean="0"/>
              <a:t> Yeşim </a:t>
            </a:r>
            <a:r>
              <a:rPr lang="tr-TR" sz="2000" dirty="0" err="1"/>
              <a:t>Tunçok</a:t>
            </a:r>
            <a:r>
              <a:rPr lang="tr-TR" sz="2000" dirty="0"/>
              <a:t>- </a:t>
            </a:r>
            <a:r>
              <a:rPr lang="en-US" sz="2000" dirty="0"/>
              <a:t>Department of Medical Pharmacology, Department of Clinical Pharmacology, Department of Clinical </a:t>
            </a:r>
            <a:r>
              <a:rPr lang="en-US" sz="2000" dirty="0" smtClean="0"/>
              <a:t>Toxicology</a:t>
            </a:r>
            <a:endParaRPr lang="tr-TR" sz="2000" dirty="0" smtClean="0"/>
          </a:p>
          <a:p>
            <a:r>
              <a:rPr lang="tr-TR" sz="2000" dirty="0" err="1" smtClean="0"/>
              <a:t>Professor</a:t>
            </a:r>
            <a:r>
              <a:rPr lang="tr-TR" sz="2000" dirty="0" smtClean="0"/>
              <a:t>  </a:t>
            </a:r>
            <a:r>
              <a:rPr lang="tr-TR" sz="2000" dirty="0"/>
              <a:t>Ayşe </a:t>
            </a:r>
            <a:r>
              <a:rPr lang="tr-TR" sz="2000" dirty="0" err="1"/>
              <a:t>Gelal</a:t>
            </a:r>
            <a:r>
              <a:rPr lang="tr-TR" sz="2000" dirty="0"/>
              <a:t>- </a:t>
            </a:r>
            <a:r>
              <a:rPr lang="en-US" sz="2000" dirty="0"/>
              <a:t>Department of Medical Pharmacology, Department of Clinical Pharmacology </a:t>
            </a:r>
            <a:endParaRPr lang="tr-TR" sz="2000" dirty="0"/>
          </a:p>
          <a:p>
            <a:r>
              <a:rPr lang="tr-TR" sz="2000" dirty="0" err="1" smtClean="0"/>
              <a:t>Professor</a:t>
            </a:r>
            <a:r>
              <a:rPr lang="tr-TR" sz="2000" dirty="0" smtClean="0"/>
              <a:t> Şule </a:t>
            </a:r>
            <a:r>
              <a:rPr lang="tr-TR" sz="2000" dirty="0"/>
              <a:t>Kalkan- </a:t>
            </a:r>
            <a:r>
              <a:rPr lang="en-US" sz="2000" dirty="0"/>
              <a:t>Department of Medical Pharmacology, Department of Clinical </a:t>
            </a:r>
            <a:r>
              <a:rPr lang="en-US" sz="2000" dirty="0" smtClean="0"/>
              <a:t>Toxicology</a:t>
            </a:r>
            <a:endParaRPr lang="tr-TR" sz="2000" dirty="0"/>
          </a:p>
          <a:p>
            <a:r>
              <a:rPr lang="tr-TR" sz="2000" dirty="0" err="1" smtClean="0"/>
              <a:t>Professor</a:t>
            </a:r>
            <a:r>
              <a:rPr lang="tr-TR" sz="2000" dirty="0" smtClean="0"/>
              <a:t> </a:t>
            </a:r>
            <a:r>
              <a:rPr lang="tr-TR" sz="2000" dirty="0" err="1" smtClean="0"/>
              <a:t>Nergiz</a:t>
            </a:r>
            <a:r>
              <a:rPr lang="tr-TR" sz="2000" dirty="0" smtClean="0"/>
              <a:t> </a:t>
            </a:r>
            <a:r>
              <a:rPr lang="tr-TR" sz="2000" dirty="0"/>
              <a:t>Durmuş </a:t>
            </a:r>
            <a:r>
              <a:rPr lang="tr-TR" sz="2000" dirty="0" err="1"/>
              <a:t>Sütpideler</a:t>
            </a:r>
            <a:r>
              <a:rPr lang="tr-TR" sz="2000" dirty="0"/>
              <a:t>- </a:t>
            </a:r>
            <a:r>
              <a:rPr lang="en-US" sz="2000" dirty="0"/>
              <a:t>Department of Medical </a:t>
            </a:r>
            <a:r>
              <a:rPr lang="en-US" sz="2000" dirty="0" smtClean="0"/>
              <a:t>Pharmacology</a:t>
            </a:r>
            <a:endParaRPr lang="tr-TR" sz="2000" dirty="0" smtClean="0"/>
          </a:p>
          <a:p>
            <a:r>
              <a:rPr lang="tr-TR" sz="2000" dirty="0" err="1" smtClean="0"/>
              <a:t>Professor</a:t>
            </a:r>
            <a:r>
              <a:rPr lang="tr-TR" sz="2000" dirty="0" smtClean="0"/>
              <a:t> M</a:t>
            </a:r>
            <a:r>
              <a:rPr lang="tr-TR" sz="2000" dirty="0"/>
              <a:t>. Aylin Arıcı- </a:t>
            </a:r>
            <a:r>
              <a:rPr lang="en-US" sz="2000" dirty="0"/>
              <a:t>Department of Medical Pharmacology, Department of Clinical Pharmacology </a:t>
            </a:r>
            <a:endParaRPr lang="tr-TR" sz="2000" dirty="0"/>
          </a:p>
          <a:p>
            <a:r>
              <a:rPr lang="tr-TR" sz="2000" dirty="0" err="1" smtClean="0"/>
              <a:t>Associated</a:t>
            </a:r>
            <a:r>
              <a:rPr lang="tr-TR" sz="2000" dirty="0" smtClean="0"/>
              <a:t> </a:t>
            </a:r>
            <a:r>
              <a:rPr lang="tr-TR" sz="2000" dirty="0" err="1" smtClean="0"/>
              <a:t>Professor</a:t>
            </a:r>
            <a:r>
              <a:rPr lang="tr-TR" sz="2000" dirty="0" smtClean="0"/>
              <a:t> </a:t>
            </a:r>
            <a:r>
              <a:rPr lang="tr-TR" sz="2000" dirty="0"/>
              <a:t>Nil Hocaoğlu Aksay- Tıbbi Farmakoloji Anabilim Dalı Klinik Toksikoloji Bilim Dalı</a:t>
            </a:r>
          </a:p>
        </p:txBody>
      </p:sp>
    </p:spTree>
    <p:extLst>
      <p:ext uri="{BB962C8B-B14F-4D97-AF65-F5344CB8AC3E}">
        <p14:creationId xmlns:p14="http://schemas.microsoft.com/office/powerpoint/2010/main" val="1963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8347D-CE58-9F88-E677-A09B25817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/>
              <a:t>Graduate</a:t>
            </a:r>
            <a:r>
              <a:rPr lang="tr-TR" b="1" dirty="0"/>
              <a:t> Programs</a:t>
            </a:r>
            <a:endParaRPr lang="tr-T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F0AE5-9A82-7A51-288C-A990B808D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080" y="1758156"/>
            <a:ext cx="54914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err="1"/>
              <a:t>Master's</a:t>
            </a:r>
            <a:r>
              <a:rPr lang="tr-TR" sz="2400" dirty="0"/>
              <a:t> </a:t>
            </a:r>
            <a:r>
              <a:rPr lang="tr-TR" sz="2400" dirty="0" smtClean="0"/>
              <a:t>Programs</a:t>
            </a:r>
          </a:p>
          <a:p>
            <a:r>
              <a:rPr lang="tr-TR" sz="2400" dirty="0" err="1" smtClean="0"/>
              <a:t>Pharmacology</a:t>
            </a:r>
            <a:endParaRPr lang="tr-TR" sz="2400" dirty="0" smtClean="0"/>
          </a:p>
          <a:p>
            <a:r>
              <a:rPr lang="tr-TR" sz="2400" dirty="0" err="1" smtClean="0"/>
              <a:t>Toxicology</a:t>
            </a:r>
            <a:endParaRPr lang="tr-TR" sz="2400" dirty="0" smtClean="0"/>
          </a:p>
          <a:p>
            <a:r>
              <a:rPr lang="tr-TR" sz="2400" dirty="0" err="1" smtClean="0"/>
              <a:t>Clinical</a:t>
            </a:r>
            <a:r>
              <a:rPr lang="tr-TR" sz="2400" dirty="0" smtClean="0"/>
              <a:t> </a:t>
            </a:r>
            <a:r>
              <a:rPr lang="tr-TR" sz="2400" dirty="0" err="1" smtClean="0"/>
              <a:t>Pharmacology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err="1" smtClean="0"/>
              <a:t>Doctoral</a:t>
            </a:r>
            <a:r>
              <a:rPr lang="tr-TR" sz="2400" dirty="0" smtClean="0"/>
              <a:t> Programs</a:t>
            </a:r>
          </a:p>
          <a:p>
            <a:r>
              <a:rPr lang="tr-TR" sz="2400" dirty="0" err="1" smtClean="0"/>
              <a:t>Pharmacology</a:t>
            </a:r>
            <a:endParaRPr lang="tr-TR" sz="2400" dirty="0" smtClean="0"/>
          </a:p>
          <a:p>
            <a:r>
              <a:rPr lang="tr-TR" sz="2400" dirty="0" err="1" smtClean="0"/>
              <a:t>Toxicology</a:t>
            </a:r>
            <a:endParaRPr lang="tr-TR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83F43C-5E54-A4CE-9415-02D7399EF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9040"/>
            <a:ext cx="1301763" cy="874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777F65-6A1C-FAF1-EAFD-92458C94C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31" y="3347140"/>
            <a:ext cx="1551498" cy="1173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42167-8677-1288-B9DD-04ED349E0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73" y="2448230"/>
            <a:ext cx="1456415" cy="89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0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77570-8224-7766-B7DD-AAAD94239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182" y="154486"/>
            <a:ext cx="10515600" cy="1325563"/>
          </a:xfrm>
        </p:spPr>
        <p:txBody>
          <a:bodyPr/>
          <a:lstStyle/>
          <a:p>
            <a:pPr algn="ctr"/>
            <a:r>
              <a:rPr lang="tr-TR" b="1" dirty="0" err="1"/>
              <a:t>Research</a:t>
            </a:r>
            <a:r>
              <a:rPr lang="tr-TR" b="1" dirty="0"/>
              <a:t> </a:t>
            </a:r>
            <a:r>
              <a:rPr lang="tr-TR" b="1" dirty="0" err="1"/>
              <a:t>Areas</a:t>
            </a:r>
            <a:endParaRPr lang="tr-T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2096-5B68-E346-D90D-408CE6DF0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7535" y="1570903"/>
            <a:ext cx="5635028" cy="4295180"/>
          </a:xfrm>
        </p:spPr>
        <p:txBody>
          <a:bodyPr>
            <a:normAutofit/>
          </a:bodyPr>
          <a:lstStyle/>
          <a:p>
            <a:r>
              <a:rPr lang="tr-TR" sz="2400" dirty="0" err="1" smtClean="0">
                <a:ea typeface="Calibri" panose="020F0502020204030204" pitchFamily="34" charset="0"/>
              </a:rPr>
              <a:t>Clinical</a:t>
            </a:r>
            <a:r>
              <a:rPr lang="tr-TR" sz="2400" dirty="0" smtClean="0">
                <a:ea typeface="Calibri" panose="020F0502020204030204" pitchFamily="34" charset="0"/>
              </a:rPr>
              <a:t> </a:t>
            </a:r>
            <a:r>
              <a:rPr lang="tr-TR" sz="2400" dirty="0" err="1" smtClean="0">
                <a:ea typeface="Calibri" panose="020F0502020204030204" pitchFamily="34" charset="0"/>
              </a:rPr>
              <a:t>pharmacology</a:t>
            </a:r>
            <a:endParaRPr lang="tr-TR" sz="2400" dirty="0" smtClean="0">
              <a:ea typeface="Calibri" panose="020F0502020204030204" pitchFamily="34" charset="0"/>
            </a:endParaRPr>
          </a:p>
          <a:p>
            <a:r>
              <a:rPr lang="tr-TR" sz="2400" dirty="0" err="1" smtClean="0">
                <a:ea typeface="Calibri" panose="020F0502020204030204" pitchFamily="34" charset="0"/>
              </a:rPr>
              <a:t>Clinical</a:t>
            </a:r>
            <a:r>
              <a:rPr lang="tr-TR" sz="2400" dirty="0" smtClean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drug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 smtClean="0">
                <a:ea typeface="Calibri" panose="020F0502020204030204" pitchFamily="34" charset="0"/>
              </a:rPr>
              <a:t>research</a:t>
            </a:r>
            <a:endParaRPr lang="tr-TR" sz="2400" dirty="0" smtClean="0">
              <a:ea typeface="Calibri" panose="020F0502020204030204" pitchFamily="34" charset="0"/>
            </a:endParaRPr>
          </a:p>
          <a:p>
            <a:r>
              <a:rPr lang="tr-TR" sz="2400" dirty="0" err="1">
                <a:ea typeface="Calibri" panose="020F0502020204030204" pitchFamily="34" charset="0"/>
              </a:rPr>
              <a:t>C</a:t>
            </a:r>
            <a:r>
              <a:rPr lang="tr-TR" sz="2400" dirty="0" err="1" smtClean="0">
                <a:ea typeface="Calibri" panose="020F0502020204030204" pitchFamily="34" charset="0"/>
              </a:rPr>
              <a:t>linical</a:t>
            </a:r>
            <a:r>
              <a:rPr lang="tr-TR" sz="2400" dirty="0" smtClean="0">
                <a:ea typeface="Calibri" panose="020F0502020204030204" pitchFamily="34" charset="0"/>
              </a:rPr>
              <a:t> </a:t>
            </a:r>
            <a:r>
              <a:rPr lang="tr-TR" sz="2400" dirty="0" err="1" smtClean="0">
                <a:ea typeface="Calibri" panose="020F0502020204030204" pitchFamily="34" charset="0"/>
              </a:rPr>
              <a:t>toxicology</a:t>
            </a:r>
            <a:endParaRPr lang="tr-TR" sz="2400" dirty="0" smtClean="0">
              <a:ea typeface="Calibri" panose="020F0502020204030204" pitchFamily="34" charset="0"/>
            </a:endParaRPr>
          </a:p>
          <a:p>
            <a:r>
              <a:rPr lang="tr-TR" sz="2400" dirty="0" err="1" smtClean="0">
                <a:ea typeface="Calibri" panose="020F0502020204030204" pitchFamily="34" charset="0"/>
              </a:rPr>
              <a:t>Cardiovascular</a:t>
            </a:r>
            <a:r>
              <a:rPr lang="tr-TR" sz="2400" dirty="0" smtClean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pharmacology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and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 smtClean="0">
                <a:ea typeface="Calibri" panose="020F0502020204030204" pitchFamily="34" charset="0"/>
              </a:rPr>
              <a:t>toxicology</a:t>
            </a:r>
            <a:endParaRPr lang="tr-TR" sz="2400" dirty="0" smtClean="0">
              <a:ea typeface="Calibri" panose="020F0502020204030204" pitchFamily="34" charset="0"/>
            </a:endParaRPr>
          </a:p>
          <a:p>
            <a:r>
              <a:rPr lang="tr-TR" sz="2400" dirty="0" err="1" smtClean="0">
                <a:ea typeface="Calibri" panose="020F0502020204030204" pitchFamily="34" charset="0"/>
              </a:rPr>
              <a:t>Signaling</a:t>
            </a:r>
            <a:r>
              <a:rPr lang="tr-TR" sz="2400" dirty="0" smtClean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pathways</a:t>
            </a:r>
            <a:r>
              <a:rPr lang="tr-TR" sz="2400" dirty="0">
                <a:ea typeface="Calibri" panose="020F0502020204030204" pitchFamily="34" charset="0"/>
              </a:rPr>
              <a:t> in </a:t>
            </a:r>
            <a:r>
              <a:rPr lang="tr-TR" sz="2400" dirty="0" err="1" smtClean="0">
                <a:ea typeface="Calibri" panose="020F0502020204030204" pitchFamily="34" charset="0"/>
              </a:rPr>
              <a:t>cancer</a:t>
            </a:r>
            <a:endParaRPr lang="tr-TR" sz="2400" dirty="0" smtClean="0">
              <a:ea typeface="Calibri" panose="020F0502020204030204" pitchFamily="34" charset="0"/>
            </a:endParaRPr>
          </a:p>
          <a:p>
            <a:r>
              <a:rPr lang="tr-TR" sz="2400" dirty="0" err="1" smtClean="0">
                <a:ea typeface="Calibri" panose="020F0502020204030204" pitchFamily="34" charset="0"/>
              </a:rPr>
              <a:t>Endocrine</a:t>
            </a:r>
            <a:r>
              <a:rPr lang="tr-TR" sz="2400" dirty="0" smtClean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system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 smtClean="0">
                <a:ea typeface="Calibri" panose="020F0502020204030204" pitchFamily="34" charset="0"/>
              </a:rPr>
              <a:t>pharmacology</a:t>
            </a:r>
            <a:endParaRPr lang="tr-TR" sz="2400" dirty="0" smtClean="0">
              <a:ea typeface="Calibri" panose="020F0502020204030204" pitchFamily="34" charset="0"/>
            </a:endParaRPr>
          </a:p>
          <a:p>
            <a:r>
              <a:rPr lang="tr-TR" sz="2400" dirty="0" err="1">
                <a:ea typeface="Calibri" panose="020F0502020204030204" pitchFamily="34" charset="0"/>
              </a:rPr>
              <a:t>C</a:t>
            </a:r>
            <a:r>
              <a:rPr lang="tr-TR" sz="2400" dirty="0" err="1" smtClean="0">
                <a:ea typeface="Calibri" panose="020F0502020204030204" pitchFamily="34" charset="0"/>
              </a:rPr>
              <a:t>ircadian</a:t>
            </a:r>
            <a:r>
              <a:rPr lang="tr-TR" sz="2400" dirty="0" smtClean="0">
                <a:ea typeface="Calibri" panose="020F0502020204030204" pitchFamily="34" charset="0"/>
              </a:rPr>
              <a:t> </a:t>
            </a:r>
            <a:r>
              <a:rPr lang="tr-TR" sz="2400" dirty="0" err="1" smtClean="0">
                <a:ea typeface="Calibri" panose="020F0502020204030204" pitchFamily="34" charset="0"/>
              </a:rPr>
              <a:t>rhythm</a:t>
            </a:r>
            <a:endParaRPr lang="tr-TR" sz="2400" dirty="0" smtClean="0">
              <a:ea typeface="Calibri" panose="020F0502020204030204" pitchFamily="34" charset="0"/>
            </a:endParaRPr>
          </a:p>
          <a:p>
            <a:r>
              <a:rPr lang="tr-TR" sz="2400" dirty="0" err="1" smtClean="0">
                <a:ea typeface="Calibri" panose="020F0502020204030204" pitchFamily="34" charset="0"/>
              </a:rPr>
              <a:t>Urogenital</a:t>
            </a:r>
            <a:r>
              <a:rPr lang="tr-TR" sz="2400" dirty="0" smtClean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system</a:t>
            </a:r>
            <a:r>
              <a:rPr lang="tr-TR" sz="2400" dirty="0">
                <a:ea typeface="Calibri" panose="020F0502020204030204" pitchFamily="34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</a:rPr>
              <a:t>pharmacology</a:t>
            </a:r>
            <a:endParaRPr lang="tr-TR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4CCB0-94A7-48E0-7EDB-71F625CB9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292" y="1551876"/>
            <a:ext cx="1225108" cy="1120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8BBDE8-BB1E-F3EF-AA48-3864822CC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84" y="2570707"/>
            <a:ext cx="1384371" cy="704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55CDBC-ABFE-3B3B-7510-C2F471442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6995"/>
            <a:ext cx="1622693" cy="11204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FADD60-54C1-CC80-ABCA-2E71D987F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811" y="4268207"/>
            <a:ext cx="1790776" cy="1029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4EB771-C8C6-FC59-C2E8-9E27112033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7230" y="3530533"/>
            <a:ext cx="1542516" cy="11450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ED1686-2938-28E7-303E-CCCA6669AF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3236" y="5681015"/>
            <a:ext cx="1305092" cy="117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7261B8-4A35-1004-15AD-F3616DA38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209164"/>
              </p:ext>
            </p:extLst>
          </p:nvPr>
        </p:nvGraphicFramePr>
        <p:xfrm>
          <a:off x="726440" y="233680"/>
          <a:ext cx="10515600" cy="619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520">
                  <a:extLst>
                    <a:ext uri="{9D8B030D-6E8A-4147-A177-3AD203B41FA5}">
                      <a16:colId xmlns:a16="http://schemas.microsoft.com/office/drawing/2014/main" val="2515983158"/>
                    </a:ext>
                  </a:extLst>
                </a:gridCol>
                <a:gridCol w="8387080">
                  <a:extLst>
                    <a:ext uri="{9D8B030D-6E8A-4147-A177-3AD203B41FA5}">
                      <a16:colId xmlns:a16="http://schemas.microsoft.com/office/drawing/2014/main" val="2403898457"/>
                    </a:ext>
                  </a:extLst>
                </a:gridCol>
              </a:tblGrid>
              <a:tr h="491231">
                <a:tc gridSpan="2"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+mn-lt"/>
                        </a:rPr>
                        <a:t>PHARMACOLOGY MASTER PROGRAM</a:t>
                      </a:r>
                      <a:endParaRPr lang="tr-TR" sz="28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6536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 smtClean="0">
                          <a:latin typeface="+mn-lt"/>
                        </a:rPr>
                        <a:t>History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It has been accepting students since 2000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58542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 smtClean="0">
                          <a:latin typeface="+mn-lt"/>
                        </a:rPr>
                        <a:t>Aim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To train individuals with basic knowledge of basic pharmacology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28184"/>
                  </a:ext>
                </a:extLst>
              </a:tr>
              <a:tr h="2427257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+mn-lt"/>
                        </a:rPr>
                        <a:t>Program </a:t>
                      </a:r>
                      <a:r>
                        <a:rPr lang="tr-TR" sz="2000" b="1" dirty="0" err="1" smtClean="0">
                          <a:latin typeface="+mn-lt"/>
                        </a:rPr>
                        <a:t>achievements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Knowing the basic definitions of pharmacokinetics and pharmacodynamics</a:t>
                      </a:r>
                      <a:endParaRPr lang="tr-TR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Having knowledge about laboratory principles related to pharmacology, being able to plan, perform and interpret experiments.</a:t>
                      </a:r>
                      <a:endParaRPr lang="tr-TR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Gaining the ability to read and interpret literature and adapt to changes in science</a:t>
                      </a:r>
                      <a:endParaRPr lang="tr-TR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Gaining the ability to work in hospitals and centers related to reporting drugs and their side effects</a:t>
                      </a:r>
                      <a:endParaRPr lang="tr-TR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 the ability to present posters and write articles about your profession at congresses</a:t>
                      </a:r>
                      <a:endParaRPr lang="tr-TR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Gaining the ability to work in a group and be ethically responsible</a:t>
                      </a:r>
                      <a:endParaRPr lang="tr-T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550131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 smtClean="0">
                          <a:latin typeface="+mn-lt"/>
                        </a:rPr>
                        <a:t>duration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a total of 4 semesters, 2 semesters of courses and 2 semesters of thesis.</a:t>
                      </a:r>
                      <a:endParaRPr lang="tr-T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0232"/>
                  </a:ext>
                </a:extLst>
              </a:tr>
              <a:tr h="37564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 smtClean="0">
                          <a:latin typeface="+mn-lt"/>
                        </a:rPr>
                        <a:t>language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>
                          <a:latin typeface="+mn-lt"/>
                        </a:rPr>
                        <a:t>Turkish</a:t>
                      </a:r>
                      <a:endParaRPr lang="tr-T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75136"/>
                  </a:ext>
                </a:extLst>
              </a:tr>
              <a:tr h="953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err="1" smtClean="0">
                          <a:latin typeface="+mn-lt"/>
                        </a:rPr>
                        <a:t>Employment</a:t>
                      </a:r>
                      <a:r>
                        <a:rPr lang="tr-TR" sz="2000" b="1" dirty="0" smtClean="0">
                          <a:latin typeface="+mn-lt"/>
                        </a:rPr>
                        <a:t> of </a:t>
                      </a:r>
                      <a:r>
                        <a:rPr lang="tr-TR" sz="2000" b="1" dirty="0" err="1" smtClean="0">
                          <a:latin typeface="+mn-lt"/>
                        </a:rPr>
                        <a:t>graduates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Can work in the field of Pharmacology in the public and private sectors</a:t>
                      </a:r>
                      <a:endParaRPr lang="tr-TR" sz="2000" dirty="0" smtClean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Can apply to doctoral programs</a:t>
                      </a:r>
                      <a:endParaRPr lang="tr-T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44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47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7261B8-4A35-1004-15AD-F3616DA38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877820"/>
              </p:ext>
            </p:extLst>
          </p:nvPr>
        </p:nvGraphicFramePr>
        <p:xfrm>
          <a:off x="726440" y="233681"/>
          <a:ext cx="10515600" cy="5853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520">
                  <a:extLst>
                    <a:ext uri="{9D8B030D-6E8A-4147-A177-3AD203B41FA5}">
                      <a16:colId xmlns:a16="http://schemas.microsoft.com/office/drawing/2014/main" val="2515983158"/>
                    </a:ext>
                  </a:extLst>
                </a:gridCol>
                <a:gridCol w="8387080">
                  <a:extLst>
                    <a:ext uri="{9D8B030D-6E8A-4147-A177-3AD203B41FA5}">
                      <a16:colId xmlns:a16="http://schemas.microsoft.com/office/drawing/2014/main" val="2403898457"/>
                    </a:ext>
                  </a:extLst>
                </a:gridCol>
              </a:tblGrid>
              <a:tr h="497668">
                <a:tc gridSpan="2"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+mn-lt"/>
                        </a:rPr>
                        <a:t>TOXICOLOGY MASTER PROGRAM</a:t>
                      </a:r>
                      <a:endParaRPr lang="tr-TR" sz="28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6536"/>
                  </a:ext>
                </a:extLst>
              </a:tr>
              <a:tr h="360791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 smtClean="0">
                          <a:latin typeface="+mn-lt"/>
                        </a:rPr>
                        <a:t>History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It has been accepting students since 200</a:t>
                      </a: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6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58542"/>
                  </a:ext>
                </a:extLst>
              </a:tr>
              <a:tr h="360791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 smtClean="0">
                          <a:latin typeface="+mn-lt"/>
                        </a:rPr>
                        <a:t>Aim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To train individuals with basic knowledge about toxicology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28184"/>
                  </a:ext>
                </a:extLst>
              </a:tr>
              <a:tr h="2821010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+mn-lt"/>
                        </a:rPr>
                        <a:t>Program </a:t>
                      </a:r>
                      <a:r>
                        <a:rPr lang="tr-TR" sz="2000" b="1" dirty="0" err="1" smtClean="0">
                          <a:latin typeface="+mn-lt"/>
                        </a:rPr>
                        <a:t>achievements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Knowing the basic definitions of Toxicology and Clinical Toxicology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Having knowledge about laboratory principles related to toxicology, being able to plan, perform and interpret experiments.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Having knowledge about Laboratory Analysis in Clinical Toxicology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Having knowledge about the Principles of Emergency Approach to the Poisoned Patient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Having knowledge about special topics in toxicology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Gaining the ability to read and interpret literature and adapt to changes in science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 the ability to present posters and write articles about your profession at congresses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Gaining the ability to work in a group and be ethically responsible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550131"/>
                  </a:ext>
                </a:extLst>
              </a:tr>
              <a:tr h="360791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 smtClean="0">
                          <a:latin typeface="+mn-lt"/>
                        </a:rPr>
                        <a:t>duration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a total of 4 semesters, 2 semesters of courses and 2 semesters of thesis.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0232"/>
                  </a:ext>
                </a:extLst>
              </a:tr>
              <a:tr h="360791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 smtClean="0">
                          <a:latin typeface="+mn-lt"/>
                        </a:rPr>
                        <a:t>language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>
                          <a:latin typeface="+mn-lt"/>
                        </a:rPr>
                        <a:t>Turkish</a:t>
                      </a:r>
                      <a:endParaRPr lang="tr-TR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75136"/>
                  </a:ext>
                </a:extLst>
              </a:tr>
              <a:tr h="915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err="1" smtClean="0">
                          <a:latin typeface="+mn-lt"/>
                        </a:rPr>
                        <a:t>Employment</a:t>
                      </a:r>
                      <a:r>
                        <a:rPr lang="tr-TR" sz="2000" b="1" dirty="0" smtClean="0">
                          <a:latin typeface="+mn-lt"/>
                        </a:rPr>
                        <a:t> of </a:t>
                      </a:r>
                      <a:r>
                        <a:rPr lang="tr-TR" sz="2000" b="1" dirty="0" err="1" smtClean="0">
                          <a:latin typeface="+mn-lt"/>
                        </a:rPr>
                        <a:t>graduates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Can work in the field of toxicology</a:t>
                      </a:r>
                      <a:endParaRPr lang="tr-TR" sz="1800" dirty="0" smtClean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Can apply to doctoral programs</a:t>
                      </a:r>
                      <a:endParaRPr lang="tr-TR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44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1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7261B8-4A35-1004-15AD-F3616DA38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827048"/>
              </p:ext>
            </p:extLst>
          </p:nvPr>
        </p:nvGraphicFramePr>
        <p:xfrm>
          <a:off x="645160" y="274320"/>
          <a:ext cx="10515600" cy="6538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520">
                  <a:extLst>
                    <a:ext uri="{9D8B030D-6E8A-4147-A177-3AD203B41FA5}">
                      <a16:colId xmlns:a16="http://schemas.microsoft.com/office/drawing/2014/main" val="2515983158"/>
                    </a:ext>
                  </a:extLst>
                </a:gridCol>
                <a:gridCol w="8387080">
                  <a:extLst>
                    <a:ext uri="{9D8B030D-6E8A-4147-A177-3AD203B41FA5}">
                      <a16:colId xmlns:a16="http://schemas.microsoft.com/office/drawing/2014/main" val="2403898457"/>
                    </a:ext>
                  </a:extLst>
                </a:gridCol>
              </a:tblGrid>
              <a:tr h="5444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</a:rPr>
                        <a:t>MASTER'S DEGREE IN CLINICAL DRUG RESEARCH</a:t>
                      </a:r>
                      <a:endParaRPr lang="tr-TR" sz="28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6536"/>
                  </a:ext>
                </a:extLst>
              </a:tr>
              <a:tr h="384310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 smtClean="0">
                          <a:latin typeface="+mn-lt"/>
                        </a:rPr>
                        <a:t>History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It has been accepting students since 20</a:t>
                      </a:r>
                      <a:r>
                        <a:rPr lang="tr-TR" sz="20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14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58542"/>
                  </a:ext>
                </a:extLst>
              </a:tr>
              <a:tr h="384310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 smtClean="0">
                          <a:latin typeface="+mn-lt"/>
                        </a:rPr>
                        <a:t>Aim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To train individuals with basic knowledge about clinical drug research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28184"/>
                  </a:ext>
                </a:extLst>
              </a:tr>
              <a:tr h="2455625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+mn-lt"/>
                        </a:rPr>
                        <a:t>Program </a:t>
                      </a:r>
                      <a:r>
                        <a:rPr lang="tr-TR" sz="2000" b="1" dirty="0" err="1" smtClean="0">
                          <a:latin typeface="+mn-lt"/>
                        </a:rPr>
                        <a:t>achievements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Knowing the basic concepts of clinical pharmacology and being able to use them in professional life</a:t>
                      </a:r>
                      <a:endParaRPr lang="tr-TR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Knowing the national and international regulations in force for clinical drug research</a:t>
                      </a:r>
                      <a:endParaRPr lang="tr-TR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Ability to understand the basic features of clinical drug research</a:t>
                      </a:r>
                      <a:endParaRPr lang="tr-TR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Having information about clinical drug research in special groups</a:t>
                      </a:r>
                      <a:endParaRPr lang="tr-TR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Gaining the ability to read and interpret literature and adapt to changes in science</a:t>
                      </a:r>
                      <a:endParaRPr lang="tr-TR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 the ability to present posters and write articles about your profession at congresses</a:t>
                      </a:r>
                      <a:endParaRPr lang="tr-TR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Gaining the ability to work in a group and be ethically responsible</a:t>
                      </a:r>
                      <a:endParaRPr lang="tr-T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550131"/>
                  </a:ext>
                </a:extLst>
              </a:tr>
              <a:tr h="384310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 smtClean="0">
                          <a:latin typeface="+mn-lt"/>
                        </a:rPr>
                        <a:t>duration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a total of 4 semesters, 2 semesters of courses and 2 semesters of thesis.</a:t>
                      </a:r>
                      <a:endParaRPr lang="tr-T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0232"/>
                  </a:ext>
                </a:extLst>
              </a:tr>
              <a:tr h="384310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 smtClean="0">
                          <a:latin typeface="+mn-lt"/>
                        </a:rPr>
                        <a:t>language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>
                          <a:latin typeface="+mn-lt"/>
                        </a:rPr>
                        <a:t>Turkish</a:t>
                      </a:r>
                      <a:endParaRPr lang="tr-T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75136"/>
                  </a:ext>
                </a:extLst>
              </a:tr>
              <a:tr h="964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err="1" smtClean="0">
                          <a:latin typeface="+mn-lt"/>
                        </a:rPr>
                        <a:t>Employment</a:t>
                      </a:r>
                      <a:r>
                        <a:rPr lang="tr-TR" sz="2000" b="1" dirty="0" smtClean="0">
                          <a:latin typeface="+mn-lt"/>
                        </a:rPr>
                        <a:t> of </a:t>
                      </a:r>
                      <a:r>
                        <a:rPr lang="tr-TR" sz="2000" b="1" dirty="0" err="1" smtClean="0">
                          <a:latin typeface="+mn-lt"/>
                        </a:rPr>
                        <a:t>graduates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work in clinical drug research at universities or pharmaceutical companies</a:t>
                      </a:r>
                      <a:endParaRPr lang="tr-TR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apply to doctoral programs</a:t>
                      </a:r>
                      <a:endParaRPr lang="tr-TR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44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27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7261B8-4A35-1004-15AD-F3616DA38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972878"/>
              </p:ext>
            </p:extLst>
          </p:nvPr>
        </p:nvGraphicFramePr>
        <p:xfrm>
          <a:off x="726440" y="101601"/>
          <a:ext cx="10515600" cy="691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520">
                  <a:extLst>
                    <a:ext uri="{9D8B030D-6E8A-4147-A177-3AD203B41FA5}">
                      <a16:colId xmlns:a16="http://schemas.microsoft.com/office/drawing/2014/main" val="2515983158"/>
                    </a:ext>
                  </a:extLst>
                </a:gridCol>
                <a:gridCol w="8387080">
                  <a:extLst>
                    <a:ext uri="{9D8B030D-6E8A-4147-A177-3AD203B41FA5}">
                      <a16:colId xmlns:a16="http://schemas.microsoft.com/office/drawing/2014/main" val="2403898457"/>
                    </a:ext>
                  </a:extLst>
                </a:gridCol>
              </a:tblGrid>
              <a:tr h="494523">
                <a:tc gridSpan="2"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+mn-lt"/>
                        </a:rPr>
                        <a:t>PHARMACOLOGY </a:t>
                      </a:r>
                      <a:r>
                        <a:rPr lang="tr-TR" sz="2800" dirty="0" err="1" smtClean="0">
                          <a:latin typeface="+mn-lt"/>
                        </a:rPr>
                        <a:t>PhD</a:t>
                      </a:r>
                      <a:r>
                        <a:rPr lang="tr-TR" sz="2800" dirty="0" smtClean="0">
                          <a:latin typeface="+mn-lt"/>
                        </a:rPr>
                        <a:t> PROGRAM</a:t>
                      </a:r>
                      <a:endParaRPr lang="tr-TR" sz="28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6536"/>
                  </a:ext>
                </a:extLst>
              </a:tr>
              <a:tr h="349075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 smtClean="0">
                          <a:latin typeface="+mn-lt"/>
                        </a:rPr>
                        <a:t>History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It has been accepting students since </a:t>
                      </a:r>
                      <a:r>
                        <a:rPr lang="tr-TR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1998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58542"/>
                  </a:ext>
                </a:extLst>
              </a:tr>
              <a:tr h="349075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 smtClean="0">
                          <a:latin typeface="+mn-lt"/>
                        </a:rPr>
                        <a:t>Aim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To train individuals with basic knowledge of basic pharmacology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28184"/>
                  </a:ext>
                </a:extLst>
              </a:tr>
              <a:tr h="3616808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+mn-lt"/>
                        </a:rPr>
                        <a:t>Program </a:t>
                      </a:r>
                      <a:r>
                        <a:rPr lang="tr-TR" sz="2000" b="1" dirty="0" err="1" smtClean="0">
                          <a:latin typeface="+mn-lt"/>
                        </a:rPr>
                        <a:t>achievements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Having knowledge about the analysis of pharmacological data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Having knowledge about experimental methods in pharmacology and gaining the ability to provide consultancy on these issues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Ability to plan and conduct research in which experimental methods in pharmacology can be used together with other experimental methods (such as molecular biology, histology and pathology).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Having knowledge about special experimental methods in pharmacology and being able to find solutions to problems by using this knowledge when necessary.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Gaining the ability to read and interpret literature and adapt to changes in science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Gaining the ability to work in hospitals and centers related to reporting drugs and their side effects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 the ability to present posters and write articles about your profession at congresses</a:t>
                      </a:r>
                      <a:endParaRPr lang="tr-T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Gaining the ability to work in a group and be ethically responsible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550131"/>
                  </a:ext>
                </a:extLst>
              </a:tr>
              <a:tr h="349075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 smtClean="0">
                          <a:latin typeface="+mn-lt"/>
                        </a:rPr>
                        <a:t>duration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a total of 8 semesters, 4 semesters of courses and 4 semesters of thesis.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0232"/>
                  </a:ext>
                </a:extLst>
              </a:tr>
              <a:tr h="349075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 smtClean="0">
                          <a:latin typeface="+mn-lt"/>
                        </a:rPr>
                        <a:t>language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>
                          <a:latin typeface="+mn-lt"/>
                        </a:rPr>
                        <a:t>Turkish</a:t>
                      </a:r>
                      <a:endParaRPr lang="tr-TR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75136"/>
                  </a:ext>
                </a:extLst>
              </a:tr>
              <a:tr h="8807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err="1" smtClean="0">
                          <a:latin typeface="+mn-lt"/>
                        </a:rPr>
                        <a:t>Employment</a:t>
                      </a:r>
                      <a:r>
                        <a:rPr lang="tr-TR" sz="2000" b="1" dirty="0" smtClean="0">
                          <a:latin typeface="+mn-lt"/>
                        </a:rPr>
                        <a:t> of </a:t>
                      </a:r>
                      <a:r>
                        <a:rPr lang="tr-TR" sz="2000" b="1" dirty="0" err="1" smtClean="0">
                          <a:latin typeface="+mn-lt"/>
                        </a:rPr>
                        <a:t>graduates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Can work as an expert in the field of Pharmacology in the public and private sectors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44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2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7261B8-4A35-1004-15AD-F3616DA38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401897"/>
              </p:ext>
            </p:extLst>
          </p:nvPr>
        </p:nvGraphicFramePr>
        <p:xfrm>
          <a:off x="726440" y="30481"/>
          <a:ext cx="10515600" cy="6608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520">
                  <a:extLst>
                    <a:ext uri="{9D8B030D-6E8A-4147-A177-3AD203B41FA5}">
                      <a16:colId xmlns:a16="http://schemas.microsoft.com/office/drawing/2014/main" val="2515983158"/>
                    </a:ext>
                  </a:extLst>
                </a:gridCol>
                <a:gridCol w="8387080">
                  <a:extLst>
                    <a:ext uri="{9D8B030D-6E8A-4147-A177-3AD203B41FA5}">
                      <a16:colId xmlns:a16="http://schemas.microsoft.com/office/drawing/2014/main" val="2403898457"/>
                    </a:ext>
                  </a:extLst>
                </a:gridCol>
              </a:tblGrid>
              <a:tr h="495348">
                <a:tc gridSpan="2"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+mn-lt"/>
                        </a:rPr>
                        <a:t>TOXICOLOGY </a:t>
                      </a:r>
                      <a:r>
                        <a:rPr lang="tr-TR" sz="2800" dirty="0" err="1" smtClean="0">
                          <a:latin typeface="+mn-lt"/>
                        </a:rPr>
                        <a:t>PhD</a:t>
                      </a:r>
                      <a:r>
                        <a:rPr lang="tr-TR" sz="2800" dirty="0" smtClean="0">
                          <a:latin typeface="+mn-lt"/>
                        </a:rPr>
                        <a:t> PROGRAM</a:t>
                      </a:r>
                      <a:endParaRPr lang="tr-TR" sz="28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6536"/>
                  </a:ext>
                </a:extLst>
              </a:tr>
              <a:tr h="347551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 smtClean="0">
                          <a:latin typeface="+mn-lt"/>
                        </a:rPr>
                        <a:t>History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It has been accepting students since 200</a:t>
                      </a:r>
                      <a:r>
                        <a:rPr lang="tr-TR" sz="16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8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58542"/>
                  </a:ext>
                </a:extLst>
              </a:tr>
              <a:tr h="347551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 smtClean="0">
                          <a:latin typeface="+mn-lt"/>
                        </a:rPr>
                        <a:t>Aim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To train individuals with basic knowledge about toxicology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28184"/>
                  </a:ext>
                </a:extLst>
              </a:tr>
              <a:tr h="3622842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+mn-lt"/>
                        </a:rPr>
                        <a:t>Program </a:t>
                      </a:r>
                      <a:r>
                        <a:rPr lang="tr-TR" sz="2000" b="1" dirty="0" err="1" smtClean="0">
                          <a:latin typeface="+mn-lt"/>
                        </a:rPr>
                        <a:t>achievements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Knowing the basic definitions of Toxicology and Clinical Toxicology and being able to use them in professional life.</a:t>
                      </a:r>
                      <a:endParaRPr lang="tr-TR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Having knowledge about laboratory principles related to toxicology, being able to plan, perform and interpret experiments.</a:t>
                      </a:r>
                      <a:endParaRPr lang="tr-TR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Having knowledge and being able to interpret Laboratory Analysis in Clinical Toxicology</a:t>
                      </a:r>
                      <a:endParaRPr lang="tr-TR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Gaining the ability to read and interpret literature and adapt to changes in science</a:t>
                      </a:r>
                      <a:endParaRPr lang="tr-TR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have knowledge about the Principles of Emergency Approach to the Poisoned Patient and to gain the ability to establish toxicology units in hospitals.</a:t>
                      </a:r>
                      <a:endParaRPr lang="tr-TR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 the ability to plan and conduct research on the epidemiological characteristics of poisonings</a:t>
                      </a:r>
                      <a:endParaRPr lang="tr-TR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Having knowledge about drug and substance addiction and providing consultancy on this subject</a:t>
                      </a:r>
                      <a:endParaRPr lang="tr-TR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Ability to make oral presentations, present posters and write articles about his/her profession at congresses.</a:t>
                      </a:r>
                      <a:endParaRPr lang="tr-TR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Having knowledge about special issues in toxicology and being able to provide solutions to problems by using this information when necessary.​</a:t>
                      </a:r>
                      <a:endParaRPr lang="tr-T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550131"/>
                  </a:ext>
                </a:extLst>
              </a:tr>
              <a:tr h="347551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 smtClean="0">
                          <a:latin typeface="+mn-lt"/>
                        </a:rPr>
                        <a:t>duration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a total of 8 semesters, 4 semesters of courses and 4 semesters of thesis</a:t>
                      </a:r>
                      <a:endParaRPr lang="tr-T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0232"/>
                  </a:ext>
                </a:extLst>
              </a:tr>
              <a:tr h="347551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+mn-lt"/>
                        </a:rPr>
                        <a:t>Program </a:t>
                      </a:r>
                      <a:r>
                        <a:rPr lang="tr-TR" sz="2000" b="1" dirty="0" err="1" smtClean="0">
                          <a:latin typeface="+mn-lt"/>
                        </a:rPr>
                        <a:t>language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latin typeface="+mn-lt"/>
                        </a:rPr>
                        <a:t>Turkish</a:t>
                      </a:r>
                      <a:endParaRPr lang="tr-TR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75136"/>
                  </a:ext>
                </a:extLst>
              </a:tr>
              <a:tr h="8822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err="1" smtClean="0">
                          <a:latin typeface="+mn-lt"/>
                        </a:rPr>
                        <a:t>Employment</a:t>
                      </a:r>
                      <a:r>
                        <a:rPr lang="tr-TR" sz="2000" b="1" dirty="0" smtClean="0">
                          <a:latin typeface="+mn-lt"/>
                        </a:rPr>
                        <a:t> of </a:t>
                      </a:r>
                      <a:r>
                        <a:rPr lang="tr-TR" sz="2000" b="1" dirty="0" err="1" smtClean="0">
                          <a:latin typeface="+mn-lt"/>
                        </a:rPr>
                        <a:t>graduates</a:t>
                      </a:r>
                      <a:endParaRPr lang="tr-T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Can work as an expert in Toxicology in the public and private sectors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44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9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1034</Words>
  <Application>Microsoft Office PowerPoint</Application>
  <PresentationFormat>Geniş ekran</PresentationFormat>
  <Paragraphs>128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Postgraduate Programs of  Department of Medical Pharmacology</vt:lpstr>
      <vt:lpstr>Members of the Department of Medical Pharmacology</vt:lpstr>
      <vt:lpstr>Graduate Programs</vt:lpstr>
      <vt:lpstr>Research Areas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Tıbbi Farmakoloji Anabilim Dalı Lisansüstü Programları</dc:title>
  <dc:creator>draylinarici@gmail.com</dc:creator>
  <cp:lastModifiedBy>AA</cp:lastModifiedBy>
  <cp:revision>9</cp:revision>
  <dcterms:created xsi:type="dcterms:W3CDTF">2024-01-03T15:15:20Z</dcterms:created>
  <dcterms:modified xsi:type="dcterms:W3CDTF">2024-01-05T11:11:34Z</dcterms:modified>
</cp:coreProperties>
</file>