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70" r:id="rId5"/>
    <p:sldId id="264" r:id="rId6"/>
    <p:sldId id="266" r:id="rId7"/>
    <p:sldId id="265" r:id="rId8"/>
    <p:sldId id="267" r:id="rId9"/>
    <p:sldId id="268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9613B-E156-3D46-D710-C41593B155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88BE17-FE08-4055-3B1F-66A67D86A0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169FB-2E36-1F21-23AA-3850206D0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4777-5078-4D0F-914E-D0532E4DE966}" type="datetimeFigureOut">
              <a:rPr lang="tr-TR" smtClean="0"/>
              <a:t>4.01.2024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9A697-8133-F0F8-29F1-A0197CF4F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7E633-7ABD-346A-1406-50FAAB274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0576-6F78-4C46-A38D-BCA2C1840B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955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56B9E-2E3F-96E5-915E-2A5BC9C59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4A6F6A-F363-98AA-5B26-9AA54B0E60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39001-34DE-41D9-1330-1465273E1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4777-5078-4D0F-914E-D0532E4DE966}" type="datetimeFigureOut">
              <a:rPr lang="tr-TR" smtClean="0"/>
              <a:t>4.01.2024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5C6F9-404D-98FF-024B-50E922C48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16274-534A-6199-E15E-C33685DC7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0576-6F78-4C46-A38D-BCA2C1840B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1861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9A4DC2-477B-788E-C6B4-942D46F7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E1CE23-E846-10D7-50B3-6544D0AC2D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7955C-EC80-200F-A71C-5797D265F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4777-5078-4D0F-914E-D0532E4DE966}" type="datetimeFigureOut">
              <a:rPr lang="tr-TR" smtClean="0"/>
              <a:t>4.01.2024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E4872-9DE1-E3A7-AD44-09597CD44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C0CD1-78F4-699B-3C68-9C445BE32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0576-6F78-4C46-A38D-BCA2C1840B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825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FB35F-7FD0-8438-4E96-B79784409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32716-9277-B576-676C-526C7C887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CDD91-B91D-E067-CD5D-BA9881AFF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4777-5078-4D0F-914E-D0532E4DE966}" type="datetimeFigureOut">
              <a:rPr lang="tr-TR" smtClean="0"/>
              <a:t>4.01.2024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B8DF7-DBB9-0EC4-A220-E6CBCA3CF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FA97A-32C9-5A39-FF68-4A7A17919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0576-6F78-4C46-A38D-BCA2C1840B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0956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4E84A-AE63-DB0B-58F4-4D3FE0F67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B7D1B-632B-6175-8BB2-5FC7C048B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CACFB-F58E-73EA-C63B-B9B6033AD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4777-5078-4D0F-914E-D0532E4DE966}" type="datetimeFigureOut">
              <a:rPr lang="tr-TR" smtClean="0"/>
              <a:t>4.01.2024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5D08B-0874-B147-CC5B-8DC346591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98E1A-5B8D-8302-D46C-DE7C8F0A7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0576-6F78-4C46-A38D-BCA2C1840B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6171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68FC6-70BF-6C41-1A3F-6410CEF54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E6C33-3AD6-7699-8766-8E3BF561E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6CF06C-21C8-F6E6-CFA6-5D8C8A6FA9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63E416-4AEF-6051-BB91-913F69179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4777-5078-4D0F-914E-D0532E4DE966}" type="datetimeFigureOut">
              <a:rPr lang="tr-TR" smtClean="0"/>
              <a:t>4.01.2024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B26BC4-4145-C6D9-B7DA-4D0974951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CAA60A-941C-2FF5-6DA1-F6F8765D9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0576-6F78-4C46-A38D-BCA2C1840B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5438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0526F-0EFC-AB75-E6C9-8ED9EC49A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02D01-6F0A-FD4F-2E00-9D03D039A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936C2E-F1E2-46DE-7D42-99C1BC5E97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8E6756-A0FB-5091-11B2-B1F1337F4E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6AE633-8162-F1AA-4817-8D8D03F24C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EF92B8-E963-3B0E-9F9F-5DB90DF48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4777-5078-4D0F-914E-D0532E4DE966}" type="datetimeFigureOut">
              <a:rPr lang="tr-TR" smtClean="0"/>
              <a:t>4.01.2024</a:t>
            </a:fld>
            <a:endParaRPr 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0CFCCC-1A68-5C4B-9F66-CEF6CEB93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91C796-1634-917A-9554-CCA081B5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0576-6F78-4C46-A38D-BCA2C1840B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7733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ABBBF-63FE-D4FA-882C-B2D57E811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491E42-F249-5CC2-2571-9F497F652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4777-5078-4D0F-914E-D0532E4DE966}" type="datetimeFigureOut">
              <a:rPr lang="tr-TR" smtClean="0"/>
              <a:t>4.01.2024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AD3A51-D6E9-AE1A-F332-FD4DBBB23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354CC8-5CAA-AD7F-6EF0-5B7BD687B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0576-6F78-4C46-A38D-BCA2C1840B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2325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CE5F61-C476-88C7-618C-F2FE56E7D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4777-5078-4D0F-914E-D0532E4DE966}" type="datetimeFigureOut">
              <a:rPr lang="tr-TR" smtClean="0"/>
              <a:t>4.01.2024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94F904-63FD-186C-49E2-AA28AF730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C313F-CA0A-6EE8-58EA-D921C8F62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0576-6F78-4C46-A38D-BCA2C1840B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588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A3EBE-4768-8F04-EBC1-F7939FA8B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A3B96-1CF5-47B5-5258-16CEB6C62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E7B718-F7A5-73E4-6747-B653A40C84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56C723-15B3-81E4-0919-36A21F5DE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4777-5078-4D0F-914E-D0532E4DE966}" type="datetimeFigureOut">
              <a:rPr lang="tr-TR" smtClean="0"/>
              <a:t>4.01.2024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FECE8-CB58-9C7F-AD4B-F50E29C39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DDFE1D-CE38-89DB-45E5-E004AAE74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0576-6F78-4C46-A38D-BCA2C1840B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8126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F4BA0-833A-87BD-BFD5-47D9F8570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7D746C-724F-F268-9E54-BD9386FB50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42EC25-8E54-D80F-93E0-59225BB533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C3571A-3576-9947-AD97-67C96BE52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4777-5078-4D0F-914E-D0532E4DE966}" type="datetimeFigureOut">
              <a:rPr lang="tr-TR" smtClean="0"/>
              <a:t>4.01.2024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57AC8F-ABCD-0156-B18F-D187772D1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D42900-448E-7FB1-207E-74F418051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0576-6F78-4C46-A38D-BCA2C1840B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4512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8059B9-648C-56DA-3DDA-1783B8E76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79FABA-8360-A16F-A1D8-45F5B0D71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F0AD0-3750-872C-95BE-672B15FA7F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44777-5078-4D0F-914E-D0532E4DE966}" type="datetimeFigureOut">
              <a:rPr lang="tr-TR" smtClean="0"/>
              <a:t>4.01.2024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1678D-8774-B109-C72D-E691FFFCD7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AF90F-26EC-C50F-DA15-FB23BD42BA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40576-6F78-4C46-A38D-BCA2C1840B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090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E7D87-BCD3-79E1-8A08-F80A87C4C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>Tıbbi Farmakoloji Anabilim Dalı Lisansüstü Programları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101502-BC79-21BC-498D-9956089E7D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13518"/>
            <a:ext cx="9144000" cy="1655762"/>
          </a:xfrm>
        </p:spPr>
        <p:txBody>
          <a:bodyPr/>
          <a:lstStyle/>
          <a:p>
            <a:r>
              <a:rPr lang="tr-TR" dirty="0"/>
              <a:t>Dokuz Eylül Üniversitesi </a:t>
            </a:r>
            <a:br>
              <a:rPr lang="tr-TR" dirty="0"/>
            </a:br>
            <a:r>
              <a:rPr lang="tr-TR" dirty="0"/>
              <a:t>Sağlık Bilimleri Enstitüsü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6E9523-A550-3D84-E028-86CB4F588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2889" y="41223"/>
            <a:ext cx="2159111" cy="20702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F1BF82-348E-F796-EEBC-6146DE1EF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44805" cy="195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63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0376B-9745-01E2-4E15-F0E8E770E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600" b="1" dirty="0"/>
              <a:t>Tıbbi Farmakoloji Anabilim Dalı Öğretim Üyeleri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5B5C4-8F49-B091-05A3-4D3492128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2768"/>
            <a:ext cx="10515600" cy="3440112"/>
          </a:xfrm>
        </p:spPr>
        <p:txBody>
          <a:bodyPr>
            <a:normAutofit/>
          </a:bodyPr>
          <a:lstStyle/>
          <a:p>
            <a:r>
              <a:rPr lang="tr-TR" sz="2000" dirty="0"/>
              <a:t>Prof. Dr. Mukaddes Gümüştekin- Tıbbi Farmakoloji Anabilim Dalı Klinik Farmakoloji Bilim Dalı- Anabilim Dalı Başkanı</a:t>
            </a:r>
          </a:p>
          <a:p>
            <a:r>
              <a:rPr lang="tr-TR" sz="2000" dirty="0"/>
              <a:t>Prof. Dr. Yeşim </a:t>
            </a:r>
            <a:r>
              <a:rPr lang="tr-TR" sz="2000" dirty="0" err="1"/>
              <a:t>Tunçok</a:t>
            </a:r>
            <a:r>
              <a:rPr lang="tr-TR" sz="2000" dirty="0"/>
              <a:t>- Tıbbi Farmakoloji Anabilim Dalı Klinik Farmakoloji Bilim Dalı, Klinik Toksikoloji Bilim Dalı</a:t>
            </a:r>
          </a:p>
          <a:p>
            <a:r>
              <a:rPr lang="tr-TR" sz="2000" dirty="0"/>
              <a:t>Prof. Dr. Ayşe </a:t>
            </a:r>
            <a:r>
              <a:rPr lang="tr-TR" sz="2000" dirty="0" err="1"/>
              <a:t>Gelal</a:t>
            </a:r>
            <a:r>
              <a:rPr lang="tr-TR" sz="2000" dirty="0"/>
              <a:t>- Tıbbi Farmakoloji Anabilim Dalı Klinik Farmakoloji Bilim Dalı</a:t>
            </a:r>
          </a:p>
          <a:p>
            <a:r>
              <a:rPr lang="tr-TR" sz="2000" dirty="0"/>
              <a:t>Prof. Dr. Şule Kalkan- Tıbbi Farmakoloji Anabilim Dalı Klinik Toksikoloji Bilim Dalı</a:t>
            </a:r>
          </a:p>
          <a:p>
            <a:r>
              <a:rPr lang="tr-TR" sz="2000" dirty="0"/>
              <a:t>Prof. Dr. Nergiz Durmuş </a:t>
            </a:r>
            <a:r>
              <a:rPr lang="tr-TR" sz="2000" dirty="0" err="1"/>
              <a:t>Sütpideler</a:t>
            </a:r>
            <a:r>
              <a:rPr lang="tr-TR" sz="2000" dirty="0"/>
              <a:t>- Tıbbi Farmakoloji Anabilim Dalı </a:t>
            </a:r>
          </a:p>
          <a:p>
            <a:r>
              <a:rPr lang="tr-TR" sz="2000" dirty="0"/>
              <a:t>Prof. Dr. M. Aylin Arıcı- Tıbbi Farmakoloji Anabilim Dalı Klinik Farmakoloji Bilim Dalı</a:t>
            </a:r>
          </a:p>
          <a:p>
            <a:r>
              <a:rPr lang="tr-TR" sz="2000" dirty="0"/>
              <a:t>Doç. Dr. Nil Hocaoğlu Aksay- Tıbbi Farmakoloji Anabilim Dalı Klinik Toksikoloji Bilim Dalı</a:t>
            </a:r>
          </a:p>
        </p:txBody>
      </p:sp>
    </p:spTree>
    <p:extLst>
      <p:ext uri="{BB962C8B-B14F-4D97-AF65-F5344CB8AC3E}">
        <p14:creationId xmlns:p14="http://schemas.microsoft.com/office/powerpoint/2010/main" val="19636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8347D-CE58-9F88-E677-A09B25817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Lisansüstü </a:t>
            </a:r>
            <a:r>
              <a:rPr lang="tr-TR" b="1" dirty="0" smtClean="0"/>
              <a:t>Programları</a:t>
            </a:r>
            <a:endParaRPr lang="tr-T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F0AE5-9A82-7A51-288C-A990B808D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1080" y="1758156"/>
            <a:ext cx="5491480" cy="4351338"/>
          </a:xfrm>
        </p:spPr>
        <p:txBody>
          <a:bodyPr/>
          <a:lstStyle/>
          <a:p>
            <a:r>
              <a:rPr lang="tr-TR" dirty="0"/>
              <a:t>Yüksek Lisans Programları</a:t>
            </a:r>
          </a:p>
          <a:p>
            <a:pPr lvl="1"/>
            <a:r>
              <a:rPr lang="tr-TR" dirty="0"/>
              <a:t>Farmakoloji Yüksek Lisans</a:t>
            </a:r>
          </a:p>
          <a:p>
            <a:pPr lvl="1"/>
            <a:r>
              <a:rPr lang="tr-TR" dirty="0" smtClean="0"/>
              <a:t>Toksikoloji </a:t>
            </a:r>
            <a:r>
              <a:rPr lang="tr-TR" dirty="0"/>
              <a:t>Yüksek </a:t>
            </a:r>
            <a:r>
              <a:rPr lang="tr-TR" dirty="0" smtClean="0"/>
              <a:t>Lisans</a:t>
            </a:r>
          </a:p>
          <a:p>
            <a:pPr lvl="1"/>
            <a:r>
              <a:rPr lang="tr-TR" dirty="0"/>
              <a:t>Klinik Farmakoloji Yüksek </a:t>
            </a:r>
            <a:r>
              <a:rPr lang="tr-TR" dirty="0" smtClean="0"/>
              <a:t>Lisans</a:t>
            </a:r>
            <a:endParaRPr lang="tr-TR" dirty="0"/>
          </a:p>
          <a:p>
            <a:r>
              <a:rPr lang="tr-TR" dirty="0"/>
              <a:t>Doktora Programları</a:t>
            </a:r>
          </a:p>
          <a:p>
            <a:pPr lvl="1"/>
            <a:r>
              <a:rPr lang="tr-TR" dirty="0"/>
              <a:t>Farmakoloji Doktora</a:t>
            </a:r>
          </a:p>
          <a:p>
            <a:pPr lvl="1"/>
            <a:r>
              <a:rPr lang="tr-TR" dirty="0"/>
              <a:t>Toksikoloji Doktora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83F43C-5E54-A4CE-9415-02D7399EF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69040"/>
            <a:ext cx="1301763" cy="8744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777F65-6A1C-FAF1-EAFD-92458C94C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31" y="3347140"/>
            <a:ext cx="1551498" cy="1173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442167-8677-1288-B9DD-04ED349E0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873" y="2448230"/>
            <a:ext cx="1456415" cy="89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0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77570-8224-7766-B7DD-AAAD94239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182" y="154486"/>
            <a:ext cx="10515600" cy="1325563"/>
          </a:xfrm>
        </p:spPr>
        <p:txBody>
          <a:bodyPr/>
          <a:lstStyle/>
          <a:p>
            <a:pPr algn="ctr"/>
            <a:r>
              <a:rPr lang="tr-TR" b="1" dirty="0"/>
              <a:t>Araştırma </a:t>
            </a:r>
            <a:r>
              <a:rPr lang="tr-TR" b="1" dirty="0" smtClean="0"/>
              <a:t>Alanları</a:t>
            </a:r>
            <a:endParaRPr lang="tr-T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72096-5B68-E346-D90D-408CE6DF0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7535" y="1570903"/>
            <a:ext cx="5635028" cy="4295180"/>
          </a:xfrm>
        </p:spPr>
        <p:txBody>
          <a:bodyPr>
            <a:normAutofit/>
          </a:bodyPr>
          <a:lstStyle/>
          <a:p>
            <a:r>
              <a:rPr lang="tr-TR" sz="2400" dirty="0">
                <a:ea typeface="Calibri" panose="020F0502020204030204" pitchFamily="34" charset="0"/>
              </a:rPr>
              <a:t>K</a:t>
            </a:r>
            <a:r>
              <a:rPr lang="tr-TR" sz="2400" dirty="0">
                <a:effectLst/>
                <a:ea typeface="Calibri" panose="020F0502020204030204" pitchFamily="34" charset="0"/>
              </a:rPr>
              <a:t>linik farmakoloji</a:t>
            </a:r>
          </a:p>
          <a:p>
            <a:r>
              <a:rPr lang="tr-TR" sz="2400" dirty="0">
                <a:ea typeface="Calibri" panose="020F0502020204030204" pitchFamily="34" charset="0"/>
              </a:rPr>
              <a:t>K</a:t>
            </a:r>
            <a:r>
              <a:rPr lang="tr-TR" sz="2400" dirty="0">
                <a:effectLst/>
                <a:ea typeface="Calibri" panose="020F0502020204030204" pitchFamily="34" charset="0"/>
              </a:rPr>
              <a:t>linik ilaç araştırmaları</a:t>
            </a:r>
          </a:p>
          <a:p>
            <a:r>
              <a:rPr lang="tr-TR" sz="2400" dirty="0">
                <a:ea typeface="Calibri" panose="020F0502020204030204" pitchFamily="34" charset="0"/>
              </a:rPr>
              <a:t>K</a:t>
            </a:r>
            <a:r>
              <a:rPr lang="tr-TR" sz="2400" dirty="0">
                <a:effectLst/>
                <a:ea typeface="Calibri" panose="020F0502020204030204" pitchFamily="34" charset="0"/>
              </a:rPr>
              <a:t>linik toksikoloji</a:t>
            </a:r>
          </a:p>
          <a:p>
            <a:r>
              <a:rPr lang="tr-TR" sz="2400" dirty="0">
                <a:effectLst/>
                <a:ea typeface="Calibri" panose="020F0502020204030204" pitchFamily="34" charset="0"/>
              </a:rPr>
              <a:t>Kardiyovasküler farmakoloji ve toksikoloji </a:t>
            </a:r>
          </a:p>
          <a:p>
            <a:r>
              <a:rPr lang="tr-TR" sz="2400" dirty="0">
                <a:ea typeface="Calibri" panose="020F0502020204030204" pitchFamily="34" charset="0"/>
              </a:rPr>
              <a:t>K</a:t>
            </a:r>
            <a:r>
              <a:rPr lang="tr-TR" sz="2400" dirty="0">
                <a:effectLst/>
                <a:ea typeface="Calibri" panose="020F0502020204030204" pitchFamily="34" charset="0"/>
              </a:rPr>
              <a:t>anserde sinyal yolakları  </a:t>
            </a:r>
          </a:p>
          <a:p>
            <a:r>
              <a:rPr lang="tr-TR" sz="2400" dirty="0">
                <a:ea typeface="Calibri" panose="020F0502020204030204" pitchFamily="34" charset="0"/>
              </a:rPr>
              <a:t>E</a:t>
            </a:r>
            <a:r>
              <a:rPr lang="tr-TR" sz="2400" dirty="0">
                <a:effectLst/>
                <a:ea typeface="Calibri" panose="020F0502020204030204" pitchFamily="34" charset="0"/>
              </a:rPr>
              <a:t>ndokrin sistem farmakolojisi </a:t>
            </a:r>
            <a:endParaRPr lang="tr-TR" sz="2400" dirty="0">
              <a:ea typeface="Calibri" panose="020F0502020204030204" pitchFamily="34" charset="0"/>
            </a:endParaRPr>
          </a:p>
          <a:p>
            <a:r>
              <a:rPr lang="tr-TR" sz="2400" dirty="0" err="1">
                <a:ea typeface="Calibri" panose="020F0502020204030204" pitchFamily="34" charset="0"/>
              </a:rPr>
              <a:t>S</a:t>
            </a:r>
            <a:r>
              <a:rPr lang="tr-TR" sz="2400" dirty="0" err="1">
                <a:effectLst/>
                <a:ea typeface="Calibri" panose="020F0502020204030204" pitchFamily="34" charset="0"/>
              </a:rPr>
              <a:t>irkadiyan</a:t>
            </a:r>
            <a:r>
              <a:rPr lang="tr-TR" sz="2400" dirty="0">
                <a:effectLst/>
                <a:ea typeface="Calibri" panose="020F0502020204030204" pitchFamily="34" charset="0"/>
              </a:rPr>
              <a:t> ritim</a:t>
            </a:r>
          </a:p>
          <a:p>
            <a:r>
              <a:rPr lang="tr-TR" sz="2400" dirty="0" err="1">
                <a:ea typeface="Calibri" panose="020F0502020204030204" pitchFamily="34" charset="0"/>
              </a:rPr>
              <a:t>Ü</a:t>
            </a:r>
            <a:r>
              <a:rPr lang="tr-TR" sz="2400" dirty="0" err="1">
                <a:effectLst/>
                <a:ea typeface="Calibri" panose="020F0502020204030204" pitchFamily="34" charset="0"/>
              </a:rPr>
              <a:t>rogenital</a:t>
            </a:r>
            <a:r>
              <a:rPr lang="tr-TR" sz="2400" dirty="0">
                <a:effectLst/>
                <a:ea typeface="Calibri" panose="020F0502020204030204" pitchFamily="34" charset="0"/>
              </a:rPr>
              <a:t> sistem farmakolojisi</a:t>
            </a:r>
            <a:endParaRPr lang="tr-TR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24CCB0-94A7-48E0-7EDB-71F625CB9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5292" y="1551876"/>
            <a:ext cx="1225108" cy="11204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8BBDE8-BB1E-F3EF-AA48-3864822CC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84" y="2570707"/>
            <a:ext cx="1384371" cy="7048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55CDBC-ABFE-3B3B-7510-C2F471442B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56995"/>
            <a:ext cx="1622693" cy="11204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FADD60-54C1-CC80-ABCA-2E71D987FB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1811" y="4268207"/>
            <a:ext cx="1790776" cy="10293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4EB771-C8C6-FC59-C2E8-9E27112033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7230" y="3530533"/>
            <a:ext cx="1542516" cy="11450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ED1686-2938-28E7-303E-CCCA6669AF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03236" y="5681015"/>
            <a:ext cx="1305092" cy="117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9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87261B8-4A35-1004-15AD-F3616DA38C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9947898"/>
              </p:ext>
            </p:extLst>
          </p:nvPr>
        </p:nvGraphicFramePr>
        <p:xfrm>
          <a:off x="726440" y="233680"/>
          <a:ext cx="10515600" cy="624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8520">
                  <a:extLst>
                    <a:ext uri="{9D8B030D-6E8A-4147-A177-3AD203B41FA5}">
                      <a16:colId xmlns:a16="http://schemas.microsoft.com/office/drawing/2014/main" val="2515983158"/>
                    </a:ext>
                  </a:extLst>
                </a:gridCol>
                <a:gridCol w="8387080">
                  <a:extLst>
                    <a:ext uri="{9D8B030D-6E8A-4147-A177-3AD203B41FA5}">
                      <a16:colId xmlns:a16="http://schemas.microsoft.com/office/drawing/2014/main" val="2403898457"/>
                    </a:ext>
                  </a:extLst>
                </a:gridCol>
              </a:tblGrid>
              <a:tr h="491231">
                <a:tc gridSpan="2"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latin typeface="+mn-lt"/>
                        </a:rPr>
                        <a:t>FARMAKOLOJİ YÜKSEK LİSANS PROGRAMI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36536"/>
                  </a:ext>
                </a:extLst>
              </a:tr>
              <a:tr h="375647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+mn-lt"/>
                        </a:rPr>
                        <a:t>Program Geçmişi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2000 yılından beri öğrenci almaktadır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658542"/>
                  </a:ext>
                </a:extLst>
              </a:tr>
              <a:tr h="375647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+mn-lt"/>
                        </a:rPr>
                        <a:t>Program Amacı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Temel farmakoloji konusunda temel bilgilere sahip bireyler yetiştirmek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628184"/>
                  </a:ext>
                </a:extLst>
              </a:tr>
              <a:tr h="2427257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+mn-lt"/>
                        </a:rPr>
                        <a:t>Program kazanımları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Farmakokinetik, farmakodinamik ile ilgili temel tanımları bilme </a:t>
                      </a:r>
                      <a:endParaRPr lang="tr-TR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r-T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Farmakoloji </a:t>
                      </a:r>
                      <a:r>
                        <a:rPr lang="tr-T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ile ilgili laboratuvar  ilkeleri ile ilgili bilgi sahibi olma, deney planlayabilme, yapabilme ve yorumlayabilme</a:t>
                      </a:r>
                    </a:p>
                    <a:p>
                      <a:r>
                        <a:rPr lang="tr-T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Literatür okuma, yorumlama, bilimdeki değişikliklere adapte olabilme  yeteneği kazanma</a:t>
                      </a:r>
                    </a:p>
                    <a:p>
                      <a:r>
                        <a:rPr lang="tr-T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Hastanelerde, ilaçlar ve yan etkilerinin bildirimi ile ilgili merkezlerde çalışabilme yeteneği kazanma</a:t>
                      </a:r>
                    </a:p>
                    <a:p>
                      <a:r>
                        <a:rPr lang="tr-T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Kongrelerde mesleği ile ilgili poster sunabilme ve makale yazabilme becerisi kazanma</a:t>
                      </a:r>
                    </a:p>
                    <a:p>
                      <a:r>
                        <a:rPr lang="tr-T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 içinde çalışabilme, etik sorumluluk sahibi olma yeteneği kazanma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550131"/>
                  </a:ext>
                </a:extLst>
              </a:tr>
              <a:tr h="375647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+mn-lt"/>
                        </a:rPr>
                        <a:t>Program süresi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yarıyıl ders ve 2 yarıyıl tez olmak üzere toplam 4 yarıyıldır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20232"/>
                  </a:ext>
                </a:extLst>
              </a:tr>
              <a:tr h="375647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+mn-lt"/>
                        </a:rPr>
                        <a:t>Program dili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+mn-lt"/>
                        </a:rPr>
                        <a:t>Türkçe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975136"/>
                  </a:ext>
                </a:extLst>
              </a:tr>
              <a:tr h="9535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>
                          <a:latin typeface="+mn-lt"/>
                        </a:rPr>
                        <a:t>Mezunların istihdamı</a:t>
                      </a:r>
                    </a:p>
                    <a:p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Kamu ve özel sektörde Farmakoloji alanında çalışabilir</a:t>
                      </a:r>
                    </a:p>
                    <a:p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Doktora programlarına başvuru yapabilir</a:t>
                      </a:r>
                      <a:endParaRPr lang="tr-T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844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047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87261B8-4A35-1004-15AD-F3616DA38C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9955333"/>
              </p:ext>
            </p:extLst>
          </p:nvPr>
        </p:nvGraphicFramePr>
        <p:xfrm>
          <a:off x="726440" y="233681"/>
          <a:ext cx="10515600" cy="5718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8520">
                  <a:extLst>
                    <a:ext uri="{9D8B030D-6E8A-4147-A177-3AD203B41FA5}">
                      <a16:colId xmlns:a16="http://schemas.microsoft.com/office/drawing/2014/main" val="2515983158"/>
                    </a:ext>
                  </a:extLst>
                </a:gridCol>
                <a:gridCol w="8387080">
                  <a:extLst>
                    <a:ext uri="{9D8B030D-6E8A-4147-A177-3AD203B41FA5}">
                      <a16:colId xmlns:a16="http://schemas.microsoft.com/office/drawing/2014/main" val="2403898457"/>
                    </a:ext>
                  </a:extLst>
                </a:gridCol>
              </a:tblGrid>
              <a:tr h="497668">
                <a:tc gridSpan="2"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latin typeface="+mn-lt"/>
                        </a:rPr>
                        <a:t>TOKSİKOLOJİ YÜKSEK LİSANS PROGRAMI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36536"/>
                  </a:ext>
                </a:extLst>
              </a:tr>
              <a:tr h="360791">
                <a:tc>
                  <a:txBody>
                    <a:bodyPr/>
                    <a:lstStyle/>
                    <a:p>
                      <a:r>
                        <a:rPr lang="tr-TR" sz="1800" b="1" dirty="0">
                          <a:latin typeface="+mn-lt"/>
                        </a:rPr>
                        <a:t>Program Geçmişi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2006 yılından beri öğrenci almaktadır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658542"/>
                  </a:ext>
                </a:extLst>
              </a:tr>
              <a:tr h="360791">
                <a:tc>
                  <a:txBody>
                    <a:bodyPr/>
                    <a:lstStyle/>
                    <a:p>
                      <a:r>
                        <a:rPr lang="tr-TR" sz="1800" b="1" dirty="0">
                          <a:latin typeface="+mn-lt"/>
                        </a:rPr>
                        <a:t>Program Amacı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Toksikoloji konusunda temel bilgilere sahip bireyler yetiştirmek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628184"/>
                  </a:ext>
                </a:extLst>
              </a:tr>
              <a:tr h="2821010">
                <a:tc>
                  <a:txBody>
                    <a:bodyPr/>
                    <a:lstStyle/>
                    <a:p>
                      <a:r>
                        <a:rPr lang="tr-TR" sz="1800" b="1" dirty="0">
                          <a:latin typeface="+mn-lt"/>
                        </a:rPr>
                        <a:t>Program kazanımları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Toksikoloji ve Klinik Toksikoloji ile ilgili temel tanımları bilme </a:t>
                      </a:r>
                    </a:p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Toksikoloji ile ilgili laboratuvar  ilkeleri ile ilgili bilgi sahibi olma, deney planlayabilme, yapabilme ve yorumlayabilme</a:t>
                      </a:r>
                    </a:p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Klinik Toksikolojide Laboratuvar Analizi konusunda bilgi sahibi olma</a:t>
                      </a:r>
                    </a:p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Zehirlenen Hastaya Acil Yaklaşım İlkeleri konusunda bilgi sahibi olma </a:t>
                      </a:r>
                      <a:endParaRPr lang="tr-T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Toksikolojide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özel konular ile ilgili bilgi sahibi olma </a:t>
                      </a:r>
                      <a:endParaRPr lang="tr-T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Literatür </a:t>
                      </a:r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okuma, yorumlama, bilimdeki değişikliklere adapte olabilme  yeteneği kazanma</a:t>
                      </a:r>
                    </a:p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Kongrelerde mesleği ile ilgili poster sunabilme ve makale yazabilme becerisi kazanma</a:t>
                      </a:r>
                    </a:p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 içinde çalışabilme, etik sorumluluk sahibi olma yeteneği kazanma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550131"/>
                  </a:ext>
                </a:extLst>
              </a:tr>
              <a:tr h="360791">
                <a:tc>
                  <a:txBody>
                    <a:bodyPr/>
                    <a:lstStyle/>
                    <a:p>
                      <a:r>
                        <a:rPr lang="tr-TR" sz="1800" b="1" dirty="0">
                          <a:latin typeface="+mn-lt"/>
                        </a:rPr>
                        <a:t>Program süresi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yarıyıl ders ve 2 yarıyıl tez olmak üzere toplam 4 yarıyıldır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20232"/>
                  </a:ext>
                </a:extLst>
              </a:tr>
              <a:tr h="360791">
                <a:tc>
                  <a:txBody>
                    <a:bodyPr/>
                    <a:lstStyle/>
                    <a:p>
                      <a:r>
                        <a:rPr lang="tr-TR" sz="1800" b="1" dirty="0">
                          <a:latin typeface="+mn-lt"/>
                        </a:rPr>
                        <a:t>Program dili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latin typeface="+mn-lt"/>
                        </a:rPr>
                        <a:t>Türkçe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975136"/>
                  </a:ext>
                </a:extLst>
              </a:tr>
              <a:tr h="9158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latin typeface="+mn-lt"/>
                        </a:rPr>
                        <a:t>Mezunların istihdamı</a:t>
                      </a:r>
                    </a:p>
                    <a:p>
                      <a:endParaRPr lang="tr-TR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Toksikoloji alanında </a:t>
                      </a:r>
                      <a:r>
                        <a:rPr lang="tr-TR" sz="18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 çalışabilir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r>
                        <a:rPr lang="tr-TR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Doktora programlarına başvuru yapabilir</a:t>
                      </a:r>
                      <a:endParaRPr lang="tr-TR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844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912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87261B8-4A35-1004-15AD-F3616DA38C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7131028"/>
              </p:ext>
            </p:extLst>
          </p:nvPr>
        </p:nvGraphicFramePr>
        <p:xfrm>
          <a:off x="645160" y="274320"/>
          <a:ext cx="10515600" cy="5502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8520">
                  <a:extLst>
                    <a:ext uri="{9D8B030D-6E8A-4147-A177-3AD203B41FA5}">
                      <a16:colId xmlns:a16="http://schemas.microsoft.com/office/drawing/2014/main" val="2515983158"/>
                    </a:ext>
                  </a:extLst>
                </a:gridCol>
                <a:gridCol w="8387080">
                  <a:extLst>
                    <a:ext uri="{9D8B030D-6E8A-4147-A177-3AD203B41FA5}">
                      <a16:colId xmlns:a16="http://schemas.microsoft.com/office/drawing/2014/main" val="2403898457"/>
                    </a:ext>
                  </a:extLst>
                </a:gridCol>
              </a:tblGrid>
              <a:tr h="544439">
                <a:tc gridSpan="2"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latin typeface="+mn-lt"/>
                        </a:rPr>
                        <a:t>KLİNİK İLAÇ ARAŞTIRMALARI YÜKSEK LİSANS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36536"/>
                  </a:ext>
                </a:extLst>
              </a:tr>
              <a:tr h="384310">
                <a:tc>
                  <a:txBody>
                    <a:bodyPr/>
                    <a:lstStyle/>
                    <a:p>
                      <a:r>
                        <a:rPr lang="tr-TR" sz="1800" b="1" dirty="0">
                          <a:latin typeface="+mn-lt"/>
                        </a:rPr>
                        <a:t>Program Geçmişi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2014 yılından beri öğrenci almaktadır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658542"/>
                  </a:ext>
                </a:extLst>
              </a:tr>
              <a:tr h="384310">
                <a:tc>
                  <a:txBody>
                    <a:bodyPr/>
                    <a:lstStyle/>
                    <a:p>
                      <a:r>
                        <a:rPr lang="tr-TR" sz="1800" b="1" dirty="0">
                          <a:latin typeface="+mn-lt"/>
                        </a:rPr>
                        <a:t>Program Amacı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Klinik ilaç araştırmaları konusunda temel bilgilere sahip bireyler yetiştirmek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628184"/>
                  </a:ext>
                </a:extLst>
              </a:tr>
              <a:tr h="2455625">
                <a:tc>
                  <a:txBody>
                    <a:bodyPr/>
                    <a:lstStyle/>
                    <a:p>
                      <a:r>
                        <a:rPr lang="tr-TR" sz="1800" b="1" dirty="0">
                          <a:latin typeface="+mn-lt"/>
                        </a:rPr>
                        <a:t>Program kazanımları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Klinik farmakoloji ile ilgili temel kavramları bilme ve meslek yaşantısında kullanabilme</a:t>
                      </a:r>
                    </a:p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Klinik ilaç araştırmaları için yürürlükte olan ulusal ve uluslararası düzenlemeleri 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bilme</a:t>
                      </a:r>
                      <a:endParaRPr lang="tr-TR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Klinik ilaç araştırmalarının temel özelliklerini 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anlayabilme</a:t>
                      </a:r>
                      <a:endParaRPr lang="tr-TR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Özel gruplarda  klinik ilaç araştırmaları ile ilgili bilgi sahibi olma </a:t>
                      </a:r>
                      <a:endParaRPr lang="tr-T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Literatür </a:t>
                      </a:r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okuma, yorumlama, bilimdeki değişikliklere adapte olabilme  yeteneği kazanma</a:t>
                      </a:r>
                    </a:p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Kongrelerde mesleği ile ilgili poster sunabilme ve makale yazabilme becerisi kazanma</a:t>
                      </a:r>
                    </a:p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 içinde çalışabilme, etik sorumluluk sahibi olma yeteneği kazanma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550131"/>
                  </a:ext>
                </a:extLst>
              </a:tr>
              <a:tr h="384310">
                <a:tc>
                  <a:txBody>
                    <a:bodyPr/>
                    <a:lstStyle/>
                    <a:p>
                      <a:r>
                        <a:rPr lang="tr-TR" sz="1800" b="1" dirty="0">
                          <a:latin typeface="+mn-lt"/>
                        </a:rPr>
                        <a:t>Program süresi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yarıyıl ders ve 2 yarıyıl tez olmak üzere toplam 4 yarıyıldır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20232"/>
                  </a:ext>
                </a:extLst>
              </a:tr>
              <a:tr h="384310">
                <a:tc>
                  <a:txBody>
                    <a:bodyPr/>
                    <a:lstStyle/>
                    <a:p>
                      <a:r>
                        <a:rPr lang="tr-TR" sz="1800" b="1" dirty="0">
                          <a:latin typeface="+mn-lt"/>
                        </a:rPr>
                        <a:t>Program dili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latin typeface="+mn-lt"/>
                        </a:rPr>
                        <a:t>Türkçe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975136"/>
                  </a:ext>
                </a:extLst>
              </a:tr>
              <a:tr h="9647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latin typeface="+mn-lt"/>
                        </a:rPr>
                        <a:t>Mezunların istihdamı</a:t>
                      </a:r>
                    </a:p>
                    <a:p>
                      <a:endParaRPr lang="tr-TR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Üniversitelerde ya da ilaç firmalarında klinik ilaç 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araştırmalarında</a:t>
                      </a:r>
                      <a:r>
                        <a:rPr lang="tr-TR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çalışabilir.</a:t>
                      </a:r>
                      <a:endParaRPr lang="tr-T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r-TR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Doktora programlarına başvuru </a:t>
                      </a:r>
                      <a:r>
                        <a:rPr lang="tr-TR" sz="18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yapabilir.</a:t>
                      </a:r>
                      <a:endParaRPr lang="tr-TR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844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127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87261B8-4A35-1004-15AD-F3616DA38C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7359129"/>
              </p:ext>
            </p:extLst>
          </p:nvPr>
        </p:nvGraphicFramePr>
        <p:xfrm>
          <a:off x="726440" y="101601"/>
          <a:ext cx="10515600" cy="655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8520">
                  <a:extLst>
                    <a:ext uri="{9D8B030D-6E8A-4147-A177-3AD203B41FA5}">
                      <a16:colId xmlns:a16="http://schemas.microsoft.com/office/drawing/2014/main" val="2515983158"/>
                    </a:ext>
                  </a:extLst>
                </a:gridCol>
                <a:gridCol w="8387080">
                  <a:extLst>
                    <a:ext uri="{9D8B030D-6E8A-4147-A177-3AD203B41FA5}">
                      <a16:colId xmlns:a16="http://schemas.microsoft.com/office/drawing/2014/main" val="2403898457"/>
                    </a:ext>
                  </a:extLst>
                </a:gridCol>
              </a:tblGrid>
              <a:tr h="494523">
                <a:tc gridSpan="2"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latin typeface="+mn-lt"/>
                        </a:rPr>
                        <a:t>FARMAKOLOJİ DOKTORA PROGRAMI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36536"/>
                  </a:ext>
                </a:extLst>
              </a:tr>
              <a:tr h="349075">
                <a:tc>
                  <a:txBody>
                    <a:bodyPr/>
                    <a:lstStyle/>
                    <a:p>
                      <a:r>
                        <a:rPr lang="tr-TR" sz="1800" b="1" dirty="0">
                          <a:latin typeface="+mn-lt"/>
                        </a:rPr>
                        <a:t>Program Geçmişi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1998 yılından beri öğrenci almaktadır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658542"/>
                  </a:ext>
                </a:extLst>
              </a:tr>
              <a:tr h="349075">
                <a:tc>
                  <a:txBody>
                    <a:bodyPr/>
                    <a:lstStyle/>
                    <a:p>
                      <a:r>
                        <a:rPr lang="tr-TR" sz="1800" b="1" dirty="0">
                          <a:latin typeface="+mn-lt"/>
                        </a:rPr>
                        <a:t>Program Amacı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Temel farmakoloji konusunda temel bilgilere sahip bireyler yetiştirmek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628184"/>
                  </a:ext>
                </a:extLst>
              </a:tr>
              <a:tr h="3616808">
                <a:tc>
                  <a:txBody>
                    <a:bodyPr/>
                    <a:lstStyle/>
                    <a:p>
                      <a:r>
                        <a:rPr lang="tr-TR" sz="1800" b="1" dirty="0">
                          <a:latin typeface="+mn-lt"/>
                        </a:rPr>
                        <a:t>Program kazanımları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Farmakolojik verilerin analizi konusunda bilgi sahibi olma</a:t>
                      </a:r>
                    </a:p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Farmakolojide deneysel yöntemler</a:t>
                      </a:r>
                      <a:r>
                        <a:rPr lang="tr-T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konusunda bilgi sahibi olma ve bu konularda danışmanlık verebilme yeteneği 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kazanma </a:t>
                      </a:r>
                      <a:endParaRPr lang="tr-T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Farmakolojideki deneysel yöntemlerin, diğer deneysel yöntemlerle ( moleküler biyoloji, histoloji ve patoloji gibi)  birlikte kullanılabileceği araştırmalar planlayabilme ve yapabilme becerisi</a:t>
                      </a:r>
                    </a:p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Farmakolojideki </a:t>
                      </a:r>
                      <a:r>
                        <a:rPr lang="tr-T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özel deneysel yöntemler  ile ilgili bilgi sahibi olma ve gerektiği yerde bu bilgileri kullanarak sorunlara çözüm getirebilme</a:t>
                      </a:r>
                    </a:p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Literatür okuma, yorumlama, bilimdeki değişikliklere adapte olabilme  yeteneği kazanma</a:t>
                      </a:r>
                    </a:p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Hastanelerde, ilaçlar ve yan etkilerinin bildirimi ile ilgili merkezlerde çalışabilme yeteneği kazanma</a:t>
                      </a:r>
                    </a:p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Kongrelerde mesleği ile ilgili poster sunabilme ve makale yazabilme becerisi kazanma</a:t>
                      </a:r>
                    </a:p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 içinde çalışabilme, etik sorumluluk sahibi olma yeteneği kazanma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550131"/>
                  </a:ext>
                </a:extLst>
              </a:tr>
              <a:tr h="349075">
                <a:tc>
                  <a:txBody>
                    <a:bodyPr/>
                    <a:lstStyle/>
                    <a:p>
                      <a:r>
                        <a:rPr lang="tr-TR" sz="1800" b="1" dirty="0">
                          <a:latin typeface="+mn-lt"/>
                        </a:rPr>
                        <a:t>Program süresi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yarıyıl ders ve 4 yarıyıl tez olmak üzere toplam 8 yarıyıldır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20232"/>
                  </a:ext>
                </a:extLst>
              </a:tr>
              <a:tr h="349075">
                <a:tc>
                  <a:txBody>
                    <a:bodyPr/>
                    <a:lstStyle/>
                    <a:p>
                      <a:r>
                        <a:rPr lang="tr-TR" sz="1800" b="1" dirty="0">
                          <a:latin typeface="+mn-lt"/>
                        </a:rPr>
                        <a:t>Program dili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latin typeface="+mn-lt"/>
                        </a:rPr>
                        <a:t>Türkçe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975136"/>
                  </a:ext>
                </a:extLst>
              </a:tr>
              <a:tr h="8807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latin typeface="+mn-lt"/>
                        </a:rPr>
                        <a:t>Mezunların istihdamı</a:t>
                      </a:r>
                    </a:p>
                    <a:p>
                      <a:endParaRPr lang="tr-TR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Kamu ve özel sektörde Farmakoloji alanında uzman olarak </a:t>
                      </a:r>
                      <a:r>
                        <a:rPr lang="tr-TR" sz="18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çalışabilir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844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20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87261B8-4A35-1004-15AD-F3616DA38C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4516344"/>
              </p:ext>
            </p:extLst>
          </p:nvPr>
        </p:nvGraphicFramePr>
        <p:xfrm>
          <a:off x="726440" y="30481"/>
          <a:ext cx="10515600" cy="6521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8520">
                  <a:extLst>
                    <a:ext uri="{9D8B030D-6E8A-4147-A177-3AD203B41FA5}">
                      <a16:colId xmlns:a16="http://schemas.microsoft.com/office/drawing/2014/main" val="2515983158"/>
                    </a:ext>
                  </a:extLst>
                </a:gridCol>
                <a:gridCol w="8387080">
                  <a:extLst>
                    <a:ext uri="{9D8B030D-6E8A-4147-A177-3AD203B41FA5}">
                      <a16:colId xmlns:a16="http://schemas.microsoft.com/office/drawing/2014/main" val="2403898457"/>
                    </a:ext>
                  </a:extLst>
                </a:gridCol>
              </a:tblGrid>
              <a:tr h="495348">
                <a:tc gridSpan="2"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latin typeface="+mn-lt"/>
                        </a:rPr>
                        <a:t>TOKSİKOLOJİ DOKTORA PROGRAMI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36536"/>
                  </a:ext>
                </a:extLst>
              </a:tr>
              <a:tr h="347551">
                <a:tc>
                  <a:txBody>
                    <a:bodyPr/>
                    <a:lstStyle/>
                    <a:p>
                      <a:r>
                        <a:rPr lang="tr-TR" sz="1700" b="1" dirty="0">
                          <a:latin typeface="+mn-lt"/>
                        </a:rPr>
                        <a:t>Program Geçmişi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7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2008 yılından beri öğrenci almaktadır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658542"/>
                  </a:ext>
                </a:extLst>
              </a:tr>
              <a:tr h="347551">
                <a:tc>
                  <a:txBody>
                    <a:bodyPr/>
                    <a:lstStyle/>
                    <a:p>
                      <a:r>
                        <a:rPr lang="tr-TR" sz="1700" b="1" dirty="0">
                          <a:latin typeface="+mn-lt"/>
                        </a:rPr>
                        <a:t>Program Amacı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Toksikoloji konusunda temel bilgilere sahip bireyler yetiştirmek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628184"/>
                  </a:ext>
                </a:extLst>
              </a:tr>
              <a:tr h="3622842">
                <a:tc>
                  <a:txBody>
                    <a:bodyPr/>
                    <a:lstStyle/>
                    <a:p>
                      <a:r>
                        <a:rPr lang="tr-TR" sz="1700" b="1" dirty="0">
                          <a:latin typeface="+mn-lt"/>
                        </a:rPr>
                        <a:t>Program kazanımları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Toksikoloji ve Klinik Toksikoloji ile ilgili temel tanımları bilme ve meslek yaşantısında kullanabilme. </a:t>
                      </a:r>
                    </a:p>
                    <a:p>
                      <a:r>
                        <a:rPr lang="tr-TR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Toksikoloji ile ilgili laboratuvar  ilkeleri ile ilgili bilgi sahibi olma, deney planlayabilme, yapabilme ve yorumlayabilme</a:t>
                      </a:r>
                    </a:p>
                    <a:p>
                      <a:r>
                        <a:rPr lang="tr-TR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Klinik Toksikolojide Laboratuvar Analizi konusunda bilgi sahibi </a:t>
                      </a:r>
                      <a:r>
                        <a:rPr lang="tr-TR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olma ve yorumlayabilme</a:t>
                      </a:r>
                      <a:endParaRPr lang="tr-TR" sz="1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r-TR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Literatür okuma, yorumlama, bilimdeki değişikliklere adapte olabilme  yeteneği kazanma</a:t>
                      </a:r>
                    </a:p>
                    <a:p>
                      <a:r>
                        <a:rPr lang="tr-TR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Zehirlenen Hastaya Acil Yaklaşım İlkeleri konusunda bilgi sahibi olma, hastanelerde, toksikoloji ile ilgili birimler kurabilme yeteneği kazanma.</a:t>
                      </a:r>
                    </a:p>
                    <a:p>
                      <a:r>
                        <a:rPr lang="tr-TR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Zehirlenmelerin epidemiyolojik özellikleri ile ilgili araştırmalar planlayabilme ve yapabilme becerisi </a:t>
                      </a:r>
                      <a:r>
                        <a:rPr lang="tr-TR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kazanma</a:t>
                      </a:r>
                    </a:p>
                    <a:p>
                      <a:r>
                        <a:rPr lang="tr-TR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İlaç </a:t>
                      </a:r>
                      <a:r>
                        <a:rPr lang="tr-TR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 madde bağımlılığı konusunda bilgi sahibi olma ve bu konuda danışmanlık verebilme </a:t>
                      </a:r>
                    </a:p>
                    <a:p>
                      <a:r>
                        <a:rPr lang="tr-TR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Kongrelerde mesleği ile ilgili sözlü sunum yapabilme, poster sunabilme ve makale yazabilme.  </a:t>
                      </a:r>
                    </a:p>
                    <a:p>
                      <a:r>
                        <a:rPr lang="tr-TR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Toksikolojide özel konular ile ilgili bilgi sahibi olma ve gerektiği yerde bu bilgileri kullanarak sorunlara çözüm getirebilme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550131"/>
                  </a:ext>
                </a:extLst>
              </a:tr>
              <a:tr h="347551">
                <a:tc>
                  <a:txBody>
                    <a:bodyPr/>
                    <a:lstStyle/>
                    <a:p>
                      <a:r>
                        <a:rPr lang="tr-TR" sz="1700" b="1" dirty="0">
                          <a:latin typeface="+mn-lt"/>
                        </a:rPr>
                        <a:t>Program süresi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yarıyıl ders ve 4 yarıyıl tez olmak üzere toplam 8 yarıyıldır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20232"/>
                  </a:ext>
                </a:extLst>
              </a:tr>
              <a:tr h="347551">
                <a:tc>
                  <a:txBody>
                    <a:bodyPr/>
                    <a:lstStyle/>
                    <a:p>
                      <a:r>
                        <a:rPr lang="tr-TR" sz="1700" b="1" dirty="0">
                          <a:latin typeface="+mn-lt"/>
                        </a:rPr>
                        <a:t>Program dili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700" dirty="0">
                          <a:latin typeface="+mn-lt"/>
                        </a:rPr>
                        <a:t>Türkçe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975136"/>
                  </a:ext>
                </a:extLst>
              </a:tr>
              <a:tr h="8822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b="1" dirty="0">
                          <a:latin typeface="+mn-lt"/>
                        </a:rPr>
                        <a:t>Mezunların istihdamı</a:t>
                      </a:r>
                    </a:p>
                    <a:p>
                      <a:endParaRPr lang="tr-TR" sz="17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7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Kamu ve özel sektörde Toksikoloji alanında uzman olarak </a:t>
                      </a:r>
                      <a:r>
                        <a:rPr lang="tr-TR" sz="17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çalışabilir.</a:t>
                      </a:r>
                      <a:endParaRPr lang="tr-TR" sz="17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844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791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877</Words>
  <Application>Microsoft Office PowerPoint</Application>
  <PresentationFormat>Geniş ekran</PresentationFormat>
  <Paragraphs>128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 Tıbbi Farmakoloji Anabilim Dalı Lisansüstü Programları</vt:lpstr>
      <vt:lpstr>Tıbbi Farmakoloji Anabilim Dalı Öğretim Üyeleri</vt:lpstr>
      <vt:lpstr>Lisansüstü Programları</vt:lpstr>
      <vt:lpstr>Araştırma Alanları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Tıbbi Farmakoloji Anabilim Dalı Lisansüstü Programları</dc:title>
  <dc:creator>draylinarici@gmail.com</dc:creator>
  <cp:lastModifiedBy>AA</cp:lastModifiedBy>
  <cp:revision>4</cp:revision>
  <dcterms:created xsi:type="dcterms:W3CDTF">2024-01-03T15:15:20Z</dcterms:created>
  <dcterms:modified xsi:type="dcterms:W3CDTF">2024-01-04T07:05:55Z</dcterms:modified>
</cp:coreProperties>
</file>