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6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97"/>
    <p:restoredTop sz="95748"/>
  </p:normalViewPr>
  <p:slideViewPr>
    <p:cSldViewPr snapToGrid="0">
      <p:cViewPr varScale="1">
        <p:scale>
          <a:sx n="114" d="100"/>
          <a:sy n="114" d="100"/>
        </p:scale>
        <p:origin x="16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6D698DB-CBE9-8642-26D8-D605CE822C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A366830-E208-F469-E4D6-7E588C28CC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0B2F562-66C3-9BA2-B89F-94300F41D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28D45-5373-5740-B60C-05B410CAA75F}" type="datetimeFigureOut">
              <a:rPr lang="tr-TR" smtClean="0"/>
              <a:t>5.01.2024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7E2574C-2AC8-F0C9-DC62-5023C3AC1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BA22467-E46B-DC56-0CC4-EE88304D5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0BB2-8160-7344-A346-EE419310F9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8086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AF941C7-E156-B275-9993-5898ED2D7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4E79F64-FE5B-6E5C-AFF7-7662090FE4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C489796-2D2C-1716-B8F9-131F60B5A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28D45-5373-5740-B60C-05B410CAA75F}" type="datetimeFigureOut">
              <a:rPr lang="tr-TR" smtClean="0"/>
              <a:t>5.01.2024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7A171D6-18DE-47AE-0179-1BAF00F94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0E7BB03-9337-CC5A-FB2B-8FF1080B7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0BB2-8160-7344-A346-EE419310F9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2174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02ED9361-5F58-6321-04A0-EF35933FEA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CEF85D0-B352-2CF6-D435-BDB60CE531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55F7B87-FBB9-1230-9F4A-F5E3F6A9E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28D45-5373-5740-B60C-05B410CAA75F}" type="datetimeFigureOut">
              <a:rPr lang="tr-TR" smtClean="0"/>
              <a:t>5.01.2024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99372AE-98F1-DB3A-B2D3-9A84C5E3B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C6575BE-AA61-268C-A42A-181C1B20A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0BB2-8160-7344-A346-EE419310F9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2645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53C7AB9-E0FB-2317-790B-B799B91C3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8E80D26-C1D5-FF84-CC92-457F99298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6DD2927-6FB0-61A7-A688-5A7BEEAEF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28D45-5373-5740-B60C-05B410CAA75F}" type="datetimeFigureOut">
              <a:rPr lang="tr-TR" smtClean="0"/>
              <a:t>5.01.2024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FB728CD-FF28-0334-5F1D-7BC2735A0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E1376AF-AC52-F4C0-4F2F-02FDC0989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0BB2-8160-7344-A346-EE419310F9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3436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881320B-4473-9846-62EC-73AA81DE8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E9B34FA-A99D-C06C-29D4-DC7C90431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6F0631A-17B2-2435-5655-3B0CCF1FE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28D45-5373-5740-B60C-05B410CAA75F}" type="datetimeFigureOut">
              <a:rPr lang="tr-TR" smtClean="0"/>
              <a:t>5.01.2024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C954170-369F-4786-DDF4-33B664D3F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16269A1-1BD6-61E3-29AB-D8C369DF5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0BB2-8160-7344-A346-EE419310F9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7745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98BD93E-390F-D0DF-534A-1C6221EA9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5EF9FF3-3197-53B4-4364-EF57E3A392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18B358E-5B2E-1FF3-4488-6DFFB4479E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0FB0C4F-7C03-A20E-40DA-6661C6F53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28D45-5373-5740-B60C-05B410CAA75F}" type="datetimeFigureOut">
              <a:rPr lang="tr-TR" smtClean="0"/>
              <a:t>5.01.2024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8356B05-3FB0-C10E-A78C-412E40FD7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F20C9D3-040F-B66C-F425-6FC1048F7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0BB2-8160-7344-A346-EE419310F9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3368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D7A2CFC-2273-2933-3740-28FF5B9E4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3DE2EFD-3357-C11A-B03A-3C723B5E6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14D187A-B78E-34F9-EE7B-19895E17D4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34B3EE13-2A54-D1A2-5C60-0D0C4C770D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C684D14F-16E9-F1AD-094C-819B4A745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2A98A649-020F-98C2-5FA0-4CBCBDC65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28D45-5373-5740-B60C-05B410CAA75F}" type="datetimeFigureOut">
              <a:rPr lang="tr-TR" smtClean="0"/>
              <a:t>5.01.2024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1995B3E2-2CC8-3924-0121-0973EA205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B45F586B-D86D-D649-7C45-F7B919B9D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0BB2-8160-7344-A346-EE419310F9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0445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F1CC6B1-DDF3-418A-8E6E-7153342C2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7E58B1ED-7D7B-E56C-380D-81A644108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28D45-5373-5740-B60C-05B410CAA75F}" type="datetimeFigureOut">
              <a:rPr lang="tr-TR" smtClean="0"/>
              <a:t>5.01.2024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8A192880-F7C4-8298-BE3D-19E309C19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3D5FEE6-F3E7-3251-66FC-6FEBF6442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0BB2-8160-7344-A346-EE419310F9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503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8C4B9B6-CB99-97F5-4482-C9B05BB84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28D45-5373-5740-B60C-05B410CAA75F}" type="datetimeFigureOut">
              <a:rPr lang="tr-TR" smtClean="0"/>
              <a:t>5.01.2024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05619B7D-5B0D-ED7D-CE55-92F9CB667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61BB87A-3D8B-8A28-AD6C-0D15EC0AB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0BB2-8160-7344-A346-EE419310F9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0252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18A14B3-8FBE-9C95-C915-F81B5BFC1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23FA3B9-96C5-379C-F4B5-B379D5EB1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70BE802E-F608-8536-DDF2-D6D9E967DA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0F5A8C5-66E6-9BC3-0433-76FD65B08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28D45-5373-5740-B60C-05B410CAA75F}" type="datetimeFigureOut">
              <a:rPr lang="tr-TR" smtClean="0"/>
              <a:t>5.01.2024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67F6F4D-5598-A30E-E4E1-83C193D6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80E22E1-FC41-D767-2A52-70F6FA383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0BB2-8160-7344-A346-EE419310F9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2027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C3984E7-0B95-43D9-0EF5-3B7D3B0E1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BDDB6851-50B6-8980-F8ED-5FE7D6C724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E129A69-91D5-EB6A-BF55-4245D184C4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7190C30-9B1D-AC7F-4003-46545CD89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28D45-5373-5740-B60C-05B410CAA75F}" type="datetimeFigureOut">
              <a:rPr lang="tr-TR" smtClean="0"/>
              <a:t>5.01.2024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0B7ACFF-F9C9-BF41-782A-AB175DA32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34C0B60-BB92-6E99-CAC1-6EE9BF9EB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0BB2-8160-7344-A346-EE419310F9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7027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6858B233-F4CA-99D7-D9DD-2962FD01D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5A46D37-0938-BD81-2336-D40E7BB1B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E05CB2F-B2A4-A35A-7606-7DE25AF1DF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28D45-5373-5740-B60C-05B410CAA75F}" type="datetimeFigureOut">
              <a:rPr lang="tr-TR" smtClean="0"/>
              <a:t>5.01.2024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BDAD493-EEC5-243F-47E6-57C947366F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600CE59-98DB-9761-C55F-DE6B6C233D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40BB2-8160-7344-A346-EE419310F9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2540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F4894252-1A63-DADE-6185-D62047CAD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1476"/>
            <a:ext cx="12192000" cy="1271597"/>
          </a:xfrm>
          <a:prstGeom prst="rect">
            <a:avLst/>
          </a:prstGeom>
        </p:spPr>
      </p:pic>
      <p:sp>
        <p:nvSpPr>
          <p:cNvPr id="33" name="Metin kutusu 32">
            <a:extLst>
              <a:ext uri="{FF2B5EF4-FFF2-40B4-BE49-F238E27FC236}">
                <a16:creationId xmlns:a16="http://schemas.microsoft.com/office/drawing/2014/main" id="{254201E3-F6FD-143A-C3D9-5287AF90AEDA}"/>
              </a:ext>
            </a:extLst>
          </p:cNvPr>
          <p:cNvSpPr txBox="1"/>
          <p:nvPr/>
        </p:nvSpPr>
        <p:spPr>
          <a:xfrm>
            <a:off x="137220" y="2272276"/>
            <a:ext cx="627576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spc="300" dirty="0">
                <a:solidFill>
                  <a:schemeClr val="tx2">
                    <a:lumMod val="75000"/>
                  </a:schemeClr>
                </a:solidFill>
                <a:effectLst/>
                <a:latin typeface="Helvetica" pitchFamily="2" charset="0"/>
              </a:rPr>
              <a:t>Dokuz Eylül Üniversitesi</a:t>
            </a:r>
            <a:br>
              <a:rPr lang="tr-TR" sz="3200" spc="300" dirty="0">
                <a:solidFill>
                  <a:schemeClr val="tx2">
                    <a:lumMod val="75000"/>
                  </a:schemeClr>
                </a:solidFill>
                <a:effectLst/>
                <a:latin typeface="Helvetica" pitchFamily="2" charset="0"/>
              </a:rPr>
            </a:br>
            <a:r>
              <a:rPr lang="tr-TR" sz="2800" spc="3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Sağlık Bilimleri </a:t>
            </a:r>
            <a:r>
              <a:rPr lang="tr-TR" sz="2800" spc="300" dirty="0">
                <a:solidFill>
                  <a:schemeClr val="tx2">
                    <a:lumMod val="75000"/>
                  </a:schemeClr>
                </a:solidFill>
                <a:effectLst/>
                <a:latin typeface="Helvetica" pitchFamily="2" charset="0"/>
              </a:rPr>
              <a:t>Enstitüsü</a:t>
            </a:r>
            <a:br>
              <a:rPr lang="tr-TR" sz="3200" spc="300" dirty="0">
                <a:solidFill>
                  <a:schemeClr val="tx2">
                    <a:lumMod val="75000"/>
                  </a:schemeClr>
                </a:solidFill>
                <a:effectLst/>
                <a:latin typeface="Helvetica" pitchFamily="2" charset="0"/>
              </a:rPr>
            </a:br>
            <a:r>
              <a:rPr lang="tr-TR" sz="2400" spc="300" dirty="0">
                <a:solidFill>
                  <a:schemeClr val="tx2">
                    <a:lumMod val="75000"/>
                  </a:schemeClr>
                </a:solidFill>
                <a:effectLst/>
                <a:latin typeface="Helvetica" pitchFamily="2" charset="0"/>
              </a:rPr>
              <a:t>Dental </a:t>
            </a:r>
            <a:r>
              <a:rPr lang="tr-TR" sz="2400" spc="300" dirty="0" err="1">
                <a:solidFill>
                  <a:schemeClr val="tx2">
                    <a:lumMod val="75000"/>
                  </a:schemeClr>
                </a:solidFill>
                <a:effectLst/>
                <a:latin typeface="Helvetica" pitchFamily="2" charset="0"/>
              </a:rPr>
              <a:t>Biyomalzemeler</a:t>
            </a:r>
            <a:r>
              <a:rPr lang="tr-TR" sz="2400" spc="300" dirty="0">
                <a:solidFill>
                  <a:schemeClr val="tx2">
                    <a:lumMod val="75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tr-TR" sz="2000" spc="300" dirty="0">
                <a:solidFill>
                  <a:schemeClr val="tx2">
                    <a:lumMod val="75000"/>
                  </a:schemeClr>
                </a:solidFill>
                <a:effectLst/>
                <a:latin typeface="Helvetica" pitchFamily="2" charset="0"/>
              </a:rPr>
              <a:t>Anabilim Dalı</a:t>
            </a:r>
            <a:br>
              <a:rPr lang="tr-TR" sz="3200" spc="300" dirty="0">
                <a:solidFill>
                  <a:schemeClr val="tx2">
                    <a:lumMod val="75000"/>
                  </a:schemeClr>
                </a:solidFill>
                <a:effectLst/>
                <a:latin typeface="Helvetica" pitchFamily="2" charset="0"/>
              </a:rPr>
            </a:br>
            <a:r>
              <a:rPr lang="tr-TR" sz="2000" spc="300" dirty="0">
                <a:solidFill>
                  <a:schemeClr val="tx2">
                    <a:lumMod val="75000"/>
                  </a:schemeClr>
                </a:solidFill>
                <a:effectLst/>
                <a:latin typeface="Helvetica" pitchFamily="2" charset="0"/>
              </a:rPr>
              <a:t>Yüksek Lisans Programı</a:t>
            </a:r>
            <a:endParaRPr lang="tr-TR" sz="3200" dirty="0">
              <a:solidFill>
                <a:schemeClr val="tx2">
                  <a:lumMod val="75000"/>
                </a:schemeClr>
              </a:solidFill>
              <a:latin typeface="Helvetica" pitchFamily="2" charset="0"/>
            </a:endParaRPr>
          </a:p>
        </p:txBody>
      </p:sp>
      <p:grpSp>
        <p:nvGrpSpPr>
          <p:cNvPr id="51" name="Grup 50">
            <a:extLst>
              <a:ext uri="{FF2B5EF4-FFF2-40B4-BE49-F238E27FC236}">
                <a16:creationId xmlns:a16="http://schemas.microsoft.com/office/drawing/2014/main" id="{0854C2B7-931B-ADE9-42F0-7C7D7D957539}"/>
              </a:ext>
            </a:extLst>
          </p:cNvPr>
          <p:cNvGrpSpPr/>
          <p:nvPr/>
        </p:nvGrpSpPr>
        <p:grpSpPr>
          <a:xfrm>
            <a:off x="6472980" y="322945"/>
            <a:ext cx="3603026" cy="3106057"/>
            <a:chOff x="6472980" y="322945"/>
            <a:chExt cx="3603026" cy="3106057"/>
          </a:xfrm>
        </p:grpSpPr>
        <p:sp>
          <p:nvSpPr>
            <p:cNvPr id="29" name="Altıgen 28">
              <a:extLst>
                <a:ext uri="{FF2B5EF4-FFF2-40B4-BE49-F238E27FC236}">
                  <a16:creationId xmlns:a16="http://schemas.microsoft.com/office/drawing/2014/main" id="{5B06E9CF-2C43-07BC-EF8F-5028DCFE8509}"/>
                </a:ext>
              </a:extLst>
            </p:cNvPr>
            <p:cNvSpPr/>
            <p:nvPr/>
          </p:nvSpPr>
          <p:spPr>
            <a:xfrm>
              <a:off x="6472980" y="322945"/>
              <a:ext cx="3603026" cy="3106057"/>
            </a:xfrm>
            <a:prstGeom prst="hexago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41" name="Metin kutusu 40">
              <a:extLst>
                <a:ext uri="{FF2B5EF4-FFF2-40B4-BE49-F238E27FC236}">
                  <a16:creationId xmlns:a16="http://schemas.microsoft.com/office/drawing/2014/main" id="{4EFB4177-A780-F987-11BA-2E2DEFDE2344}"/>
                </a:ext>
              </a:extLst>
            </p:cNvPr>
            <p:cNvSpPr txBox="1"/>
            <p:nvPr/>
          </p:nvSpPr>
          <p:spPr>
            <a:xfrm>
              <a:off x="7429974" y="1358624"/>
              <a:ext cx="168903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dirty="0">
                  <a:latin typeface="Helvetica" pitchFamily="2" charset="0"/>
                </a:rPr>
                <a:t>Kuruluş Tarihi</a:t>
              </a:r>
            </a:p>
          </p:txBody>
        </p:sp>
      </p:grpSp>
      <p:grpSp>
        <p:nvGrpSpPr>
          <p:cNvPr id="52" name="Grup 51">
            <a:extLst>
              <a:ext uri="{FF2B5EF4-FFF2-40B4-BE49-F238E27FC236}">
                <a16:creationId xmlns:a16="http://schemas.microsoft.com/office/drawing/2014/main" id="{0F5512E1-D38B-0B13-06D1-76FCEB5EB808}"/>
              </a:ext>
            </a:extLst>
          </p:cNvPr>
          <p:cNvGrpSpPr/>
          <p:nvPr/>
        </p:nvGrpSpPr>
        <p:grpSpPr>
          <a:xfrm>
            <a:off x="9357096" y="-1230085"/>
            <a:ext cx="3603026" cy="3106057"/>
            <a:chOff x="9357096" y="-1230085"/>
            <a:chExt cx="3603026" cy="3106057"/>
          </a:xfrm>
        </p:grpSpPr>
        <p:sp>
          <p:nvSpPr>
            <p:cNvPr id="28" name="Altıgen 27">
              <a:extLst>
                <a:ext uri="{FF2B5EF4-FFF2-40B4-BE49-F238E27FC236}">
                  <a16:creationId xmlns:a16="http://schemas.microsoft.com/office/drawing/2014/main" id="{7E0AAEB0-EADA-3955-289D-78B5441CE2B8}"/>
                </a:ext>
              </a:extLst>
            </p:cNvPr>
            <p:cNvSpPr/>
            <p:nvPr/>
          </p:nvSpPr>
          <p:spPr>
            <a:xfrm>
              <a:off x="9357096" y="-1230085"/>
              <a:ext cx="3603026" cy="3106057"/>
            </a:xfrm>
            <a:prstGeom prst="hexagon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2" name="Metin kutusu 41">
              <a:extLst>
                <a:ext uri="{FF2B5EF4-FFF2-40B4-BE49-F238E27FC236}">
                  <a16:creationId xmlns:a16="http://schemas.microsoft.com/office/drawing/2014/main" id="{01288DF1-994F-D789-047D-2DFC8459E56C}"/>
                </a:ext>
              </a:extLst>
            </p:cNvPr>
            <p:cNvSpPr txBox="1"/>
            <p:nvPr/>
          </p:nvSpPr>
          <p:spPr>
            <a:xfrm>
              <a:off x="10247019" y="-218974"/>
              <a:ext cx="180145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dirty="0">
                  <a:latin typeface="Helvetica" pitchFamily="2" charset="0"/>
                </a:rPr>
                <a:t>Program İçeriği</a:t>
              </a:r>
            </a:p>
          </p:txBody>
        </p:sp>
      </p:grpSp>
      <p:grpSp>
        <p:nvGrpSpPr>
          <p:cNvPr id="54" name="Grup 53">
            <a:extLst>
              <a:ext uri="{FF2B5EF4-FFF2-40B4-BE49-F238E27FC236}">
                <a16:creationId xmlns:a16="http://schemas.microsoft.com/office/drawing/2014/main" id="{B203D26B-42E1-9D33-4A01-8669B26534A6}"/>
              </a:ext>
            </a:extLst>
          </p:cNvPr>
          <p:cNvGrpSpPr/>
          <p:nvPr/>
        </p:nvGrpSpPr>
        <p:grpSpPr>
          <a:xfrm>
            <a:off x="6472980" y="3429001"/>
            <a:ext cx="3603026" cy="3106057"/>
            <a:chOff x="6472980" y="3429001"/>
            <a:chExt cx="3603026" cy="3106057"/>
          </a:xfrm>
        </p:grpSpPr>
        <p:sp>
          <p:nvSpPr>
            <p:cNvPr id="31" name="Altıgen 30">
              <a:extLst>
                <a:ext uri="{FF2B5EF4-FFF2-40B4-BE49-F238E27FC236}">
                  <a16:creationId xmlns:a16="http://schemas.microsoft.com/office/drawing/2014/main" id="{C33F7BBB-D73B-875F-A88B-F104FFE2DD1E}"/>
                </a:ext>
              </a:extLst>
            </p:cNvPr>
            <p:cNvSpPr/>
            <p:nvPr/>
          </p:nvSpPr>
          <p:spPr>
            <a:xfrm>
              <a:off x="6472980" y="3429001"/>
              <a:ext cx="3603026" cy="3106057"/>
            </a:xfrm>
            <a:prstGeom prst="hexag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3" name="Metin kutusu 42">
              <a:extLst>
                <a:ext uri="{FF2B5EF4-FFF2-40B4-BE49-F238E27FC236}">
                  <a16:creationId xmlns:a16="http://schemas.microsoft.com/office/drawing/2014/main" id="{34B7D338-F8B7-7971-D605-33E5F20A50D4}"/>
                </a:ext>
              </a:extLst>
            </p:cNvPr>
            <p:cNvSpPr txBox="1"/>
            <p:nvPr/>
          </p:nvSpPr>
          <p:spPr>
            <a:xfrm>
              <a:off x="7119080" y="4213831"/>
              <a:ext cx="231082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dirty="0">
                  <a:latin typeface="Helvetica" pitchFamily="2" charset="0"/>
                </a:rPr>
                <a:t>Kabul ve Kayıt Koşulları</a:t>
              </a:r>
            </a:p>
          </p:txBody>
        </p:sp>
      </p:grpSp>
      <p:grpSp>
        <p:nvGrpSpPr>
          <p:cNvPr id="53" name="Grup 52">
            <a:extLst>
              <a:ext uri="{FF2B5EF4-FFF2-40B4-BE49-F238E27FC236}">
                <a16:creationId xmlns:a16="http://schemas.microsoft.com/office/drawing/2014/main" id="{28840A01-2990-FB2E-E465-19CBE797599D}"/>
              </a:ext>
            </a:extLst>
          </p:cNvPr>
          <p:cNvGrpSpPr/>
          <p:nvPr/>
        </p:nvGrpSpPr>
        <p:grpSpPr>
          <a:xfrm>
            <a:off x="9357096" y="1875971"/>
            <a:ext cx="3603026" cy="3106057"/>
            <a:chOff x="9357096" y="1875971"/>
            <a:chExt cx="3603026" cy="3106057"/>
          </a:xfrm>
        </p:grpSpPr>
        <p:sp>
          <p:nvSpPr>
            <p:cNvPr id="30" name="Altıgen 29">
              <a:extLst>
                <a:ext uri="{FF2B5EF4-FFF2-40B4-BE49-F238E27FC236}">
                  <a16:creationId xmlns:a16="http://schemas.microsoft.com/office/drawing/2014/main" id="{CA28EFAC-A0BD-DE1C-995E-68B1719EABAE}"/>
                </a:ext>
              </a:extLst>
            </p:cNvPr>
            <p:cNvSpPr/>
            <p:nvPr/>
          </p:nvSpPr>
          <p:spPr>
            <a:xfrm>
              <a:off x="9357096" y="1875971"/>
              <a:ext cx="3603026" cy="3106057"/>
            </a:xfrm>
            <a:prstGeom prst="hexagon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4" name="Metin kutusu 43">
              <a:extLst>
                <a:ext uri="{FF2B5EF4-FFF2-40B4-BE49-F238E27FC236}">
                  <a16:creationId xmlns:a16="http://schemas.microsoft.com/office/drawing/2014/main" id="{2B3FEFA0-2B2B-3898-44B3-2D445FD29A5C}"/>
                </a:ext>
              </a:extLst>
            </p:cNvPr>
            <p:cNvSpPr txBox="1"/>
            <p:nvPr/>
          </p:nvSpPr>
          <p:spPr>
            <a:xfrm>
              <a:off x="9923721" y="2627539"/>
              <a:ext cx="244804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dirty="0">
                  <a:latin typeface="Helvetica" pitchFamily="2" charset="0"/>
                </a:rPr>
                <a:t>Programın Amacı ve Kazanımları</a:t>
              </a:r>
            </a:p>
          </p:txBody>
        </p:sp>
      </p:grpSp>
      <p:grpSp>
        <p:nvGrpSpPr>
          <p:cNvPr id="55" name="Grup 54">
            <a:extLst>
              <a:ext uri="{FF2B5EF4-FFF2-40B4-BE49-F238E27FC236}">
                <a16:creationId xmlns:a16="http://schemas.microsoft.com/office/drawing/2014/main" id="{6917F031-F641-AEF4-45EB-2E6C2EA8680F}"/>
              </a:ext>
            </a:extLst>
          </p:cNvPr>
          <p:cNvGrpSpPr/>
          <p:nvPr/>
        </p:nvGrpSpPr>
        <p:grpSpPr>
          <a:xfrm>
            <a:off x="9357096" y="4982028"/>
            <a:ext cx="3603026" cy="3106057"/>
            <a:chOff x="9357096" y="4982028"/>
            <a:chExt cx="3603026" cy="3106057"/>
          </a:xfrm>
        </p:grpSpPr>
        <p:sp>
          <p:nvSpPr>
            <p:cNvPr id="32" name="Altıgen 31">
              <a:extLst>
                <a:ext uri="{FF2B5EF4-FFF2-40B4-BE49-F238E27FC236}">
                  <a16:creationId xmlns:a16="http://schemas.microsoft.com/office/drawing/2014/main" id="{CF46CAB2-3548-6305-2B40-8A5906002DD4}"/>
                </a:ext>
              </a:extLst>
            </p:cNvPr>
            <p:cNvSpPr/>
            <p:nvPr/>
          </p:nvSpPr>
          <p:spPr>
            <a:xfrm>
              <a:off x="9357096" y="4982028"/>
              <a:ext cx="3603026" cy="3106057"/>
            </a:xfrm>
            <a:prstGeom prst="hexag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5" name="Metin kutusu 44">
              <a:extLst>
                <a:ext uri="{FF2B5EF4-FFF2-40B4-BE49-F238E27FC236}">
                  <a16:creationId xmlns:a16="http://schemas.microsoft.com/office/drawing/2014/main" id="{E35EA603-78A4-61ED-7406-4752BF46CE28}"/>
                </a:ext>
              </a:extLst>
            </p:cNvPr>
            <p:cNvSpPr txBox="1"/>
            <p:nvPr/>
          </p:nvSpPr>
          <p:spPr>
            <a:xfrm>
              <a:off x="10127384" y="6094631"/>
              <a:ext cx="206244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dirty="0">
                  <a:latin typeface="Helvetica" pitchFamily="2" charset="0"/>
                </a:rPr>
                <a:t>Mezuniyet Koşulları</a:t>
              </a:r>
            </a:p>
          </p:txBody>
        </p:sp>
      </p:grpSp>
      <p:sp>
        <p:nvSpPr>
          <p:cNvPr id="46" name="Altıgen 45">
            <a:extLst>
              <a:ext uri="{FF2B5EF4-FFF2-40B4-BE49-F238E27FC236}">
                <a16:creationId xmlns:a16="http://schemas.microsoft.com/office/drawing/2014/main" id="{44D06306-8B18-8DE4-7B3A-8F7E83A0CEA2}"/>
              </a:ext>
            </a:extLst>
          </p:cNvPr>
          <p:cNvSpPr/>
          <p:nvPr/>
        </p:nvSpPr>
        <p:spPr>
          <a:xfrm>
            <a:off x="9357096" y="-1230087"/>
            <a:ext cx="3603026" cy="3106057"/>
          </a:xfrm>
          <a:prstGeom prst="hexagon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7" name="Altıgen 46">
            <a:extLst>
              <a:ext uri="{FF2B5EF4-FFF2-40B4-BE49-F238E27FC236}">
                <a16:creationId xmlns:a16="http://schemas.microsoft.com/office/drawing/2014/main" id="{D2F6859F-1667-39AB-3715-90B6F44135DB}"/>
              </a:ext>
            </a:extLst>
          </p:cNvPr>
          <p:cNvSpPr/>
          <p:nvPr/>
        </p:nvSpPr>
        <p:spPr>
          <a:xfrm>
            <a:off x="6472980" y="322943"/>
            <a:ext cx="3603026" cy="3106057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8" name="Altıgen 47">
            <a:extLst>
              <a:ext uri="{FF2B5EF4-FFF2-40B4-BE49-F238E27FC236}">
                <a16:creationId xmlns:a16="http://schemas.microsoft.com/office/drawing/2014/main" id="{2EBB3024-3366-3B29-7051-32DADB5B1DF7}"/>
              </a:ext>
            </a:extLst>
          </p:cNvPr>
          <p:cNvSpPr/>
          <p:nvPr/>
        </p:nvSpPr>
        <p:spPr>
          <a:xfrm>
            <a:off x="9357096" y="1875969"/>
            <a:ext cx="3603026" cy="3106057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9" name="Altıgen 48">
            <a:extLst>
              <a:ext uri="{FF2B5EF4-FFF2-40B4-BE49-F238E27FC236}">
                <a16:creationId xmlns:a16="http://schemas.microsoft.com/office/drawing/2014/main" id="{1ECA2099-0E7B-FB1F-C90D-9666651E90AB}"/>
              </a:ext>
            </a:extLst>
          </p:cNvPr>
          <p:cNvSpPr/>
          <p:nvPr/>
        </p:nvSpPr>
        <p:spPr>
          <a:xfrm>
            <a:off x="6472980" y="3428999"/>
            <a:ext cx="3603026" cy="3106057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0" name="Altıgen 49">
            <a:extLst>
              <a:ext uri="{FF2B5EF4-FFF2-40B4-BE49-F238E27FC236}">
                <a16:creationId xmlns:a16="http://schemas.microsoft.com/office/drawing/2014/main" id="{169FC301-7755-D652-F9EB-223BD7521295}"/>
              </a:ext>
            </a:extLst>
          </p:cNvPr>
          <p:cNvSpPr/>
          <p:nvPr/>
        </p:nvSpPr>
        <p:spPr>
          <a:xfrm>
            <a:off x="9357096" y="4982026"/>
            <a:ext cx="3603026" cy="3106057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B064271D-9D1B-E15A-14B7-313285C70A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9231"/>
          <a:stretch/>
        </p:blipFill>
        <p:spPr>
          <a:xfrm>
            <a:off x="6823821" y="223604"/>
            <a:ext cx="6607126" cy="6634396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30B1E083-D314-CC57-F5E3-D1A7E9369F9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870" t="4535" r="7870" b="4535"/>
          <a:stretch>
            <a:fillRect/>
          </a:stretch>
        </p:blipFill>
        <p:spPr>
          <a:xfrm>
            <a:off x="415986" y="4372182"/>
            <a:ext cx="2162872" cy="2162872"/>
          </a:xfrm>
          <a:custGeom>
            <a:avLst/>
            <a:gdLst>
              <a:gd name="connsiteX0" fmla="*/ 1968968 w 3937936"/>
              <a:gd name="connsiteY0" fmla="*/ 0 h 3937936"/>
              <a:gd name="connsiteX1" fmla="*/ 3937936 w 3937936"/>
              <a:gd name="connsiteY1" fmla="*/ 1968968 h 3937936"/>
              <a:gd name="connsiteX2" fmla="*/ 1968968 w 3937936"/>
              <a:gd name="connsiteY2" fmla="*/ 3937936 h 3937936"/>
              <a:gd name="connsiteX3" fmla="*/ 0 w 3937936"/>
              <a:gd name="connsiteY3" fmla="*/ 1968968 h 3937936"/>
              <a:gd name="connsiteX4" fmla="*/ 1968968 w 3937936"/>
              <a:gd name="connsiteY4" fmla="*/ 0 h 3937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7936" h="3937936">
                <a:moveTo>
                  <a:pt x="1968968" y="0"/>
                </a:moveTo>
                <a:cubicBezTo>
                  <a:pt x="3056399" y="0"/>
                  <a:pt x="3937936" y="881537"/>
                  <a:pt x="3937936" y="1968968"/>
                </a:cubicBezTo>
                <a:cubicBezTo>
                  <a:pt x="3937936" y="3056399"/>
                  <a:pt x="3056399" y="3937936"/>
                  <a:pt x="1968968" y="3937936"/>
                </a:cubicBezTo>
                <a:cubicBezTo>
                  <a:pt x="881537" y="3937936"/>
                  <a:pt x="0" y="3056399"/>
                  <a:pt x="0" y="1968968"/>
                </a:cubicBezTo>
                <a:cubicBezTo>
                  <a:pt x="0" y="881537"/>
                  <a:pt x="881537" y="0"/>
                  <a:pt x="1968968" y="0"/>
                </a:cubicBezTo>
                <a:close/>
              </a:path>
            </a:pathLst>
          </a:cu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15EA5AF8-1700-16FB-2182-015166E625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564" y="4428263"/>
            <a:ext cx="2050710" cy="205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2700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18E136E8-C794-7CEC-E954-9AC66666F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1476"/>
            <a:ext cx="12192000" cy="1271597"/>
          </a:xfrm>
          <a:prstGeom prst="rect">
            <a:avLst/>
          </a:prstGeom>
        </p:spPr>
      </p:pic>
      <p:grpSp>
        <p:nvGrpSpPr>
          <p:cNvPr id="51" name="Grup 50">
            <a:extLst>
              <a:ext uri="{FF2B5EF4-FFF2-40B4-BE49-F238E27FC236}">
                <a16:creationId xmlns:a16="http://schemas.microsoft.com/office/drawing/2014/main" id="{0854C2B7-931B-ADE9-42F0-7C7D7D957539}"/>
              </a:ext>
            </a:extLst>
          </p:cNvPr>
          <p:cNvGrpSpPr/>
          <p:nvPr/>
        </p:nvGrpSpPr>
        <p:grpSpPr>
          <a:xfrm>
            <a:off x="-577991" y="619038"/>
            <a:ext cx="3603026" cy="3106057"/>
            <a:chOff x="6472980" y="322945"/>
            <a:chExt cx="3603026" cy="3106057"/>
          </a:xfrm>
        </p:grpSpPr>
        <p:sp>
          <p:nvSpPr>
            <p:cNvPr id="29" name="Altıgen 28">
              <a:extLst>
                <a:ext uri="{FF2B5EF4-FFF2-40B4-BE49-F238E27FC236}">
                  <a16:creationId xmlns:a16="http://schemas.microsoft.com/office/drawing/2014/main" id="{5B06E9CF-2C43-07BC-EF8F-5028DCFE8509}"/>
                </a:ext>
              </a:extLst>
            </p:cNvPr>
            <p:cNvSpPr/>
            <p:nvPr/>
          </p:nvSpPr>
          <p:spPr>
            <a:xfrm>
              <a:off x="6472980" y="322945"/>
              <a:ext cx="3603026" cy="3106057"/>
            </a:xfrm>
            <a:prstGeom prst="hexago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41" name="Metin kutusu 40">
              <a:extLst>
                <a:ext uri="{FF2B5EF4-FFF2-40B4-BE49-F238E27FC236}">
                  <a16:creationId xmlns:a16="http://schemas.microsoft.com/office/drawing/2014/main" id="{4EFB4177-A780-F987-11BA-2E2DEFDE2344}"/>
                </a:ext>
              </a:extLst>
            </p:cNvPr>
            <p:cNvSpPr txBox="1"/>
            <p:nvPr/>
          </p:nvSpPr>
          <p:spPr>
            <a:xfrm>
              <a:off x="7429974" y="1358624"/>
              <a:ext cx="168903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dirty="0">
                  <a:latin typeface="Helvetica" pitchFamily="2" charset="0"/>
                </a:rPr>
                <a:t>Kuruluş Tarihi</a:t>
              </a:r>
            </a:p>
          </p:txBody>
        </p:sp>
      </p:grpSp>
      <p:grpSp>
        <p:nvGrpSpPr>
          <p:cNvPr id="52" name="Grup 51">
            <a:extLst>
              <a:ext uri="{FF2B5EF4-FFF2-40B4-BE49-F238E27FC236}">
                <a16:creationId xmlns:a16="http://schemas.microsoft.com/office/drawing/2014/main" id="{0F5512E1-D38B-0B13-06D1-76FCEB5EB808}"/>
              </a:ext>
            </a:extLst>
          </p:cNvPr>
          <p:cNvGrpSpPr/>
          <p:nvPr/>
        </p:nvGrpSpPr>
        <p:grpSpPr>
          <a:xfrm>
            <a:off x="1865685" y="3382814"/>
            <a:ext cx="3603026" cy="3106057"/>
            <a:chOff x="9357096" y="-1230085"/>
            <a:chExt cx="3603026" cy="3106057"/>
          </a:xfrm>
        </p:grpSpPr>
        <p:sp>
          <p:nvSpPr>
            <p:cNvPr id="28" name="Altıgen 27">
              <a:extLst>
                <a:ext uri="{FF2B5EF4-FFF2-40B4-BE49-F238E27FC236}">
                  <a16:creationId xmlns:a16="http://schemas.microsoft.com/office/drawing/2014/main" id="{7E0AAEB0-EADA-3955-289D-78B5441CE2B8}"/>
                </a:ext>
              </a:extLst>
            </p:cNvPr>
            <p:cNvSpPr/>
            <p:nvPr/>
          </p:nvSpPr>
          <p:spPr>
            <a:xfrm>
              <a:off x="9357096" y="-1230085"/>
              <a:ext cx="3603026" cy="3106057"/>
            </a:xfrm>
            <a:prstGeom prst="hexagon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2" name="Metin kutusu 41">
              <a:extLst>
                <a:ext uri="{FF2B5EF4-FFF2-40B4-BE49-F238E27FC236}">
                  <a16:creationId xmlns:a16="http://schemas.microsoft.com/office/drawing/2014/main" id="{01288DF1-994F-D789-047D-2DFC8459E56C}"/>
                </a:ext>
              </a:extLst>
            </p:cNvPr>
            <p:cNvSpPr txBox="1"/>
            <p:nvPr/>
          </p:nvSpPr>
          <p:spPr>
            <a:xfrm>
              <a:off x="10247019" y="-218974"/>
              <a:ext cx="180145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dirty="0">
                  <a:latin typeface="Helvetica" pitchFamily="2" charset="0"/>
                </a:rPr>
                <a:t>Program İçeriği</a:t>
              </a:r>
            </a:p>
          </p:txBody>
        </p:sp>
      </p:grpSp>
      <p:grpSp>
        <p:nvGrpSpPr>
          <p:cNvPr id="54" name="Grup 53">
            <a:extLst>
              <a:ext uri="{FF2B5EF4-FFF2-40B4-BE49-F238E27FC236}">
                <a16:creationId xmlns:a16="http://schemas.microsoft.com/office/drawing/2014/main" id="{B203D26B-42E1-9D33-4A01-8669B26534A6}"/>
              </a:ext>
            </a:extLst>
          </p:cNvPr>
          <p:cNvGrpSpPr/>
          <p:nvPr/>
        </p:nvGrpSpPr>
        <p:grpSpPr>
          <a:xfrm>
            <a:off x="4309360" y="640297"/>
            <a:ext cx="3603026" cy="3106057"/>
            <a:chOff x="6472980" y="3429001"/>
            <a:chExt cx="3603026" cy="3106057"/>
          </a:xfrm>
        </p:grpSpPr>
        <p:sp>
          <p:nvSpPr>
            <p:cNvPr id="31" name="Altıgen 30">
              <a:extLst>
                <a:ext uri="{FF2B5EF4-FFF2-40B4-BE49-F238E27FC236}">
                  <a16:creationId xmlns:a16="http://schemas.microsoft.com/office/drawing/2014/main" id="{C33F7BBB-D73B-875F-A88B-F104FFE2DD1E}"/>
                </a:ext>
              </a:extLst>
            </p:cNvPr>
            <p:cNvSpPr/>
            <p:nvPr/>
          </p:nvSpPr>
          <p:spPr>
            <a:xfrm>
              <a:off x="6472980" y="3429001"/>
              <a:ext cx="3603026" cy="3106057"/>
            </a:xfrm>
            <a:prstGeom prst="hexag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3" name="Metin kutusu 42">
              <a:extLst>
                <a:ext uri="{FF2B5EF4-FFF2-40B4-BE49-F238E27FC236}">
                  <a16:creationId xmlns:a16="http://schemas.microsoft.com/office/drawing/2014/main" id="{34B7D338-F8B7-7971-D605-33E5F20A50D4}"/>
                </a:ext>
              </a:extLst>
            </p:cNvPr>
            <p:cNvSpPr txBox="1"/>
            <p:nvPr/>
          </p:nvSpPr>
          <p:spPr>
            <a:xfrm>
              <a:off x="7119080" y="4213831"/>
              <a:ext cx="231082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dirty="0">
                  <a:latin typeface="Helvetica" pitchFamily="2" charset="0"/>
                </a:rPr>
                <a:t>Kabul ve Kayıt Koşulları</a:t>
              </a:r>
            </a:p>
          </p:txBody>
        </p:sp>
      </p:grpSp>
      <p:grpSp>
        <p:nvGrpSpPr>
          <p:cNvPr id="53" name="Grup 52">
            <a:extLst>
              <a:ext uri="{FF2B5EF4-FFF2-40B4-BE49-F238E27FC236}">
                <a16:creationId xmlns:a16="http://schemas.microsoft.com/office/drawing/2014/main" id="{28840A01-2990-FB2E-E465-19CBE797599D}"/>
              </a:ext>
            </a:extLst>
          </p:cNvPr>
          <p:cNvGrpSpPr/>
          <p:nvPr/>
        </p:nvGrpSpPr>
        <p:grpSpPr>
          <a:xfrm>
            <a:off x="6711587" y="3399445"/>
            <a:ext cx="3603026" cy="3106057"/>
            <a:chOff x="9357096" y="1875971"/>
            <a:chExt cx="3603026" cy="3106057"/>
          </a:xfrm>
        </p:grpSpPr>
        <p:sp>
          <p:nvSpPr>
            <p:cNvPr id="30" name="Altıgen 29">
              <a:extLst>
                <a:ext uri="{FF2B5EF4-FFF2-40B4-BE49-F238E27FC236}">
                  <a16:creationId xmlns:a16="http://schemas.microsoft.com/office/drawing/2014/main" id="{CA28EFAC-A0BD-DE1C-995E-68B1719EABAE}"/>
                </a:ext>
              </a:extLst>
            </p:cNvPr>
            <p:cNvSpPr/>
            <p:nvPr/>
          </p:nvSpPr>
          <p:spPr>
            <a:xfrm>
              <a:off x="9357096" y="1875971"/>
              <a:ext cx="3603026" cy="3106057"/>
            </a:xfrm>
            <a:prstGeom prst="hexagon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4" name="Metin kutusu 43">
              <a:extLst>
                <a:ext uri="{FF2B5EF4-FFF2-40B4-BE49-F238E27FC236}">
                  <a16:creationId xmlns:a16="http://schemas.microsoft.com/office/drawing/2014/main" id="{2B3FEFA0-2B2B-3898-44B3-2D445FD29A5C}"/>
                </a:ext>
              </a:extLst>
            </p:cNvPr>
            <p:cNvSpPr txBox="1"/>
            <p:nvPr/>
          </p:nvSpPr>
          <p:spPr>
            <a:xfrm>
              <a:off x="9923721" y="2627539"/>
              <a:ext cx="244804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dirty="0">
                  <a:latin typeface="Helvetica" pitchFamily="2" charset="0"/>
                </a:rPr>
                <a:t>Programın Amacı ve Kazanımları</a:t>
              </a:r>
            </a:p>
          </p:txBody>
        </p:sp>
      </p:grpSp>
      <p:grpSp>
        <p:nvGrpSpPr>
          <p:cNvPr id="55" name="Grup 54">
            <a:extLst>
              <a:ext uri="{FF2B5EF4-FFF2-40B4-BE49-F238E27FC236}">
                <a16:creationId xmlns:a16="http://schemas.microsoft.com/office/drawing/2014/main" id="{6917F031-F641-AEF4-45EB-2E6C2EA8680F}"/>
              </a:ext>
            </a:extLst>
          </p:cNvPr>
          <p:cNvGrpSpPr/>
          <p:nvPr/>
        </p:nvGrpSpPr>
        <p:grpSpPr>
          <a:xfrm>
            <a:off x="9196711" y="617000"/>
            <a:ext cx="3603026" cy="3106057"/>
            <a:chOff x="9357096" y="4982028"/>
            <a:chExt cx="3603026" cy="3106057"/>
          </a:xfrm>
        </p:grpSpPr>
        <p:sp>
          <p:nvSpPr>
            <p:cNvPr id="32" name="Altıgen 31">
              <a:extLst>
                <a:ext uri="{FF2B5EF4-FFF2-40B4-BE49-F238E27FC236}">
                  <a16:creationId xmlns:a16="http://schemas.microsoft.com/office/drawing/2014/main" id="{CF46CAB2-3548-6305-2B40-8A5906002DD4}"/>
                </a:ext>
              </a:extLst>
            </p:cNvPr>
            <p:cNvSpPr/>
            <p:nvPr/>
          </p:nvSpPr>
          <p:spPr>
            <a:xfrm>
              <a:off x="9357096" y="4982028"/>
              <a:ext cx="3603026" cy="3106057"/>
            </a:xfrm>
            <a:prstGeom prst="hexag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5" name="Metin kutusu 44">
              <a:extLst>
                <a:ext uri="{FF2B5EF4-FFF2-40B4-BE49-F238E27FC236}">
                  <a16:creationId xmlns:a16="http://schemas.microsoft.com/office/drawing/2014/main" id="{E35EA603-78A4-61ED-7406-4752BF46CE28}"/>
                </a:ext>
              </a:extLst>
            </p:cNvPr>
            <p:cNvSpPr txBox="1"/>
            <p:nvPr/>
          </p:nvSpPr>
          <p:spPr>
            <a:xfrm>
              <a:off x="10127384" y="6094631"/>
              <a:ext cx="206244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dirty="0">
                  <a:latin typeface="Helvetica" pitchFamily="2" charset="0"/>
                </a:rPr>
                <a:t>Mezuniyet Koşulları</a:t>
              </a:r>
            </a:p>
          </p:txBody>
        </p:sp>
      </p:grpSp>
      <p:pic>
        <p:nvPicPr>
          <p:cNvPr id="5" name="Resim 4" descr="DEÜ'lü diş hekimleri, pratik eğitimlerini fantom laboratuvarında alıyor -  İzmir Haberleri">
            <a:extLst>
              <a:ext uri="{FF2B5EF4-FFF2-40B4-BE49-F238E27FC236}">
                <a16:creationId xmlns:a16="http://schemas.microsoft.com/office/drawing/2014/main" id="{622FD218-761F-50A6-48A5-67862A98C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" t="12121" r="29991"/>
          <a:stretch>
            <a:fillRect/>
          </a:stretch>
        </p:blipFill>
        <p:spPr bwMode="auto">
          <a:xfrm>
            <a:off x="7435580" y="7257070"/>
            <a:ext cx="5758065" cy="4957076"/>
          </a:xfrm>
          <a:custGeom>
            <a:avLst/>
            <a:gdLst>
              <a:gd name="connsiteX0" fmla="*/ 1873972 w 8695229"/>
              <a:gd name="connsiteY0" fmla="*/ 0 h 7485659"/>
              <a:gd name="connsiteX1" fmla="*/ 6821257 w 8695229"/>
              <a:gd name="connsiteY1" fmla="*/ 0 h 7485659"/>
              <a:gd name="connsiteX2" fmla="*/ 8695229 w 8695229"/>
              <a:gd name="connsiteY2" fmla="*/ 3747942 h 7485659"/>
              <a:gd name="connsiteX3" fmla="*/ 6826369 w 8695229"/>
              <a:gd name="connsiteY3" fmla="*/ 7485659 h 7485659"/>
              <a:gd name="connsiteX4" fmla="*/ 1868860 w 8695229"/>
              <a:gd name="connsiteY4" fmla="*/ 7485659 h 7485659"/>
              <a:gd name="connsiteX5" fmla="*/ 0 w 8695229"/>
              <a:gd name="connsiteY5" fmla="*/ 3747942 h 7485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95229" h="7485659">
                <a:moveTo>
                  <a:pt x="1873972" y="0"/>
                </a:moveTo>
                <a:lnTo>
                  <a:pt x="6821257" y="0"/>
                </a:lnTo>
                <a:lnTo>
                  <a:pt x="8695229" y="3747942"/>
                </a:lnTo>
                <a:lnTo>
                  <a:pt x="6826369" y="7485659"/>
                </a:lnTo>
                <a:lnTo>
                  <a:pt x="1868860" y="7485659"/>
                </a:lnTo>
                <a:lnTo>
                  <a:pt x="0" y="374794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9284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9C94CC51-059B-B44B-CA15-310C86B9D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1476"/>
            <a:ext cx="12192000" cy="1271597"/>
          </a:xfrm>
          <a:prstGeom prst="rect">
            <a:avLst/>
          </a:prstGeom>
        </p:spPr>
      </p:pic>
      <p:grpSp>
        <p:nvGrpSpPr>
          <p:cNvPr id="51" name="Grup 50">
            <a:extLst>
              <a:ext uri="{FF2B5EF4-FFF2-40B4-BE49-F238E27FC236}">
                <a16:creationId xmlns:a16="http://schemas.microsoft.com/office/drawing/2014/main" id="{0854C2B7-931B-ADE9-42F0-7C7D7D957539}"/>
              </a:ext>
            </a:extLst>
          </p:cNvPr>
          <p:cNvGrpSpPr/>
          <p:nvPr/>
        </p:nvGrpSpPr>
        <p:grpSpPr>
          <a:xfrm>
            <a:off x="768671" y="-470548"/>
            <a:ext cx="3603026" cy="3106057"/>
            <a:chOff x="6472980" y="322945"/>
            <a:chExt cx="3603026" cy="3106057"/>
          </a:xfrm>
        </p:grpSpPr>
        <p:sp>
          <p:nvSpPr>
            <p:cNvPr id="29" name="Altıgen 28">
              <a:extLst>
                <a:ext uri="{FF2B5EF4-FFF2-40B4-BE49-F238E27FC236}">
                  <a16:creationId xmlns:a16="http://schemas.microsoft.com/office/drawing/2014/main" id="{5B06E9CF-2C43-07BC-EF8F-5028DCFE8509}"/>
                </a:ext>
              </a:extLst>
            </p:cNvPr>
            <p:cNvSpPr/>
            <p:nvPr/>
          </p:nvSpPr>
          <p:spPr>
            <a:xfrm>
              <a:off x="6472980" y="322945"/>
              <a:ext cx="3603026" cy="3106057"/>
            </a:xfrm>
            <a:prstGeom prst="hexago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41" name="Metin kutusu 40">
              <a:extLst>
                <a:ext uri="{FF2B5EF4-FFF2-40B4-BE49-F238E27FC236}">
                  <a16:creationId xmlns:a16="http://schemas.microsoft.com/office/drawing/2014/main" id="{4EFB4177-A780-F987-11BA-2E2DEFDE2344}"/>
                </a:ext>
              </a:extLst>
            </p:cNvPr>
            <p:cNvSpPr txBox="1"/>
            <p:nvPr/>
          </p:nvSpPr>
          <p:spPr>
            <a:xfrm>
              <a:off x="7429974" y="1358624"/>
              <a:ext cx="168903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dirty="0">
                  <a:latin typeface="Helvetica" pitchFamily="2" charset="0"/>
                </a:rPr>
                <a:t>Kuruluş Tarihi</a:t>
              </a:r>
            </a:p>
          </p:txBody>
        </p:sp>
      </p:grpSp>
      <p:grpSp>
        <p:nvGrpSpPr>
          <p:cNvPr id="52" name="Grup 51">
            <a:extLst>
              <a:ext uri="{FF2B5EF4-FFF2-40B4-BE49-F238E27FC236}">
                <a16:creationId xmlns:a16="http://schemas.microsoft.com/office/drawing/2014/main" id="{0F5512E1-D38B-0B13-06D1-76FCEB5EB808}"/>
              </a:ext>
            </a:extLst>
          </p:cNvPr>
          <p:cNvGrpSpPr/>
          <p:nvPr/>
        </p:nvGrpSpPr>
        <p:grpSpPr>
          <a:xfrm>
            <a:off x="789901" y="-3896350"/>
            <a:ext cx="3603026" cy="3106057"/>
            <a:chOff x="9357096" y="-1230085"/>
            <a:chExt cx="3603026" cy="3106057"/>
          </a:xfrm>
        </p:grpSpPr>
        <p:sp>
          <p:nvSpPr>
            <p:cNvPr id="28" name="Altıgen 27">
              <a:extLst>
                <a:ext uri="{FF2B5EF4-FFF2-40B4-BE49-F238E27FC236}">
                  <a16:creationId xmlns:a16="http://schemas.microsoft.com/office/drawing/2014/main" id="{7E0AAEB0-EADA-3955-289D-78B5441CE2B8}"/>
                </a:ext>
              </a:extLst>
            </p:cNvPr>
            <p:cNvSpPr/>
            <p:nvPr/>
          </p:nvSpPr>
          <p:spPr>
            <a:xfrm>
              <a:off x="9357096" y="-1230085"/>
              <a:ext cx="3603026" cy="3106057"/>
            </a:xfrm>
            <a:prstGeom prst="hexagon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2" name="Metin kutusu 41">
              <a:extLst>
                <a:ext uri="{FF2B5EF4-FFF2-40B4-BE49-F238E27FC236}">
                  <a16:creationId xmlns:a16="http://schemas.microsoft.com/office/drawing/2014/main" id="{01288DF1-994F-D789-047D-2DFC8459E56C}"/>
                </a:ext>
              </a:extLst>
            </p:cNvPr>
            <p:cNvSpPr txBox="1"/>
            <p:nvPr/>
          </p:nvSpPr>
          <p:spPr>
            <a:xfrm>
              <a:off x="10247019" y="-218974"/>
              <a:ext cx="180145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dirty="0">
                  <a:latin typeface="Helvetica" pitchFamily="2" charset="0"/>
                </a:rPr>
                <a:t>Program İçeriği</a:t>
              </a:r>
            </a:p>
          </p:txBody>
        </p:sp>
      </p:grpSp>
      <p:grpSp>
        <p:nvGrpSpPr>
          <p:cNvPr id="54" name="Grup 53">
            <a:extLst>
              <a:ext uri="{FF2B5EF4-FFF2-40B4-BE49-F238E27FC236}">
                <a16:creationId xmlns:a16="http://schemas.microsoft.com/office/drawing/2014/main" id="{B203D26B-42E1-9D33-4A01-8669B26534A6}"/>
              </a:ext>
            </a:extLst>
          </p:cNvPr>
          <p:cNvGrpSpPr/>
          <p:nvPr/>
        </p:nvGrpSpPr>
        <p:grpSpPr>
          <a:xfrm>
            <a:off x="818379" y="-7193106"/>
            <a:ext cx="3603026" cy="3106057"/>
            <a:chOff x="6472980" y="3429001"/>
            <a:chExt cx="3603026" cy="3106057"/>
          </a:xfrm>
        </p:grpSpPr>
        <p:sp>
          <p:nvSpPr>
            <p:cNvPr id="31" name="Altıgen 30">
              <a:extLst>
                <a:ext uri="{FF2B5EF4-FFF2-40B4-BE49-F238E27FC236}">
                  <a16:creationId xmlns:a16="http://schemas.microsoft.com/office/drawing/2014/main" id="{C33F7BBB-D73B-875F-A88B-F104FFE2DD1E}"/>
                </a:ext>
              </a:extLst>
            </p:cNvPr>
            <p:cNvSpPr/>
            <p:nvPr/>
          </p:nvSpPr>
          <p:spPr>
            <a:xfrm>
              <a:off x="6472980" y="3429001"/>
              <a:ext cx="3603026" cy="3106057"/>
            </a:xfrm>
            <a:prstGeom prst="hexag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3" name="Metin kutusu 42">
              <a:extLst>
                <a:ext uri="{FF2B5EF4-FFF2-40B4-BE49-F238E27FC236}">
                  <a16:creationId xmlns:a16="http://schemas.microsoft.com/office/drawing/2014/main" id="{34B7D338-F8B7-7971-D605-33E5F20A50D4}"/>
                </a:ext>
              </a:extLst>
            </p:cNvPr>
            <p:cNvSpPr txBox="1"/>
            <p:nvPr/>
          </p:nvSpPr>
          <p:spPr>
            <a:xfrm>
              <a:off x="7119080" y="4213831"/>
              <a:ext cx="231082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dirty="0">
                  <a:latin typeface="Helvetica" pitchFamily="2" charset="0"/>
                </a:rPr>
                <a:t>Kabul ve Kayıt Koşulları</a:t>
              </a:r>
            </a:p>
          </p:txBody>
        </p:sp>
      </p:grpSp>
      <p:grpSp>
        <p:nvGrpSpPr>
          <p:cNvPr id="53" name="Grup 52">
            <a:extLst>
              <a:ext uri="{FF2B5EF4-FFF2-40B4-BE49-F238E27FC236}">
                <a16:creationId xmlns:a16="http://schemas.microsoft.com/office/drawing/2014/main" id="{28840A01-2990-FB2E-E465-19CBE797599D}"/>
              </a:ext>
            </a:extLst>
          </p:cNvPr>
          <p:cNvGrpSpPr/>
          <p:nvPr/>
        </p:nvGrpSpPr>
        <p:grpSpPr>
          <a:xfrm>
            <a:off x="779036" y="-10473568"/>
            <a:ext cx="3603026" cy="3106057"/>
            <a:chOff x="9357096" y="1875971"/>
            <a:chExt cx="3603026" cy="3106057"/>
          </a:xfrm>
        </p:grpSpPr>
        <p:sp>
          <p:nvSpPr>
            <p:cNvPr id="30" name="Altıgen 29">
              <a:extLst>
                <a:ext uri="{FF2B5EF4-FFF2-40B4-BE49-F238E27FC236}">
                  <a16:creationId xmlns:a16="http://schemas.microsoft.com/office/drawing/2014/main" id="{CA28EFAC-A0BD-DE1C-995E-68B1719EABAE}"/>
                </a:ext>
              </a:extLst>
            </p:cNvPr>
            <p:cNvSpPr/>
            <p:nvPr/>
          </p:nvSpPr>
          <p:spPr>
            <a:xfrm>
              <a:off x="9357096" y="1875971"/>
              <a:ext cx="3603026" cy="3106057"/>
            </a:xfrm>
            <a:prstGeom prst="hexagon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4" name="Metin kutusu 43">
              <a:extLst>
                <a:ext uri="{FF2B5EF4-FFF2-40B4-BE49-F238E27FC236}">
                  <a16:creationId xmlns:a16="http://schemas.microsoft.com/office/drawing/2014/main" id="{2B3FEFA0-2B2B-3898-44B3-2D445FD29A5C}"/>
                </a:ext>
              </a:extLst>
            </p:cNvPr>
            <p:cNvSpPr txBox="1"/>
            <p:nvPr/>
          </p:nvSpPr>
          <p:spPr>
            <a:xfrm>
              <a:off x="9923721" y="2627539"/>
              <a:ext cx="244804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dirty="0">
                  <a:latin typeface="Helvetica" pitchFamily="2" charset="0"/>
                </a:rPr>
                <a:t>Programın Amacı ve Kazanımları</a:t>
              </a:r>
            </a:p>
          </p:txBody>
        </p:sp>
      </p:grpSp>
      <p:grpSp>
        <p:nvGrpSpPr>
          <p:cNvPr id="55" name="Grup 54">
            <a:extLst>
              <a:ext uri="{FF2B5EF4-FFF2-40B4-BE49-F238E27FC236}">
                <a16:creationId xmlns:a16="http://schemas.microsoft.com/office/drawing/2014/main" id="{6917F031-F641-AEF4-45EB-2E6C2EA8680F}"/>
              </a:ext>
            </a:extLst>
          </p:cNvPr>
          <p:cNvGrpSpPr/>
          <p:nvPr/>
        </p:nvGrpSpPr>
        <p:grpSpPr>
          <a:xfrm>
            <a:off x="768171" y="-13899370"/>
            <a:ext cx="3603026" cy="3106057"/>
            <a:chOff x="9357096" y="4982028"/>
            <a:chExt cx="3603026" cy="3106057"/>
          </a:xfrm>
        </p:grpSpPr>
        <p:sp>
          <p:nvSpPr>
            <p:cNvPr id="32" name="Altıgen 31">
              <a:extLst>
                <a:ext uri="{FF2B5EF4-FFF2-40B4-BE49-F238E27FC236}">
                  <a16:creationId xmlns:a16="http://schemas.microsoft.com/office/drawing/2014/main" id="{CF46CAB2-3548-6305-2B40-8A5906002DD4}"/>
                </a:ext>
              </a:extLst>
            </p:cNvPr>
            <p:cNvSpPr/>
            <p:nvPr/>
          </p:nvSpPr>
          <p:spPr>
            <a:xfrm>
              <a:off x="9357096" y="4982028"/>
              <a:ext cx="3603026" cy="3106057"/>
            </a:xfrm>
            <a:prstGeom prst="hexag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5" name="Metin kutusu 44">
              <a:extLst>
                <a:ext uri="{FF2B5EF4-FFF2-40B4-BE49-F238E27FC236}">
                  <a16:creationId xmlns:a16="http://schemas.microsoft.com/office/drawing/2014/main" id="{E35EA603-78A4-61ED-7406-4752BF46CE28}"/>
                </a:ext>
              </a:extLst>
            </p:cNvPr>
            <p:cNvSpPr txBox="1"/>
            <p:nvPr/>
          </p:nvSpPr>
          <p:spPr>
            <a:xfrm>
              <a:off x="10127384" y="6094631"/>
              <a:ext cx="206244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dirty="0">
                  <a:latin typeface="Helvetica" pitchFamily="2" charset="0"/>
                </a:rPr>
                <a:t>Mezuniyet Koşulları</a:t>
              </a:r>
            </a:p>
          </p:txBody>
        </p:sp>
      </p:grpSp>
      <p:sp>
        <p:nvSpPr>
          <p:cNvPr id="2" name="İçerik Yer Tutucusu 2">
            <a:extLst>
              <a:ext uri="{FF2B5EF4-FFF2-40B4-BE49-F238E27FC236}">
                <a16:creationId xmlns:a16="http://schemas.microsoft.com/office/drawing/2014/main" id="{3C01BD30-2164-395D-9216-AEF88A1DF836}"/>
              </a:ext>
            </a:extLst>
          </p:cNvPr>
          <p:cNvSpPr txBox="1">
            <a:spLocks/>
          </p:cNvSpPr>
          <p:nvPr/>
        </p:nvSpPr>
        <p:spPr>
          <a:xfrm>
            <a:off x="455372" y="3274999"/>
            <a:ext cx="5918661" cy="250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Dental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biyomalzemeler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yüksek lisans programı ; Dokuz Eylül Üniversitesi Sağlık Bilimleri Enstitüsü’ne bağlı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multidisipliner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anabilim dalına ait bir programdır.</a:t>
            </a:r>
          </a:p>
          <a:p>
            <a:pPr marL="285750" indent="-28575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2021-2022 eğitim öğretim yılının bahar döneminde ilk öğrencilerini almıştır. 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endParaRPr lang="tr-TR" sz="2000" dirty="0">
              <a:solidFill>
                <a:schemeClr val="tx2">
                  <a:lumMod val="75000"/>
                </a:schemeClr>
              </a:solidFill>
              <a:latin typeface="Helvetica" pitchFamily="2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A1C04FB-AEC8-A802-CD60-B619165A37C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374" t="9117" r="778" b="9117"/>
          <a:stretch>
            <a:fillRect/>
          </a:stretch>
        </p:blipFill>
        <p:spPr>
          <a:xfrm>
            <a:off x="6538126" y="6858000"/>
            <a:ext cx="5918662" cy="5102293"/>
          </a:xfrm>
          <a:custGeom>
            <a:avLst/>
            <a:gdLst>
              <a:gd name="connsiteX0" fmla="*/ 1401866 w 6504657"/>
              <a:gd name="connsiteY0" fmla="*/ 0 h 5607461"/>
              <a:gd name="connsiteX1" fmla="*/ 5102791 w 6504657"/>
              <a:gd name="connsiteY1" fmla="*/ 0 h 5607461"/>
              <a:gd name="connsiteX2" fmla="*/ 6504657 w 6504657"/>
              <a:gd name="connsiteY2" fmla="*/ 2803731 h 5607461"/>
              <a:gd name="connsiteX3" fmla="*/ 5102791 w 6504657"/>
              <a:gd name="connsiteY3" fmla="*/ 5607461 h 5607461"/>
              <a:gd name="connsiteX4" fmla="*/ 1401866 w 6504657"/>
              <a:gd name="connsiteY4" fmla="*/ 5607461 h 5607461"/>
              <a:gd name="connsiteX5" fmla="*/ 0 w 6504657"/>
              <a:gd name="connsiteY5" fmla="*/ 2803731 h 5607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4657" h="5607461">
                <a:moveTo>
                  <a:pt x="1401866" y="0"/>
                </a:moveTo>
                <a:lnTo>
                  <a:pt x="5102791" y="0"/>
                </a:lnTo>
                <a:lnTo>
                  <a:pt x="6504657" y="2803731"/>
                </a:lnTo>
                <a:lnTo>
                  <a:pt x="5102791" y="5607461"/>
                </a:lnTo>
                <a:lnTo>
                  <a:pt x="1401866" y="5607461"/>
                </a:lnTo>
                <a:lnTo>
                  <a:pt x="0" y="280373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36301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484CEA4-F999-028E-7524-A6DD58D74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1476"/>
            <a:ext cx="12192000" cy="1271597"/>
          </a:xfrm>
          <a:prstGeom prst="rect">
            <a:avLst/>
          </a:prstGeom>
        </p:spPr>
      </p:pic>
      <p:grpSp>
        <p:nvGrpSpPr>
          <p:cNvPr id="51" name="Grup 50">
            <a:extLst>
              <a:ext uri="{FF2B5EF4-FFF2-40B4-BE49-F238E27FC236}">
                <a16:creationId xmlns:a16="http://schemas.microsoft.com/office/drawing/2014/main" id="{0854C2B7-931B-ADE9-42F0-7C7D7D957539}"/>
              </a:ext>
            </a:extLst>
          </p:cNvPr>
          <p:cNvGrpSpPr/>
          <p:nvPr/>
        </p:nvGrpSpPr>
        <p:grpSpPr>
          <a:xfrm>
            <a:off x="768671" y="7281460"/>
            <a:ext cx="3603026" cy="3106057"/>
            <a:chOff x="6472980" y="322945"/>
            <a:chExt cx="3603026" cy="3106057"/>
          </a:xfrm>
        </p:grpSpPr>
        <p:sp>
          <p:nvSpPr>
            <p:cNvPr id="29" name="Altıgen 28">
              <a:extLst>
                <a:ext uri="{FF2B5EF4-FFF2-40B4-BE49-F238E27FC236}">
                  <a16:creationId xmlns:a16="http://schemas.microsoft.com/office/drawing/2014/main" id="{5B06E9CF-2C43-07BC-EF8F-5028DCFE8509}"/>
                </a:ext>
              </a:extLst>
            </p:cNvPr>
            <p:cNvSpPr/>
            <p:nvPr/>
          </p:nvSpPr>
          <p:spPr>
            <a:xfrm>
              <a:off x="6472980" y="322945"/>
              <a:ext cx="3603026" cy="3106057"/>
            </a:xfrm>
            <a:prstGeom prst="hexago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41" name="Metin kutusu 40">
              <a:extLst>
                <a:ext uri="{FF2B5EF4-FFF2-40B4-BE49-F238E27FC236}">
                  <a16:creationId xmlns:a16="http://schemas.microsoft.com/office/drawing/2014/main" id="{4EFB4177-A780-F987-11BA-2E2DEFDE2344}"/>
                </a:ext>
              </a:extLst>
            </p:cNvPr>
            <p:cNvSpPr txBox="1"/>
            <p:nvPr/>
          </p:nvSpPr>
          <p:spPr>
            <a:xfrm>
              <a:off x="7429974" y="1358624"/>
              <a:ext cx="168903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dirty="0">
                  <a:latin typeface="Helvetica" pitchFamily="2" charset="0"/>
                </a:rPr>
                <a:t>Kuruluş Tarihi</a:t>
              </a:r>
            </a:p>
          </p:txBody>
        </p:sp>
      </p:grpSp>
      <p:grpSp>
        <p:nvGrpSpPr>
          <p:cNvPr id="52" name="Grup 51">
            <a:extLst>
              <a:ext uri="{FF2B5EF4-FFF2-40B4-BE49-F238E27FC236}">
                <a16:creationId xmlns:a16="http://schemas.microsoft.com/office/drawing/2014/main" id="{0F5512E1-D38B-0B13-06D1-76FCEB5EB808}"/>
              </a:ext>
            </a:extLst>
          </p:cNvPr>
          <p:cNvGrpSpPr/>
          <p:nvPr/>
        </p:nvGrpSpPr>
        <p:grpSpPr>
          <a:xfrm>
            <a:off x="789901" y="-582626"/>
            <a:ext cx="3603026" cy="3106057"/>
            <a:chOff x="9357096" y="-1230085"/>
            <a:chExt cx="3603026" cy="3106057"/>
          </a:xfrm>
        </p:grpSpPr>
        <p:sp>
          <p:nvSpPr>
            <p:cNvPr id="28" name="Altıgen 27">
              <a:extLst>
                <a:ext uri="{FF2B5EF4-FFF2-40B4-BE49-F238E27FC236}">
                  <a16:creationId xmlns:a16="http://schemas.microsoft.com/office/drawing/2014/main" id="{7E0AAEB0-EADA-3955-289D-78B5441CE2B8}"/>
                </a:ext>
              </a:extLst>
            </p:cNvPr>
            <p:cNvSpPr/>
            <p:nvPr/>
          </p:nvSpPr>
          <p:spPr>
            <a:xfrm>
              <a:off x="9357096" y="-1230085"/>
              <a:ext cx="3603026" cy="3106057"/>
            </a:xfrm>
            <a:prstGeom prst="hexagon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2" name="Metin kutusu 41">
              <a:extLst>
                <a:ext uri="{FF2B5EF4-FFF2-40B4-BE49-F238E27FC236}">
                  <a16:creationId xmlns:a16="http://schemas.microsoft.com/office/drawing/2014/main" id="{01288DF1-994F-D789-047D-2DFC8459E56C}"/>
                </a:ext>
              </a:extLst>
            </p:cNvPr>
            <p:cNvSpPr txBox="1"/>
            <p:nvPr/>
          </p:nvSpPr>
          <p:spPr>
            <a:xfrm>
              <a:off x="10247019" y="-218974"/>
              <a:ext cx="180145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dirty="0">
                  <a:latin typeface="Helvetica" pitchFamily="2" charset="0"/>
                </a:rPr>
                <a:t>Program İçeriği</a:t>
              </a:r>
            </a:p>
          </p:txBody>
        </p:sp>
      </p:grpSp>
      <p:grpSp>
        <p:nvGrpSpPr>
          <p:cNvPr id="54" name="Grup 53">
            <a:extLst>
              <a:ext uri="{FF2B5EF4-FFF2-40B4-BE49-F238E27FC236}">
                <a16:creationId xmlns:a16="http://schemas.microsoft.com/office/drawing/2014/main" id="{B203D26B-42E1-9D33-4A01-8669B26534A6}"/>
              </a:ext>
            </a:extLst>
          </p:cNvPr>
          <p:cNvGrpSpPr/>
          <p:nvPr/>
        </p:nvGrpSpPr>
        <p:grpSpPr>
          <a:xfrm>
            <a:off x="818379" y="-7193106"/>
            <a:ext cx="3603026" cy="3106057"/>
            <a:chOff x="6472980" y="3429001"/>
            <a:chExt cx="3603026" cy="3106057"/>
          </a:xfrm>
        </p:grpSpPr>
        <p:sp>
          <p:nvSpPr>
            <p:cNvPr id="31" name="Altıgen 30">
              <a:extLst>
                <a:ext uri="{FF2B5EF4-FFF2-40B4-BE49-F238E27FC236}">
                  <a16:creationId xmlns:a16="http://schemas.microsoft.com/office/drawing/2014/main" id="{C33F7BBB-D73B-875F-A88B-F104FFE2DD1E}"/>
                </a:ext>
              </a:extLst>
            </p:cNvPr>
            <p:cNvSpPr/>
            <p:nvPr/>
          </p:nvSpPr>
          <p:spPr>
            <a:xfrm>
              <a:off x="6472980" y="3429001"/>
              <a:ext cx="3603026" cy="3106057"/>
            </a:xfrm>
            <a:prstGeom prst="hexag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3" name="Metin kutusu 42">
              <a:extLst>
                <a:ext uri="{FF2B5EF4-FFF2-40B4-BE49-F238E27FC236}">
                  <a16:creationId xmlns:a16="http://schemas.microsoft.com/office/drawing/2014/main" id="{34B7D338-F8B7-7971-D605-33E5F20A50D4}"/>
                </a:ext>
              </a:extLst>
            </p:cNvPr>
            <p:cNvSpPr txBox="1"/>
            <p:nvPr/>
          </p:nvSpPr>
          <p:spPr>
            <a:xfrm>
              <a:off x="7119080" y="4213831"/>
              <a:ext cx="231082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dirty="0">
                  <a:latin typeface="Helvetica" pitchFamily="2" charset="0"/>
                </a:rPr>
                <a:t>Kabul ve Kayıt Koşulları</a:t>
              </a:r>
            </a:p>
          </p:txBody>
        </p:sp>
      </p:grpSp>
      <p:grpSp>
        <p:nvGrpSpPr>
          <p:cNvPr id="53" name="Grup 52">
            <a:extLst>
              <a:ext uri="{FF2B5EF4-FFF2-40B4-BE49-F238E27FC236}">
                <a16:creationId xmlns:a16="http://schemas.microsoft.com/office/drawing/2014/main" id="{28840A01-2990-FB2E-E465-19CBE797599D}"/>
              </a:ext>
            </a:extLst>
          </p:cNvPr>
          <p:cNvGrpSpPr/>
          <p:nvPr/>
        </p:nvGrpSpPr>
        <p:grpSpPr>
          <a:xfrm>
            <a:off x="779036" y="-10473568"/>
            <a:ext cx="3603026" cy="3106057"/>
            <a:chOff x="9357096" y="1875971"/>
            <a:chExt cx="3603026" cy="3106057"/>
          </a:xfrm>
        </p:grpSpPr>
        <p:sp>
          <p:nvSpPr>
            <p:cNvPr id="30" name="Altıgen 29">
              <a:extLst>
                <a:ext uri="{FF2B5EF4-FFF2-40B4-BE49-F238E27FC236}">
                  <a16:creationId xmlns:a16="http://schemas.microsoft.com/office/drawing/2014/main" id="{CA28EFAC-A0BD-DE1C-995E-68B1719EABAE}"/>
                </a:ext>
              </a:extLst>
            </p:cNvPr>
            <p:cNvSpPr/>
            <p:nvPr/>
          </p:nvSpPr>
          <p:spPr>
            <a:xfrm>
              <a:off x="9357096" y="1875971"/>
              <a:ext cx="3603026" cy="3106057"/>
            </a:xfrm>
            <a:prstGeom prst="hexagon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4" name="Metin kutusu 43">
              <a:extLst>
                <a:ext uri="{FF2B5EF4-FFF2-40B4-BE49-F238E27FC236}">
                  <a16:creationId xmlns:a16="http://schemas.microsoft.com/office/drawing/2014/main" id="{2B3FEFA0-2B2B-3898-44B3-2D445FD29A5C}"/>
                </a:ext>
              </a:extLst>
            </p:cNvPr>
            <p:cNvSpPr txBox="1"/>
            <p:nvPr/>
          </p:nvSpPr>
          <p:spPr>
            <a:xfrm>
              <a:off x="9923721" y="2627539"/>
              <a:ext cx="244804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dirty="0">
                  <a:latin typeface="Helvetica" pitchFamily="2" charset="0"/>
                </a:rPr>
                <a:t>Programın Amacı ve Kazanımları</a:t>
              </a:r>
            </a:p>
          </p:txBody>
        </p:sp>
      </p:grpSp>
      <p:grpSp>
        <p:nvGrpSpPr>
          <p:cNvPr id="55" name="Grup 54">
            <a:extLst>
              <a:ext uri="{FF2B5EF4-FFF2-40B4-BE49-F238E27FC236}">
                <a16:creationId xmlns:a16="http://schemas.microsoft.com/office/drawing/2014/main" id="{6917F031-F641-AEF4-45EB-2E6C2EA8680F}"/>
              </a:ext>
            </a:extLst>
          </p:cNvPr>
          <p:cNvGrpSpPr/>
          <p:nvPr/>
        </p:nvGrpSpPr>
        <p:grpSpPr>
          <a:xfrm>
            <a:off x="768171" y="-13899370"/>
            <a:ext cx="3603026" cy="3106057"/>
            <a:chOff x="9357096" y="4982028"/>
            <a:chExt cx="3603026" cy="3106057"/>
          </a:xfrm>
        </p:grpSpPr>
        <p:sp>
          <p:nvSpPr>
            <p:cNvPr id="32" name="Altıgen 31">
              <a:extLst>
                <a:ext uri="{FF2B5EF4-FFF2-40B4-BE49-F238E27FC236}">
                  <a16:creationId xmlns:a16="http://schemas.microsoft.com/office/drawing/2014/main" id="{CF46CAB2-3548-6305-2B40-8A5906002DD4}"/>
                </a:ext>
              </a:extLst>
            </p:cNvPr>
            <p:cNvSpPr/>
            <p:nvPr/>
          </p:nvSpPr>
          <p:spPr>
            <a:xfrm>
              <a:off x="9357096" y="4982028"/>
              <a:ext cx="3603026" cy="3106057"/>
            </a:xfrm>
            <a:prstGeom prst="hexag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5" name="Metin kutusu 44">
              <a:extLst>
                <a:ext uri="{FF2B5EF4-FFF2-40B4-BE49-F238E27FC236}">
                  <a16:creationId xmlns:a16="http://schemas.microsoft.com/office/drawing/2014/main" id="{E35EA603-78A4-61ED-7406-4752BF46CE28}"/>
                </a:ext>
              </a:extLst>
            </p:cNvPr>
            <p:cNvSpPr txBox="1"/>
            <p:nvPr/>
          </p:nvSpPr>
          <p:spPr>
            <a:xfrm>
              <a:off x="10127384" y="6094631"/>
              <a:ext cx="206244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dirty="0">
                  <a:latin typeface="Helvetica" pitchFamily="2" charset="0"/>
                </a:rPr>
                <a:t>Mezuniyet Koşulları</a:t>
              </a:r>
            </a:p>
          </p:txBody>
        </p:sp>
      </p:grpSp>
      <p:sp>
        <p:nvSpPr>
          <p:cNvPr id="2" name="İçerik Yer Tutucusu 2">
            <a:extLst>
              <a:ext uri="{FF2B5EF4-FFF2-40B4-BE49-F238E27FC236}">
                <a16:creationId xmlns:a16="http://schemas.microsoft.com/office/drawing/2014/main" id="{3C01BD30-2164-395D-9216-AEF88A1DF836}"/>
              </a:ext>
            </a:extLst>
          </p:cNvPr>
          <p:cNvSpPr txBox="1">
            <a:spLocks/>
          </p:cNvSpPr>
          <p:nvPr/>
        </p:nvSpPr>
        <p:spPr>
          <a:xfrm>
            <a:off x="455372" y="3274998"/>
            <a:ext cx="5918661" cy="278555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Program süresi 1 ders yılı 1 tez yılı olmak üzere toplam 2 yıldır. </a:t>
            </a:r>
          </a:p>
          <a:p>
            <a:pPr marL="285750" indent="-28575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Dili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Türkçe’dir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</a:t>
            </a:r>
          </a:p>
          <a:p>
            <a:pPr marL="285750" indent="-28575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Yılda 2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sömestir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her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sömestirde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16 hafta bulunmaktadır. Toplam 120 AKTS ders kredisi mevcuttur. </a:t>
            </a:r>
          </a:p>
          <a:p>
            <a:pPr marL="285750" indent="-28575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Diş Hekimliği Fakültesi bünyesinde yer alan 8 anabilim dalı öğretim üyeleri bu programda eğitim vermektedir.</a:t>
            </a:r>
          </a:p>
        </p:txBody>
      </p:sp>
      <p:pic>
        <p:nvPicPr>
          <p:cNvPr id="4" name="Resim 3" descr="DEÜ'lü diş hekimleri, pratik eğitimlerini fantom laboratuvarında alıyor -  İzmir Haberleri">
            <a:extLst>
              <a:ext uri="{FF2B5EF4-FFF2-40B4-BE49-F238E27FC236}">
                <a16:creationId xmlns:a16="http://schemas.microsoft.com/office/drawing/2014/main" id="{99DAC3AF-4491-CC10-0436-D9506154A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" t="12121" r="29991"/>
          <a:stretch>
            <a:fillRect/>
          </a:stretch>
        </p:blipFill>
        <p:spPr bwMode="auto">
          <a:xfrm>
            <a:off x="7412065" y="-5130075"/>
            <a:ext cx="5758065" cy="4957076"/>
          </a:xfrm>
          <a:custGeom>
            <a:avLst/>
            <a:gdLst>
              <a:gd name="connsiteX0" fmla="*/ 1873972 w 8695229"/>
              <a:gd name="connsiteY0" fmla="*/ 0 h 7485659"/>
              <a:gd name="connsiteX1" fmla="*/ 6821257 w 8695229"/>
              <a:gd name="connsiteY1" fmla="*/ 0 h 7485659"/>
              <a:gd name="connsiteX2" fmla="*/ 8695229 w 8695229"/>
              <a:gd name="connsiteY2" fmla="*/ 3747942 h 7485659"/>
              <a:gd name="connsiteX3" fmla="*/ 6826369 w 8695229"/>
              <a:gd name="connsiteY3" fmla="*/ 7485659 h 7485659"/>
              <a:gd name="connsiteX4" fmla="*/ 1868860 w 8695229"/>
              <a:gd name="connsiteY4" fmla="*/ 7485659 h 7485659"/>
              <a:gd name="connsiteX5" fmla="*/ 0 w 8695229"/>
              <a:gd name="connsiteY5" fmla="*/ 3747942 h 7485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95229" h="7485659">
                <a:moveTo>
                  <a:pt x="1873972" y="0"/>
                </a:moveTo>
                <a:lnTo>
                  <a:pt x="6821257" y="0"/>
                </a:lnTo>
                <a:lnTo>
                  <a:pt x="8695229" y="3747942"/>
                </a:lnTo>
                <a:lnTo>
                  <a:pt x="6826369" y="7485659"/>
                </a:lnTo>
                <a:lnTo>
                  <a:pt x="1868860" y="7485659"/>
                </a:lnTo>
                <a:lnTo>
                  <a:pt x="0" y="374794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24E07FCB-337C-2FD1-EE79-73FA75CD848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374" t="9117" r="778" b="9117"/>
          <a:stretch>
            <a:fillRect/>
          </a:stretch>
        </p:blipFill>
        <p:spPr>
          <a:xfrm>
            <a:off x="6538126" y="877853"/>
            <a:ext cx="5918662" cy="5102293"/>
          </a:xfrm>
          <a:custGeom>
            <a:avLst/>
            <a:gdLst>
              <a:gd name="connsiteX0" fmla="*/ 1401866 w 6504657"/>
              <a:gd name="connsiteY0" fmla="*/ 0 h 5607461"/>
              <a:gd name="connsiteX1" fmla="*/ 5102791 w 6504657"/>
              <a:gd name="connsiteY1" fmla="*/ 0 h 5607461"/>
              <a:gd name="connsiteX2" fmla="*/ 6504657 w 6504657"/>
              <a:gd name="connsiteY2" fmla="*/ 2803731 h 5607461"/>
              <a:gd name="connsiteX3" fmla="*/ 5102791 w 6504657"/>
              <a:gd name="connsiteY3" fmla="*/ 5607461 h 5607461"/>
              <a:gd name="connsiteX4" fmla="*/ 1401866 w 6504657"/>
              <a:gd name="connsiteY4" fmla="*/ 5607461 h 5607461"/>
              <a:gd name="connsiteX5" fmla="*/ 0 w 6504657"/>
              <a:gd name="connsiteY5" fmla="*/ 2803731 h 5607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4657" h="5607461">
                <a:moveTo>
                  <a:pt x="1401866" y="0"/>
                </a:moveTo>
                <a:lnTo>
                  <a:pt x="5102791" y="0"/>
                </a:lnTo>
                <a:lnTo>
                  <a:pt x="6504657" y="2803731"/>
                </a:lnTo>
                <a:lnTo>
                  <a:pt x="5102791" y="5607461"/>
                </a:lnTo>
                <a:lnTo>
                  <a:pt x="1401866" y="5607461"/>
                </a:lnTo>
                <a:lnTo>
                  <a:pt x="0" y="2803731"/>
                </a:lnTo>
                <a:close/>
              </a:path>
            </a:pathLst>
          </a:custGeom>
        </p:spPr>
      </p:pic>
      <p:pic>
        <p:nvPicPr>
          <p:cNvPr id="9" name="Resim 8" descr="Free vector happy students jumping with flat design">
            <a:extLst>
              <a:ext uri="{FF2B5EF4-FFF2-40B4-BE49-F238E27FC236}">
                <a16:creationId xmlns:a16="http://schemas.microsoft.com/office/drawing/2014/main" id="{93EF0F13-C233-2191-04E4-B8FBA3377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2" t="7100" r="2830" b="12160"/>
          <a:stretch>
            <a:fillRect/>
          </a:stretch>
        </p:blipFill>
        <p:spPr bwMode="auto">
          <a:xfrm>
            <a:off x="6638641" y="7148113"/>
            <a:ext cx="5717631" cy="4928990"/>
          </a:xfrm>
          <a:custGeom>
            <a:avLst/>
            <a:gdLst>
              <a:gd name="connsiteX0" fmla="*/ 1232248 w 5717631"/>
              <a:gd name="connsiteY0" fmla="*/ 0 h 4928990"/>
              <a:gd name="connsiteX1" fmla="*/ 4485383 w 5717631"/>
              <a:gd name="connsiteY1" fmla="*/ 0 h 4928990"/>
              <a:gd name="connsiteX2" fmla="*/ 5717631 w 5717631"/>
              <a:gd name="connsiteY2" fmla="*/ 2464495 h 4928990"/>
              <a:gd name="connsiteX3" fmla="*/ 4485383 w 5717631"/>
              <a:gd name="connsiteY3" fmla="*/ 4928990 h 4928990"/>
              <a:gd name="connsiteX4" fmla="*/ 1232248 w 5717631"/>
              <a:gd name="connsiteY4" fmla="*/ 4928990 h 4928990"/>
              <a:gd name="connsiteX5" fmla="*/ 0 w 5717631"/>
              <a:gd name="connsiteY5" fmla="*/ 2464495 h 4928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7631" h="4928990">
                <a:moveTo>
                  <a:pt x="1232248" y="0"/>
                </a:moveTo>
                <a:lnTo>
                  <a:pt x="4485383" y="0"/>
                </a:lnTo>
                <a:lnTo>
                  <a:pt x="5717631" y="2464495"/>
                </a:lnTo>
                <a:lnTo>
                  <a:pt x="4485383" y="4928990"/>
                </a:lnTo>
                <a:lnTo>
                  <a:pt x="1232248" y="4928990"/>
                </a:lnTo>
                <a:lnTo>
                  <a:pt x="0" y="246449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5419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53174D0-0B9A-E984-0055-FC03F7689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1476"/>
            <a:ext cx="12192000" cy="1271597"/>
          </a:xfrm>
          <a:prstGeom prst="rect">
            <a:avLst/>
          </a:prstGeom>
        </p:spPr>
      </p:pic>
      <p:grpSp>
        <p:nvGrpSpPr>
          <p:cNvPr id="52" name="Grup 51">
            <a:extLst>
              <a:ext uri="{FF2B5EF4-FFF2-40B4-BE49-F238E27FC236}">
                <a16:creationId xmlns:a16="http://schemas.microsoft.com/office/drawing/2014/main" id="{0F5512E1-D38B-0B13-06D1-76FCEB5EB808}"/>
              </a:ext>
            </a:extLst>
          </p:cNvPr>
          <p:cNvGrpSpPr/>
          <p:nvPr/>
        </p:nvGrpSpPr>
        <p:grpSpPr>
          <a:xfrm>
            <a:off x="789901" y="7221671"/>
            <a:ext cx="3603026" cy="3106057"/>
            <a:chOff x="9357096" y="-1230085"/>
            <a:chExt cx="3603026" cy="3106057"/>
          </a:xfrm>
        </p:grpSpPr>
        <p:sp>
          <p:nvSpPr>
            <p:cNvPr id="28" name="Altıgen 27">
              <a:extLst>
                <a:ext uri="{FF2B5EF4-FFF2-40B4-BE49-F238E27FC236}">
                  <a16:creationId xmlns:a16="http://schemas.microsoft.com/office/drawing/2014/main" id="{7E0AAEB0-EADA-3955-289D-78B5441CE2B8}"/>
                </a:ext>
              </a:extLst>
            </p:cNvPr>
            <p:cNvSpPr/>
            <p:nvPr/>
          </p:nvSpPr>
          <p:spPr>
            <a:xfrm>
              <a:off x="9357096" y="-1230085"/>
              <a:ext cx="3603026" cy="3106057"/>
            </a:xfrm>
            <a:prstGeom prst="hexagon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2" name="Metin kutusu 41">
              <a:extLst>
                <a:ext uri="{FF2B5EF4-FFF2-40B4-BE49-F238E27FC236}">
                  <a16:creationId xmlns:a16="http://schemas.microsoft.com/office/drawing/2014/main" id="{01288DF1-994F-D789-047D-2DFC8459E56C}"/>
                </a:ext>
              </a:extLst>
            </p:cNvPr>
            <p:cNvSpPr txBox="1"/>
            <p:nvPr/>
          </p:nvSpPr>
          <p:spPr>
            <a:xfrm>
              <a:off x="10247019" y="-218974"/>
              <a:ext cx="180145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dirty="0">
                  <a:latin typeface="Helvetica" pitchFamily="2" charset="0"/>
                </a:rPr>
                <a:t>Program İçeriği</a:t>
              </a:r>
            </a:p>
          </p:txBody>
        </p:sp>
      </p:grpSp>
      <p:grpSp>
        <p:nvGrpSpPr>
          <p:cNvPr id="54" name="Grup 53">
            <a:extLst>
              <a:ext uri="{FF2B5EF4-FFF2-40B4-BE49-F238E27FC236}">
                <a16:creationId xmlns:a16="http://schemas.microsoft.com/office/drawing/2014/main" id="{B203D26B-42E1-9D33-4A01-8669B26534A6}"/>
              </a:ext>
            </a:extLst>
          </p:cNvPr>
          <p:cNvGrpSpPr/>
          <p:nvPr/>
        </p:nvGrpSpPr>
        <p:grpSpPr>
          <a:xfrm>
            <a:off x="818379" y="-546169"/>
            <a:ext cx="3603026" cy="3106057"/>
            <a:chOff x="6472980" y="3429001"/>
            <a:chExt cx="3603026" cy="3106057"/>
          </a:xfrm>
        </p:grpSpPr>
        <p:sp>
          <p:nvSpPr>
            <p:cNvPr id="31" name="Altıgen 30">
              <a:extLst>
                <a:ext uri="{FF2B5EF4-FFF2-40B4-BE49-F238E27FC236}">
                  <a16:creationId xmlns:a16="http://schemas.microsoft.com/office/drawing/2014/main" id="{C33F7BBB-D73B-875F-A88B-F104FFE2DD1E}"/>
                </a:ext>
              </a:extLst>
            </p:cNvPr>
            <p:cNvSpPr/>
            <p:nvPr/>
          </p:nvSpPr>
          <p:spPr>
            <a:xfrm>
              <a:off x="6472980" y="3429001"/>
              <a:ext cx="3603026" cy="3106057"/>
            </a:xfrm>
            <a:prstGeom prst="hexag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3" name="Metin kutusu 42">
              <a:extLst>
                <a:ext uri="{FF2B5EF4-FFF2-40B4-BE49-F238E27FC236}">
                  <a16:creationId xmlns:a16="http://schemas.microsoft.com/office/drawing/2014/main" id="{34B7D338-F8B7-7971-D605-33E5F20A50D4}"/>
                </a:ext>
              </a:extLst>
            </p:cNvPr>
            <p:cNvSpPr txBox="1"/>
            <p:nvPr/>
          </p:nvSpPr>
          <p:spPr>
            <a:xfrm>
              <a:off x="7119080" y="4213831"/>
              <a:ext cx="231082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dirty="0">
                  <a:latin typeface="Helvetica" pitchFamily="2" charset="0"/>
                </a:rPr>
                <a:t>Kabul ve Kayıt Koşulları</a:t>
              </a:r>
            </a:p>
          </p:txBody>
        </p:sp>
      </p:grpSp>
      <p:grpSp>
        <p:nvGrpSpPr>
          <p:cNvPr id="53" name="Grup 52">
            <a:extLst>
              <a:ext uri="{FF2B5EF4-FFF2-40B4-BE49-F238E27FC236}">
                <a16:creationId xmlns:a16="http://schemas.microsoft.com/office/drawing/2014/main" id="{28840A01-2990-FB2E-E465-19CBE797599D}"/>
              </a:ext>
            </a:extLst>
          </p:cNvPr>
          <p:cNvGrpSpPr/>
          <p:nvPr/>
        </p:nvGrpSpPr>
        <p:grpSpPr>
          <a:xfrm>
            <a:off x="779036" y="-10473568"/>
            <a:ext cx="3603026" cy="3106057"/>
            <a:chOff x="9357096" y="1875971"/>
            <a:chExt cx="3603026" cy="3106057"/>
          </a:xfrm>
        </p:grpSpPr>
        <p:sp>
          <p:nvSpPr>
            <p:cNvPr id="30" name="Altıgen 29">
              <a:extLst>
                <a:ext uri="{FF2B5EF4-FFF2-40B4-BE49-F238E27FC236}">
                  <a16:creationId xmlns:a16="http://schemas.microsoft.com/office/drawing/2014/main" id="{CA28EFAC-A0BD-DE1C-995E-68B1719EABAE}"/>
                </a:ext>
              </a:extLst>
            </p:cNvPr>
            <p:cNvSpPr/>
            <p:nvPr/>
          </p:nvSpPr>
          <p:spPr>
            <a:xfrm>
              <a:off x="9357096" y="1875971"/>
              <a:ext cx="3603026" cy="3106057"/>
            </a:xfrm>
            <a:prstGeom prst="hexagon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4" name="Metin kutusu 43">
              <a:extLst>
                <a:ext uri="{FF2B5EF4-FFF2-40B4-BE49-F238E27FC236}">
                  <a16:creationId xmlns:a16="http://schemas.microsoft.com/office/drawing/2014/main" id="{2B3FEFA0-2B2B-3898-44B3-2D445FD29A5C}"/>
                </a:ext>
              </a:extLst>
            </p:cNvPr>
            <p:cNvSpPr txBox="1"/>
            <p:nvPr/>
          </p:nvSpPr>
          <p:spPr>
            <a:xfrm>
              <a:off x="9923721" y="2627539"/>
              <a:ext cx="244804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dirty="0">
                  <a:latin typeface="Helvetica" pitchFamily="2" charset="0"/>
                </a:rPr>
                <a:t>Programın Amacı ve Kazanımları</a:t>
              </a:r>
            </a:p>
          </p:txBody>
        </p:sp>
      </p:grpSp>
      <p:grpSp>
        <p:nvGrpSpPr>
          <p:cNvPr id="55" name="Grup 54">
            <a:extLst>
              <a:ext uri="{FF2B5EF4-FFF2-40B4-BE49-F238E27FC236}">
                <a16:creationId xmlns:a16="http://schemas.microsoft.com/office/drawing/2014/main" id="{6917F031-F641-AEF4-45EB-2E6C2EA8680F}"/>
              </a:ext>
            </a:extLst>
          </p:cNvPr>
          <p:cNvGrpSpPr/>
          <p:nvPr/>
        </p:nvGrpSpPr>
        <p:grpSpPr>
          <a:xfrm>
            <a:off x="768171" y="-13899370"/>
            <a:ext cx="3603026" cy="3106057"/>
            <a:chOff x="9357096" y="4982028"/>
            <a:chExt cx="3603026" cy="3106057"/>
          </a:xfrm>
        </p:grpSpPr>
        <p:sp>
          <p:nvSpPr>
            <p:cNvPr id="32" name="Altıgen 31">
              <a:extLst>
                <a:ext uri="{FF2B5EF4-FFF2-40B4-BE49-F238E27FC236}">
                  <a16:creationId xmlns:a16="http://schemas.microsoft.com/office/drawing/2014/main" id="{CF46CAB2-3548-6305-2B40-8A5906002DD4}"/>
                </a:ext>
              </a:extLst>
            </p:cNvPr>
            <p:cNvSpPr/>
            <p:nvPr/>
          </p:nvSpPr>
          <p:spPr>
            <a:xfrm>
              <a:off x="9357096" y="4982028"/>
              <a:ext cx="3603026" cy="3106057"/>
            </a:xfrm>
            <a:prstGeom prst="hexag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5" name="Metin kutusu 44">
              <a:extLst>
                <a:ext uri="{FF2B5EF4-FFF2-40B4-BE49-F238E27FC236}">
                  <a16:creationId xmlns:a16="http://schemas.microsoft.com/office/drawing/2014/main" id="{E35EA603-78A4-61ED-7406-4752BF46CE28}"/>
                </a:ext>
              </a:extLst>
            </p:cNvPr>
            <p:cNvSpPr txBox="1"/>
            <p:nvPr/>
          </p:nvSpPr>
          <p:spPr>
            <a:xfrm>
              <a:off x="10127384" y="6094631"/>
              <a:ext cx="206244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dirty="0">
                  <a:latin typeface="Helvetica" pitchFamily="2" charset="0"/>
                </a:rPr>
                <a:t>Mezuniyet Koşulları</a:t>
              </a:r>
            </a:p>
          </p:txBody>
        </p:sp>
      </p:grpSp>
      <p:sp>
        <p:nvSpPr>
          <p:cNvPr id="2" name="İçerik Yer Tutucusu 2">
            <a:extLst>
              <a:ext uri="{FF2B5EF4-FFF2-40B4-BE49-F238E27FC236}">
                <a16:creationId xmlns:a16="http://schemas.microsoft.com/office/drawing/2014/main" id="{3C01BD30-2164-395D-9216-AEF88A1DF836}"/>
              </a:ext>
            </a:extLst>
          </p:cNvPr>
          <p:cNvSpPr txBox="1">
            <a:spLocks/>
          </p:cNvSpPr>
          <p:nvPr/>
        </p:nvSpPr>
        <p:spPr>
          <a:xfrm>
            <a:off x="455372" y="2709389"/>
            <a:ext cx="6082754" cy="414861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Programa diş hekimliği fakültesi diplomasına sahip öğrenciler kabul edilmektedir. </a:t>
            </a:r>
          </a:p>
          <a:p>
            <a:pPr marL="285750" indent="-28575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Öğrencilerin, ALES sayısal dalından en az 55 puana sahip olmaları gerekmektedir. </a:t>
            </a:r>
          </a:p>
          <a:p>
            <a:pPr marL="285750" indent="-28575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Programa alınacak öğrencilerin akademik yayınları takip edebilmesi ve yazabilmesi için yeterli düzeyde İngilizce bilmesi beklenmektedir ve ayrıca enstitünün belirlediği dil şartı esas alınacaktır.</a:t>
            </a:r>
          </a:p>
          <a:p>
            <a:pPr marL="285750" indent="-28575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Diş hekimliğinde uzmanlık mezunlarının yüksek lisans programına başvurularında ALES şartı aranmaz. </a:t>
            </a:r>
          </a:p>
          <a:p>
            <a:pPr marL="285750" indent="-28575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Kesin kabul, ilgili akademik birim komisyonunun değerlendirmesine bağlıdır. Uluslararası öğrencilerin kabul koşulları Enstitü Yönetim Kurulu tarafından karar verilir.</a:t>
            </a:r>
          </a:p>
          <a:p>
            <a:pPr marL="285750" indent="-28575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tr-TR" sz="1800" dirty="0">
              <a:solidFill>
                <a:schemeClr val="tx2">
                  <a:lumMod val="75000"/>
                </a:schemeClr>
              </a:solidFill>
              <a:latin typeface="Helvetica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24E07FCB-337C-2FD1-EE79-73FA75CD84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374" t="9117" r="778" b="9117"/>
          <a:stretch>
            <a:fillRect/>
          </a:stretch>
        </p:blipFill>
        <p:spPr>
          <a:xfrm>
            <a:off x="6538126" y="-5352826"/>
            <a:ext cx="5918662" cy="5102293"/>
          </a:xfrm>
          <a:custGeom>
            <a:avLst/>
            <a:gdLst>
              <a:gd name="connsiteX0" fmla="*/ 1401866 w 6504657"/>
              <a:gd name="connsiteY0" fmla="*/ 0 h 5607461"/>
              <a:gd name="connsiteX1" fmla="*/ 5102791 w 6504657"/>
              <a:gd name="connsiteY1" fmla="*/ 0 h 5607461"/>
              <a:gd name="connsiteX2" fmla="*/ 6504657 w 6504657"/>
              <a:gd name="connsiteY2" fmla="*/ 2803731 h 5607461"/>
              <a:gd name="connsiteX3" fmla="*/ 5102791 w 6504657"/>
              <a:gd name="connsiteY3" fmla="*/ 5607461 h 5607461"/>
              <a:gd name="connsiteX4" fmla="*/ 1401866 w 6504657"/>
              <a:gd name="connsiteY4" fmla="*/ 5607461 h 5607461"/>
              <a:gd name="connsiteX5" fmla="*/ 0 w 6504657"/>
              <a:gd name="connsiteY5" fmla="*/ 2803731 h 5607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4657" h="5607461">
                <a:moveTo>
                  <a:pt x="1401866" y="0"/>
                </a:moveTo>
                <a:lnTo>
                  <a:pt x="5102791" y="0"/>
                </a:lnTo>
                <a:lnTo>
                  <a:pt x="6504657" y="2803731"/>
                </a:lnTo>
                <a:lnTo>
                  <a:pt x="5102791" y="5607461"/>
                </a:lnTo>
                <a:lnTo>
                  <a:pt x="1401866" y="5607461"/>
                </a:lnTo>
                <a:lnTo>
                  <a:pt x="0" y="2803731"/>
                </a:lnTo>
                <a:close/>
              </a:path>
            </a:pathLst>
          </a:custGeom>
        </p:spPr>
      </p:pic>
      <p:pic>
        <p:nvPicPr>
          <p:cNvPr id="5" name="Resim 4" descr="Free vector happy students jumping with flat design">
            <a:extLst>
              <a:ext uri="{FF2B5EF4-FFF2-40B4-BE49-F238E27FC236}">
                <a16:creationId xmlns:a16="http://schemas.microsoft.com/office/drawing/2014/main" id="{9863B625-428B-8144-9F44-EEA29B67E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2" t="7100" r="2830" b="12160"/>
          <a:stretch>
            <a:fillRect/>
          </a:stretch>
        </p:blipFill>
        <p:spPr bwMode="auto">
          <a:xfrm>
            <a:off x="6638641" y="964505"/>
            <a:ext cx="5717631" cy="4928990"/>
          </a:xfrm>
          <a:custGeom>
            <a:avLst/>
            <a:gdLst>
              <a:gd name="connsiteX0" fmla="*/ 1232248 w 5717631"/>
              <a:gd name="connsiteY0" fmla="*/ 0 h 4928990"/>
              <a:gd name="connsiteX1" fmla="*/ 4485383 w 5717631"/>
              <a:gd name="connsiteY1" fmla="*/ 0 h 4928990"/>
              <a:gd name="connsiteX2" fmla="*/ 5717631 w 5717631"/>
              <a:gd name="connsiteY2" fmla="*/ 2464495 h 4928990"/>
              <a:gd name="connsiteX3" fmla="*/ 4485383 w 5717631"/>
              <a:gd name="connsiteY3" fmla="*/ 4928990 h 4928990"/>
              <a:gd name="connsiteX4" fmla="*/ 1232248 w 5717631"/>
              <a:gd name="connsiteY4" fmla="*/ 4928990 h 4928990"/>
              <a:gd name="connsiteX5" fmla="*/ 0 w 5717631"/>
              <a:gd name="connsiteY5" fmla="*/ 2464495 h 4928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7631" h="4928990">
                <a:moveTo>
                  <a:pt x="1232248" y="0"/>
                </a:moveTo>
                <a:lnTo>
                  <a:pt x="4485383" y="0"/>
                </a:lnTo>
                <a:lnTo>
                  <a:pt x="5717631" y="2464495"/>
                </a:lnTo>
                <a:lnTo>
                  <a:pt x="4485383" y="4928990"/>
                </a:lnTo>
                <a:lnTo>
                  <a:pt x="1232248" y="4928990"/>
                </a:lnTo>
                <a:lnTo>
                  <a:pt x="0" y="246449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 descr="Free vector stressed millennial guy studying before college exams. distressed student meeting deadline doing assignment preparing for test at home with books. flat illustration">
            <a:extLst>
              <a:ext uri="{FF2B5EF4-FFF2-40B4-BE49-F238E27FC236}">
                <a16:creationId xmlns:a16="http://schemas.microsoft.com/office/drawing/2014/main" id="{2B551335-2581-532B-9397-C74A0ABB2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4" t="5353" r="3131" b="5353"/>
          <a:stretch>
            <a:fillRect/>
          </a:stretch>
        </p:blipFill>
        <p:spPr bwMode="auto">
          <a:xfrm>
            <a:off x="6538126" y="7221671"/>
            <a:ext cx="5308119" cy="4575963"/>
          </a:xfrm>
          <a:custGeom>
            <a:avLst/>
            <a:gdLst>
              <a:gd name="connsiteX0" fmla="*/ 1143991 w 5308119"/>
              <a:gd name="connsiteY0" fmla="*/ 0 h 4575963"/>
              <a:gd name="connsiteX1" fmla="*/ 4164128 w 5308119"/>
              <a:gd name="connsiteY1" fmla="*/ 0 h 4575963"/>
              <a:gd name="connsiteX2" fmla="*/ 5308119 w 5308119"/>
              <a:gd name="connsiteY2" fmla="*/ 2287982 h 4575963"/>
              <a:gd name="connsiteX3" fmla="*/ 4164128 w 5308119"/>
              <a:gd name="connsiteY3" fmla="*/ 4575963 h 4575963"/>
              <a:gd name="connsiteX4" fmla="*/ 1143991 w 5308119"/>
              <a:gd name="connsiteY4" fmla="*/ 4575963 h 4575963"/>
              <a:gd name="connsiteX5" fmla="*/ 0 w 5308119"/>
              <a:gd name="connsiteY5" fmla="*/ 2287982 h 4575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08119" h="4575963">
                <a:moveTo>
                  <a:pt x="1143991" y="0"/>
                </a:moveTo>
                <a:lnTo>
                  <a:pt x="4164128" y="0"/>
                </a:lnTo>
                <a:lnTo>
                  <a:pt x="5308119" y="2287982"/>
                </a:lnTo>
                <a:lnTo>
                  <a:pt x="4164128" y="4575963"/>
                </a:lnTo>
                <a:lnTo>
                  <a:pt x="1143991" y="4575963"/>
                </a:lnTo>
                <a:lnTo>
                  <a:pt x="0" y="228798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9851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E8080517-9E1A-837D-0DCB-3C46AA872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1476"/>
            <a:ext cx="12192000" cy="1271597"/>
          </a:xfrm>
          <a:prstGeom prst="rect">
            <a:avLst/>
          </a:prstGeom>
        </p:spPr>
      </p:pic>
      <p:grpSp>
        <p:nvGrpSpPr>
          <p:cNvPr id="54" name="Grup 53">
            <a:extLst>
              <a:ext uri="{FF2B5EF4-FFF2-40B4-BE49-F238E27FC236}">
                <a16:creationId xmlns:a16="http://schemas.microsoft.com/office/drawing/2014/main" id="{B203D26B-42E1-9D33-4A01-8669B26534A6}"/>
              </a:ext>
            </a:extLst>
          </p:cNvPr>
          <p:cNvGrpSpPr/>
          <p:nvPr/>
        </p:nvGrpSpPr>
        <p:grpSpPr>
          <a:xfrm>
            <a:off x="818379" y="7322484"/>
            <a:ext cx="3603026" cy="3106057"/>
            <a:chOff x="6472980" y="3429001"/>
            <a:chExt cx="3603026" cy="3106057"/>
          </a:xfrm>
        </p:grpSpPr>
        <p:sp>
          <p:nvSpPr>
            <p:cNvPr id="31" name="Altıgen 30">
              <a:extLst>
                <a:ext uri="{FF2B5EF4-FFF2-40B4-BE49-F238E27FC236}">
                  <a16:creationId xmlns:a16="http://schemas.microsoft.com/office/drawing/2014/main" id="{C33F7BBB-D73B-875F-A88B-F104FFE2DD1E}"/>
                </a:ext>
              </a:extLst>
            </p:cNvPr>
            <p:cNvSpPr/>
            <p:nvPr/>
          </p:nvSpPr>
          <p:spPr>
            <a:xfrm>
              <a:off x="6472980" y="3429001"/>
              <a:ext cx="3603026" cy="3106057"/>
            </a:xfrm>
            <a:prstGeom prst="hexag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3" name="Metin kutusu 42">
              <a:extLst>
                <a:ext uri="{FF2B5EF4-FFF2-40B4-BE49-F238E27FC236}">
                  <a16:creationId xmlns:a16="http://schemas.microsoft.com/office/drawing/2014/main" id="{34B7D338-F8B7-7971-D605-33E5F20A50D4}"/>
                </a:ext>
              </a:extLst>
            </p:cNvPr>
            <p:cNvSpPr txBox="1"/>
            <p:nvPr/>
          </p:nvSpPr>
          <p:spPr>
            <a:xfrm>
              <a:off x="7119080" y="4213831"/>
              <a:ext cx="231082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dirty="0">
                  <a:latin typeface="Helvetica" pitchFamily="2" charset="0"/>
                </a:rPr>
                <a:t>Kabul ve Kayıt Koşulları</a:t>
              </a:r>
            </a:p>
          </p:txBody>
        </p:sp>
      </p:grpSp>
      <p:grpSp>
        <p:nvGrpSpPr>
          <p:cNvPr id="53" name="Grup 52">
            <a:extLst>
              <a:ext uri="{FF2B5EF4-FFF2-40B4-BE49-F238E27FC236}">
                <a16:creationId xmlns:a16="http://schemas.microsoft.com/office/drawing/2014/main" id="{28840A01-2990-FB2E-E465-19CBE797599D}"/>
              </a:ext>
            </a:extLst>
          </p:cNvPr>
          <p:cNvGrpSpPr/>
          <p:nvPr/>
        </p:nvGrpSpPr>
        <p:grpSpPr>
          <a:xfrm>
            <a:off x="818379" y="-596277"/>
            <a:ext cx="3603026" cy="3106057"/>
            <a:chOff x="9357096" y="1875971"/>
            <a:chExt cx="3603026" cy="3106057"/>
          </a:xfrm>
        </p:grpSpPr>
        <p:sp>
          <p:nvSpPr>
            <p:cNvPr id="30" name="Altıgen 29">
              <a:extLst>
                <a:ext uri="{FF2B5EF4-FFF2-40B4-BE49-F238E27FC236}">
                  <a16:creationId xmlns:a16="http://schemas.microsoft.com/office/drawing/2014/main" id="{CA28EFAC-A0BD-DE1C-995E-68B1719EABAE}"/>
                </a:ext>
              </a:extLst>
            </p:cNvPr>
            <p:cNvSpPr/>
            <p:nvPr/>
          </p:nvSpPr>
          <p:spPr>
            <a:xfrm>
              <a:off x="9357096" y="1875971"/>
              <a:ext cx="3603026" cy="3106057"/>
            </a:xfrm>
            <a:prstGeom prst="hexagon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4" name="Metin kutusu 43">
              <a:extLst>
                <a:ext uri="{FF2B5EF4-FFF2-40B4-BE49-F238E27FC236}">
                  <a16:creationId xmlns:a16="http://schemas.microsoft.com/office/drawing/2014/main" id="{2B3FEFA0-2B2B-3898-44B3-2D445FD29A5C}"/>
                </a:ext>
              </a:extLst>
            </p:cNvPr>
            <p:cNvSpPr txBox="1"/>
            <p:nvPr/>
          </p:nvSpPr>
          <p:spPr>
            <a:xfrm>
              <a:off x="9923721" y="2627539"/>
              <a:ext cx="244804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dirty="0">
                  <a:latin typeface="Helvetica" pitchFamily="2" charset="0"/>
                </a:rPr>
                <a:t>Programın Amacı ve Kazanımları</a:t>
              </a:r>
            </a:p>
          </p:txBody>
        </p:sp>
      </p:grpSp>
      <p:grpSp>
        <p:nvGrpSpPr>
          <p:cNvPr id="55" name="Grup 54">
            <a:extLst>
              <a:ext uri="{FF2B5EF4-FFF2-40B4-BE49-F238E27FC236}">
                <a16:creationId xmlns:a16="http://schemas.microsoft.com/office/drawing/2014/main" id="{6917F031-F641-AEF4-45EB-2E6C2EA8680F}"/>
              </a:ext>
            </a:extLst>
          </p:cNvPr>
          <p:cNvGrpSpPr/>
          <p:nvPr/>
        </p:nvGrpSpPr>
        <p:grpSpPr>
          <a:xfrm>
            <a:off x="807514" y="-4022079"/>
            <a:ext cx="3603026" cy="3106057"/>
            <a:chOff x="9357096" y="4982028"/>
            <a:chExt cx="3603026" cy="3106057"/>
          </a:xfrm>
        </p:grpSpPr>
        <p:sp>
          <p:nvSpPr>
            <p:cNvPr id="32" name="Altıgen 31">
              <a:extLst>
                <a:ext uri="{FF2B5EF4-FFF2-40B4-BE49-F238E27FC236}">
                  <a16:creationId xmlns:a16="http://schemas.microsoft.com/office/drawing/2014/main" id="{CF46CAB2-3548-6305-2B40-8A5906002DD4}"/>
                </a:ext>
              </a:extLst>
            </p:cNvPr>
            <p:cNvSpPr/>
            <p:nvPr/>
          </p:nvSpPr>
          <p:spPr>
            <a:xfrm>
              <a:off x="9357096" y="4982028"/>
              <a:ext cx="3603026" cy="3106057"/>
            </a:xfrm>
            <a:prstGeom prst="hexag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5" name="Metin kutusu 44">
              <a:extLst>
                <a:ext uri="{FF2B5EF4-FFF2-40B4-BE49-F238E27FC236}">
                  <a16:creationId xmlns:a16="http://schemas.microsoft.com/office/drawing/2014/main" id="{E35EA603-78A4-61ED-7406-4752BF46CE28}"/>
                </a:ext>
              </a:extLst>
            </p:cNvPr>
            <p:cNvSpPr txBox="1"/>
            <p:nvPr/>
          </p:nvSpPr>
          <p:spPr>
            <a:xfrm>
              <a:off x="10127384" y="6094631"/>
              <a:ext cx="206244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dirty="0">
                  <a:latin typeface="Helvetica" pitchFamily="2" charset="0"/>
                </a:rPr>
                <a:t>Mezuniyet Koşulları</a:t>
              </a:r>
            </a:p>
          </p:txBody>
        </p:sp>
      </p:grpSp>
      <p:sp>
        <p:nvSpPr>
          <p:cNvPr id="2" name="İçerik Yer Tutucusu 2">
            <a:extLst>
              <a:ext uri="{FF2B5EF4-FFF2-40B4-BE49-F238E27FC236}">
                <a16:creationId xmlns:a16="http://schemas.microsoft.com/office/drawing/2014/main" id="{3C01BD30-2164-395D-9216-AEF88A1DF836}"/>
              </a:ext>
            </a:extLst>
          </p:cNvPr>
          <p:cNvSpPr txBox="1">
            <a:spLocks/>
          </p:cNvSpPr>
          <p:nvPr/>
        </p:nvSpPr>
        <p:spPr>
          <a:xfrm>
            <a:off x="455372" y="2709389"/>
            <a:ext cx="6082754" cy="414861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algn="l">
              <a:buFont typeface="Courier New" panose="02070309020205020404" pitchFamily="49" charset="0"/>
              <a:buChar char="o"/>
            </a:pP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Dental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biyomalzemeler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 ile ilgili güncel temel ve klinik bilgiye sahip olmayı ve alanında yeni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biyomalzemelerin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 üretilip geliştirilmesi amaçlanmaktadır.</a:t>
            </a:r>
          </a:p>
          <a:p>
            <a:pPr marL="285750" lvl="0" indent="-285750" algn="l">
              <a:buFont typeface="Courier New" panose="02070309020205020404" pitchFamily="49" charset="0"/>
              <a:buChar char="o"/>
            </a:pP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Sağlık sektörünün ihtiyaçlarını belirleyebilme ve bu eksiklikler doğrultusunda yeni  projeler oluşturabilme ve ulusal/uluslararası projelerde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interdisipliner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 araştırmalar yapılması hedeflenmektedir.</a:t>
            </a:r>
          </a:p>
          <a:p>
            <a:pPr marL="285750" lvl="0" indent="-285750" algn="l">
              <a:buFont typeface="Courier New" panose="02070309020205020404" pitchFamily="49" charset="0"/>
              <a:buChar char="o"/>
            </a:pP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Dental </a:t>
            </a: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biyomalzemeler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 ile ilgili çalışmalarda yararlanacağı teorik, uygulama ve laboratuvar bilgi ve becerilerine sahip olması beklenmektedir. </a:t>
            </a:r>
          </a:p>
          <a:p>
            <a:pPr marL="285750" lvl="0" indent="-285750" algn="l">
              <a:buFont typeface="Courier New" panose="02070309020205020404" pitchFamily="49" charset="0"/>
              <a:buChar char="o"/>
            </a:pP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Biyomalzemeler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 hakkındaki bilgiyi farklı yönlerden ele alarak sentezleyebilmesi ve yeni durumlara uyarlayabilmesi, doku mühendisliği ve rejeneratif tıp alanlarında çalışabilmesi beklenmektedir.</a:t>
            </a:r>
          </a:p>
          <a:p>
            <a:pPr marL="285750" lvl="0" indent="-285750" algn="l">
              <a:buFont typeface="Courier New" panose="02070309020205020404" pitchFamily="49" charset="0"/>
              <a:buChar char="o"/>
            </a:pPr>
            <a:r>
              <a:rPr lang="tr-TR" sz="1800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Blimsel</a:t>
            </a: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 araştırmaların planlanması, araştırma teknikleri ve istatistiksel değerlendirmesi için kanıta dayalı bilgiye ulaşmada kütüphane, e-kaynakların kullanımıyla, ihtiyaca yönelik projeler geliştirmesi, projeleri gerçekleştirmesi ve sonuçlarını yayınlaması ve bilimsel etkinliklerde sunması hedeflenmektedir.</a:t>
            </a:r>
          </a:p>
          <a:p>
            <a:pPr marL="285750" lvl="0" indent="-285750" algn="l">
              <a:buFont typeface="Courier New" panose="02070309020205020404" pitchFamily="49" charset="0"/>
              <a:buChar char="o"/>
            </a:pPr>
            <a:endParaRPr lang="tr-TR" sz="1800" dirty="0">
              <a:solidFill>
                <a:schemeClr val="tx2">
                  <a:lumMod val="75000"/>
                </a:schemeClr>
              </a:solidFill>
              <a:latin typeface="Helvetica" pitchFamily="2" charset="0"/>
            </a:endParaRPr>
          </a:p>
        </p:txBody>
      </p:sp>
      <p:pic>
        <p:nvPicPr>
          <p:cNvPr id="5" name="Resim 4" descr="Free vector happy students jumping with flat design">
            <a:extLst>
              <a:ext uri="{FF2B5EF4-FFF2-40B4-BE49-F238E27FC236}">
                <a16:creationId xmlns:a16="http://schemas.microsoft.com/office/drawing/2014/main" id="{9863B625-428B-8144-9F44-EEA29B67E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2" t="7100" r="2830" b="12160"/>
          <a:stretch>
            <a:fillRect/>
          </a:stretch>
        </p:blipFill>
        <p:spPr bwMode="auto">
          <a:xfrm>
            <a:off x="6638641" y="-5123474"/>
            <a:ext cx="5717631" cy="4928990"/>
          </a:xfrm>
          <a:custGeom>
            <a:avLst/>
            <a:gdLst>
              <a:gd name="connsiteX0" fmla="*/ 1232248 w 5717631"/>
              <a:gd name="connsiteY0" fmla="*/ 0 h 4928990"/>
              <a:gd name="connsiteX1" fmla="*/ 4485383 w 5717631"/>
              <a:gd name="connsiteY1" fmla="*/ 0 h 4928990"/>
              <a:gd name="connsiteX2" fmla="*/ 5717631 w 5717631"/>
              <a:gd name="connsiteY2" fmla="*/ 2464495 h 4928990"/>
              <a:gd name="connsiteX3" fmla="*/ 4485383 w 5717631"/>
              <a:gd name="connsiteY3" fmla="*/ 4928990 h 4928990"/>
              <a:gd name="connsiteX4" fmla="*/ 1232248 w 5717631"/>
              <a:gd name="connsiteY4" fmla="*/ 4928990 h 4928990"/>
              <a:gd name="connsiteX5" fmla="*/ 0 w 5717631"/>
              <a:gd name="connsiteY5" fmla="*/ 2464495 h 4928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7631" h="4928990">
                <a:moveTo>
                  <a:pt x="1232248" y="0"/>
                </a:moveTo>
                <a:lnTo>
                  <a:pt x="4485383" y="0"/>
                </a:lnTo>
                <a:lnTo>
                  <a:pt x="5717631" y="2464495"/>
                </a:lnTo>
                <a:lnTo>
                  <a:pt x="4485383" y="4928990"/>
                </a:lnTo>
                <a:lnTo>
                  <a:pt x="1232248" y="4928990"/>
                </a:lnTo>
                <a:lnTo>
                  <a:pt x="0" y="246449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 descr="Free vector stressed millennial guy studying before college exams. distressed student meeting deadline doing assignment preparing for test at home with books. flat illustration">
            <a:extLst>
              <a:ext uri="{FF2B5EF4-FFF2-40B4-BE49-F238E27FC236}">
                <a16:creationId xmlns:a16="http://schemas.microsoft.com/office/drawing/2014/main" id="{ECC1866C-12E4-46C3-7D92-7314EC2B0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4" t="5353" r="3131" b="5353"/>
          <a:stretch>
            <a:fillRect/>
          </a:stretch>
        </p:blipFill>
        <p:spPr bwMode="auto">
          <a:xfrm>
            <a:off x="6538126" y="1424157"/>
            <a:ext cx="5308119" cy="4575963"/>
          </a:xfrm>
          <a:custGeom>
            <a:avLst/>
            <a:gdLst>
              <a:gd name="connsiteX0" fmla="*/ 1143991 w 5308119"/>
              <a:gd name="connsiteY0" fmla="*/ 0 h 4575963"/>
              <a:gd name="connsiteX1" fmla="*/ 4164128 w 5308119"/>
              <a:gd name="connsiteY1" fmla="*/ 0 h 4575963"/>
              <a:gd name="connsiteX2" fmla="*/ 5308119 w 5308119"/>
              <a:gd name="connsiteY2" fmla="*/ 2287982 h 4575963"/>
              <a:gd name="connsiteX3" fmla="*/ 4164128 w 5308119"/>
              <a:gd name="connsiteY3" fmla="*/ 4575963 h 4575963"/>
              <a:gd name="connsiteX4" fmla="*/ 1143991 w 5308119"/>
              <a:gd name="connsiteY4" fmla="*/ 4575963 h 4575963"/>
              <a:gd name="connsiteX5" fmla="*/ 0 w 5308119"/>
              <a:gd name="connsiteY5" fmla="*/ 2287982 h 4575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08119" h="4575963">
                <a:moveTo>
                  <a:pt x="1143991" y="0"/>
                </a:moveTo>
                <a:lnTo>
                  <a:pt x="4164128" y="0"/>
                </a:lnTo>
                <a:lnTo>
                  <a:pt x="5308119" y="2287982"/>
                </a:lnTo>
                <a:lnTo>
                  <a:pt x="4164128" y="4575963"/>
                </a:lnTo>
                <a:lnTo>
                  <a:pt x="1143991" y="4575963"/>
                </a:lnTo>
                <a:lnTo>
                  <a:pt x="0" y="228798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 descr="Free photo front view of stacked books, a graduation cap and a diploma for education day">
            <a:extLst>
              <a:ext uri="{FF2B5EF4-FFF2-40B4-BE49-F238E27FC236}">
                <a16:creationId xmlns:a16="http://schemas.microsoft.com/office/drawing/2014/main" id="{FD0AB167-61FF-B95D-93F4-E94A9C0D3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" t="23407" r="2897" b="21625"/>
          <a:stretch>
            <a:fillRect/>
          </a:stretch>
        </p:blipFill>
        <p:spPr bwMode="auto">
          <a:xfrm>
            <a:off x="6929231" y="6858000"/>
            <a:ext cx="4917014" cy="4238804"/>
          </a:xfrm>
          <a:custGeom>
            <a:avLst/>
            <a:gdLst>
              <a:gd name="connsiteX0" fmla="*/ 1511995 w 7015656"/>
              <a:gd name="connsiteY0" fmla="*/ 0 h 6047977"/>
              <a:gd name="connsiteX1" fmla="*/ 5503661 w 7015656"/>
              <a:gd name="connsiteY1" fmla="*/ 0 h 6047977"/>
              <a:gd name="connsiteX2" fmla="*/ 7015656 w 7015656"/>
              <a:gd name="connsiteY2" fmla="*/ 3023989 h 6047977"/>
              <a:gd name="connsiteX3" fmla="*/ 5503661 w 7015656"/>
              <a:gd name="connsiteY3" fmla="*/ 6047977 h 6047977"/>
              <a:gd name="connsiteX4" fmla="*/ 1511995 w 7015656"/>
              <a:gd name="connsiteY4" fmla="*/ 6047977 h 6047977"/>
              <a:gd name="connsiteX5" fmla="*/ 0 w 7015656"/>
              <a:gd name="connsiteY5" fmla="*/ 3023989 h 6047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15656" h="6047977">
                <a:moveTo>
                  <a:pt x="1511995" y="0"/>
                </a:moveTo>
                <a:lnTo>
                  <a:pt x="5503661" y="0"/>
                </a:lnTo>
                <a:lnTo>
                  <a:pt x="7015656" y="3023989"/>
                </a:lnTo>
                <a:lnTo>
                  <a:pt x="5503661" y="6047977"/>
                </a:lnTo>
                <a:lnTo>
                  <a:pt x="1511995" y="6047977"/>
                </a:lnTo>
                <a:lnTo>
                  <a:pt x="0" y="302398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863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74F91FD6-24F9-A7A9-BC87-62556F8CD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1476"/>
            <a:ext cx="12192000" cy="1271597"/>
          </a:xfrm>
          <a:prstGeom prst="rect">
            <a:avLst/>
          </a:prstGeom>
        </p:spPr>
      </p:pic>
      <p:grpSp>
        <p:nvGrpSpPr>
          <p:cNvPr id="53" name="Grup 52">
            <a:extLst>
              <a:ext uri="{FF2B5EF4-FFF2-40B4-BE49-F238E27FC236}">
                <a16:creationId xmlns:a16="http://schemas.microsoft.com/office/drawing/2014/main" id="{28840A01-2990-FB2E-E465-19CBE797599D}"/>
              </a:ext>
            </a:extLst>
          </p:cNvPr>
          <p:cNvGrpSpPr/>
          <p:nvPr/>
        </p:nvGrpSpPr>
        <p:grpSpPr>
          <a:xfrm>
            <a:off x="818379" y="6909691"/>
            <a:ext cx="3603026" cy="3106057"/>
            <a:chOff x="9357096" y="1875971"/>
            <a:chExt cx="3603026" cy="3106057"/>
          </a:xfrm>
        </p:grpSpPr>
        <p:sp>
          <p:nvSpPr>
            <p:cNvPr id="30" name="Altıgen 29">
              <a:extLst>
                <a:ext uri="{FF2B5EF4-FFF2-40B4-BE49-F238E27FC236}">
                  <a16:creationId xmlns:a16="http://schemas.microsoft.com/office/drawing/2014/main" id="{CA28EFAC-A0BD-DE1C-995E-68B1719EABAE}"/>
                </a:ext>
              </a:extLst>
            </p:cNvPr>
            <p:cNvSpPr/>
            <p:nvPr/>
          </p:nvSpPr>
          <p:spPr>
            <a:xfrm>
              <a:off x="9357096" y="1875971"/>
              <a:ext cx="3603026" cy="3106057"/>
            </a:xfrm>
            <a:prstGeom prst="hexagon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4" name="Metin kutusu 43">
              <a:extLst>
                <a:ext uri="{FF2B5EF4-FFF2-40B4-BE49-F238E27FC236}">
                  <a16:creationId xmlns:a16="http://schemas.microsoft.com/office/drawing/2014/main" id="{2B3FEFA0-2B2B-3898-44B3-2D445FD29A5C}"/>
                </a:ext>
              </a:extLst>
            </p:cNvPr>
            <p:cNvSpPr txBox="1"/>
            <p:nvPr/>
          </p:nvSpPr>
          <p:spPr>
            <a:xfrm>
              <a:off x="9923721" y="2627539"/>
              <a:ext cx="244804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dirty="0">
                  <a:latin typeface="Helvetica" pitchFamily="2" charset="0"/>
                </a:rPr>
                <a:t>Programın Amacı ve Kazanımları</a:t>
              </a:r>
            </a:p>
          </p:txBody>
        </p:sp>
      </p:grpSp>
      <p:grpSp>
        <p:nvGrpSpPr>
          <p:cNvPr id="55" name="Grup 54">
            <a:extLst>
              <a:ext uri="{FF2B5EF4-FFF2-40B4-BE49-F238E27FC236}">
                <a16:creationId xmlns:a16="http://schemas.microsoft.com/office/drawing/2014/main" id="{6917F031-F641-AEF4-45EB-2E6C2EA8680F}"/>
              </a:ext>
            </a:extLst>
          </p:cNvPr>
          <p:cNvGrpSpPr/>
          <p:nvPr/>
        </p:nvGrpSpPr>
        <p:grpSpPr>
          <a:xfrm>
            <a:off x="807514" y="-772452"/>
            <a:ext cx="3603026" cy="3106057"/>
            <a:chOff x="9357096" y="4982028"/>
            <a:chExt cx="3603026" cy="3106057"/>
          </a:xfrm>
        </p:grpSpPr>
        <p:sp>
          <p:nvSpPr>
            <p:cNvPr id="32" name="Altıgen 31">
              <a:extLst>
                <a:ext uri="{FF2B5EF4-FFF2-40B4-BE49-F238E27FC236}">
                  <a16:creationId xmlns:a16="http://schemas.microsoft.com/office/drawing/2014/main" id="{CF46CAB2-3548-6305-2B40-8A5906002DD4}"/>
                </a:ext>
              </a:extLst>
            </p:cNvPr>
            <p:cNvSpPr/>
            <p:nvPr/>
          </p:nvSpPr>
          <p:spPr>
            <a:xfrm>
              <a:off x="9357096" y="4982028"/>
              <a:ext cx="3603026" cy="3106057"/>
            </a:xfrm>
            <a:prstGeom prst="hexag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5" name="Metin kutusu 44">
              <a:extLst>
                <a:ext uri="{FF2B5EF4-FFF2-40B4-BE49-F238E27FC236}">
                  <a16:creationId xmlns:a16="http://schemas.microsoft.com/office/drawing/2014/main" id="{E35EA603-78A4-61ED-7406-4752BF46CE28}"/>
                </a:ext>
              </a:extLst>
            </p:cNvPr>
            <p:cNvSpPr txBox="1"/>
            <p:nvPr/>
          </p:nvSpPr>
          <p:spPr>
            <a:xfrm>
              <a:off x="10127384" y="6094631"/>
              <a:ext cx="206244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dirty="0">
                  <a:latin typeface="Helvetica" pitchFamily="2" charset="0"/>
                </a:rPr>
                <a:t>Mezuniyet Koşulları</a:t>
              </a:r>
            </a:p>
          </p:txBody>
        </p:sp>
      </p:grpSp>
      <p:sp>
        <p:nvSpPr>
          <p:cNvPr id="2" name="İçerik Yer Tutucusu 2">
            <a:extLst>
              <a:ext uri="{FF2B5EF4-FFF2-40B4-BE49-F238E27FC236}">
                <a16:creationId xmlns:a16="http://schemas.microsoft.com/office/drawing/2014/main" id="{3C01BD30-2164-395D-9216-AEF88A1DF836}"/>
              </a:ext>
            </a:extLst>
          </p:cNvPr>
          <p:cNvSpPr txBox="1">
            <a:spLocks/>
          </p:cNvSpPr>
          <p:nvPr/>
        </p:nvSpPr>
        <p:spPr>
          <a:xfrm>
            <a:off x="455372" y="2709389"/>
            <a:ext cx="6082754" cy="4148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Derslerin değerlendirilmesi iki ara sınav ve bir final sınavı, yazılı ödevler, sunumlar, seminerler ve projeler kullanılarak yapılır. Başarı için minimum koşul 75/100 puandır.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Tezli Yüksek Lisans Programı; </a:t>
            </a: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r>
              <a:rPr lang="tr-TR" sz="14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Dersler (en az 54 AKTS)</a:t>
            </a: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r>
              <a:rPr lang="tr-TR" sz="14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Seminer (2 AKTS) </a:t>
            </a: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r>
              <a:rPr lang="tr-TR" sz="14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Alan çalışması (4 AKTS) ve tez (60 AKTS) kredisinden oluşur. 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Toplam 120 AKTS kredisi gerekmektedir.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tr-TR" sz="1800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Öğrencilerin en az 2.50/4.00 genel not ortalamasına sahip olması gerekmektedir.</a:t>
            </a:r>
          </a:p>
        </p:txBody>
      </p:sp>
      <p:pic>
        <p:nvPicPr>
          <p:cNvPr id="4" name="Resim 3" descr="Free vector stressed millennial guy studying before college exams. distressed student meeting deadline doing assignment preparing for test at home with books. flat illustration">
            <a:extLst>
              <a:ext uri="{FF2B5EF4-FFF2-40B4-BE49-F238E27FC236}">
                <a16:creationId xmlns:a16="http://schemas.microsoft.com/office/drawing/2014/main" id="{ECC1866C-12E4-46C3-7D92-7314EC2B0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4" t="5353" r="3131" b="5353"/>
          <a:stretch>
            <a:fillRect/>
          </a:stretch>
        </p:blipFill>
        <p:spPr bwMode="auto">
          <a:xfrm>
            <a:off x="6538126" y="-5024322"/>
            <a:ext cx="5308119" cy="4575963"/>
          </a:xfrm>
          <a:custGeom>
            <a:avLst/>
            <a:gdLst>
              <a:gd name="connsiteX0" fmla="*/ 1143991 w 5308119"/>
              <a:gd name="connsiteY0" fmla="*/ 0 h 4575963"/>
              <a:gd name="connsiteX1" fmla="*/ 4164128 w 5308119"/>
              <a:gd name="connsiteY1" fmla="*/ 0 h 4575963"/>
              <a:gd name="connsiteX2" fmla="*/ 5308119 w 5308119"/>
              <a:gd name="connsiteY2" fmla="*/ 2287982 h 4575963"/>
              <a:gd name="connsiteX3" fmla="*/ 4164128 w 5308119"/>
              <a:gd name="connsiteY3" fmla="*/ 4575963 h 4575963"/>
              <a:gd name="connsiteX4" fmla="*/ 1143991 w 5308119"/>
              <a:gd name="connsiteY4" fmla="*/ 4575963 h 4575963"/>
              <a:gd name="connsiteX5" fmla="*/ 0 w 5308119"/>
              <a:gd name="connsiteY5" fmla="*/ 2287982 h 4575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08119" h="4575963">
                <a:moveTo>
                  <a:pt x="1143991" y="0"/>
                </a:moveTo>
                <a:lnTo>
                  <a:pt x="4164128" y="0"/>
                </a:lnTo>
                <a:lnTo>
                  <a:pt x="5308119" y="2287982"/>
                </a:lnTo>
                <a:lnTo>
                  <a:pt x="4164128" y="4575963"/>
                </a:lnTo>
                <a:lnTo>
                  <a:pt x="1143991" y="4575963"/>
                </a:lnTo>
                <a:lnTo>
                  <a:pt x="0" y="228798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 descr="Free photo front view of stacked books, a graduation cap and a diploma for education day">
            <a:extLst>
              <a:ext uri="{FF2B5EF4-FFF2-40B4-BE49-F238E27FC236}">
                <a16:creationId xmlns:a16="http://schemas.microsoft.com/office/drawing/2014/main" id="{0B5DB284-7088-DB7D-DC47-7A45075FD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" t="23407" r="2897" b="21625"/>
          <a:stretch>
            <a:fillRect/>
          </a:stretch>
        </p:blipFill>
        <p:spPr bwMode="auto">
          <a:xfrm>
            <a:off x="6929231" y="1592181"/>
            <a:ext cx="4917014" cy="4238804"/>
          </a:xfrm>
          <a:custGeom>
            <a:avLst/>
            <a:gdLst>
              <a:gd name="connsiteX0" fmla="*/ 1511995 w 7015656"/>
              <a:gd name="connsiteY0" fmla="*/ 0 h 6047977"/>
              <a:gd name="connsiteX1" fmla="*/ 5503661 w 7015656"/>
              <a:gd name="connsiteY1" fmla="*/ 0 h 6047977"/>
              <a:gd name="connsiteX2" fmla="*/ 7015656 w 7015656"/>
              <a:gd name="connsiteY2" fmla="*/ 3023989 h 6047977"/>
              <a:gd name="connsiteX3" fmla="*/ 5503661 w 7015656"/>
              <a:gd name="connsiteY3" fmla="*/ 6047977 h 6047977"/>
              <a:gd name="connsiteX4" fmla="*/ 1511995 w 7015656"/>
              <a:gd name="connsiteY4" fmla="*/ 6047977 h 6047977"/>
              <a:gd name="connsiteX5" fmla="*/ 0 w 7015656"/>
              <a:gd name="connsiteY5" fmla="*/ 3023989 h 6047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15656" h="6047977">
                <a:moveTo>
                  <a:pt x="1511995" y="0"/>
                </a:moveTo>
                <a:lnTo>
                  <a:pt x="5503661" y="0"/>
                </a:lnTo>
                <a:lnTo>
                  <a:pt x="7015656" y="3023989"/>
                </a:lnTo>
                <a:lnTo>
                  <a:pt x="5503661" y="6047977"/>
                </a:lnTo>
                <a:lnTo>
                  <a:pt x="1511995" y="6047977"/>
                </a:lnTo>
                <a:lnTo>
                  <a:pt x="0" y="302398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0338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91938E42-0F68-3D12-6037-072720FD9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0578" y="2403644"/>
            <a:ext cx="2050710" cy="2050710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6492DCE9-77BE-D120-6EF5-9A25F622A24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870" t="4535" r="7870" b="4535"/>
          <a:stretch>
            <a:fillRect/>
          </a:stretch>
        </p:blipFill>
        <p:spPr>
          <a:xfrm>
            <a:off x="847306" y="2347563"/>
            <a:ext cx="2162872" cy="2162872"/>
          </a:xfrm>
          <a:custGeom>
            <a:avLst/>
            <a:gdLst>
              <a:gd name="connsiteX0" fmla="*/ 1968968 w 3937936"/>
              <a:gd name="connsiteY0" fmla="*/ 0 h 3937936"/>
              <a:gd name="connsiteX1" fmla="*/ 3937936 w 3937936"/>
              <a:gd name="connsiteY1" fmla="*/ 1968968 h 3937936"/>
              <a:gd name="connsiteX2" fmla="*/ 1968968 w 3937936"/>
              <a:gd name="connsiteY2" fmla="*/ 3937936 h 3937936"/>
              <a:gd name="connsiteX3" fmla="*/ 0 w 3937936"/>
              <a:gd name="connsiteY3" fmla="*/ 1968968 h 3937936"/>
              <a:gd name="connsiteX4" fmla="*/ 1968968 w 3937936"/>
              <a:gd name="connsiteY4" fmla="*/ 0 h 3937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7936" h="3937936">
                <a:moveTo>
                  <a:pt x="1968968" y="0"/>
                </a:moveTo>
                <a:cubicBezTo>
                  <a:pt x="3056399" y="0"/>
                  <a:pt x="3937936" y="881537"/>
                  <a:pt x="3937936" y="1968968"/>
                </a:cubicBezTo>
                <a:cubicBezTo>
                  <a:pt x="3937936" y="3056399"/>
                  <a:pt x="3056399" y="3937936"/>
                  <a:pt x="1968968" y="3937936"/>
                </a:cubicBezTo>
                <a:cubicBezTo>
                  <a:pt x="881537" y="3937936"/>
                  <a:pt x="0" y="3056399"/>
                  <a:pt x="0" y="1968968"/>
                </a:cubicBezTo>
                <a:cubicBezTo>
                  <a:pt x="0" y="881537"/>
                  <a:pt x="881537" y="0"/>
                  <a:pt x="1968968" y="0"/>
                </a:cubicBezTo>
                <a:close/>
              </a:path>
            </a:pathLst>
          </a:custGeom>
        </p:spPr>
      </p:pic>
      <p:grpSp>
        <p:nvGrpSpPr>
          <p:cNvPr id="55" name="Grup 54">
            <a:extLst>
              <a:ext uri="{FF2B5EF4-FFF2-40B4-BE49-F238E27FC236}">
                <a16:creationId xmlns:a16="http://schemas.microsoft.com/office/drawing/2014/main" id="{6917F031-F641-AEF4-45EB-2E6C2EA8680F}"/>
              </a:ext>
            </a:extLst>
          </p:cNvPr>
          <p:cNvGrpSpPr/>
          <p:nvPr/>
        </p:nvGrpSpPr>
        <p:grpSpPr>
          <a:xfrm>
            <a:off x="4291731" y="2164179"/>
            <a:ext cx="3603026" cy="3106057"/>
            <a:chOff x="9357096" y="4982028"/>
            <a:chExt cx="3603026" cy="3106057"/>
          </a:xfrm>
        </p:grpSpPr>
        <p:sp>
          <p:nvSpPr>
            <p:cNvPr id="32" name="Altıgen 31">
              <a:extLst>
                <a:ext uri="{FF2B5EF4-FFF2-40B4-BE49-F238E27FC236}">
                  <a16:creationId xmlns:a16="http://schemas.microsoft.com/office/drawing/2014/main" id="{CF46CAB2-3548-6305-2B40-8A5906002DD4}"/>
                </a:ext>
              </a:extLst>
            </p:cNvPr>
            <p:cNvSpPr/>
            <p:nvPr/>
          </p:nvSpPr>
          <p:spPr>
            <a:xfrm>
              <a:off x="9357096" y="4982028"/>
              <a:ext cx="3603026" cy="3106057"/>
            </a:xfrm>
            <a:prstGeom prst="hexag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5" name="Metin kutusu 44">
              <a:extLst>
                <a:ext uri="{FF2B5EF4-FFF2-40B4-BE49-F238E27FC236}">
                  <a16:creationId xmlns:a16="http://schemas.microsoft.com/office/drawing/2014/main" id="{E35EA603-78A4-61ED-7406-4752BF46CE28}"/>
                </a:ext>
              </a:extLst>
            </p:cNvPr>
            <p:cNvSpPr txBox="1"/>
            <p:nvPr/>
          </p:nvSpPr>
          <p:spPr>
            <a:xfrm>
              <a:off x="10127384" y="6094631"/>
              <a:ext cx="206244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dirty="0">
                  <a:latin typeface="Helvetica" pitchFamily="2" charset="0"/>
                </a:rPr>
                <a:t>Mezuniyet Koşulları</a:t>
              </a:r>
            </a:p>
          </p:txBody>
        </p:sp>
      </p:grpSp>
      <p:pic>
        <p:nvPicPr>
          <p:cNvPr id="3" name="Resim 2" descr="Free photo front view of stacked books, a graduation cap and a diploma for education day">
            <a:extLst>
              <a:ext uri="{FF2B5EF4-FFF2-40B4-BE49-F238E27FC236}">
                <a16:creationId xmlns:a16="http://schemas.microsoft.com/office/drawing/2014/main" id="{0B5DB284-7088-DB7D-DC47-7A45075FD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" t="23407" r="2897" b="21625"/>
          <a:stretch>
            <a:fillRect/>
          </a:stretch>
        </p:blipFill>
        <p:spPr bwMode="auto">
          <a:xfrm>
            <a:off x="3634737" y="1309598"/>
            <a:ext cx="4917014" cy="4238804"/>
          </a:xfrm>
          <a:custGeom>
            <a:avLst/>
            <a:gdLst>
              <a:gd name="connsiteX0" fmla="*/ 1511995 w 7015656"/>
              <a:gd name="connsiteY0" fmla="*/ 0 h 6047977"/>
              <a:gd name="connsiteX1" fmla="*/ 5503661 w 7015656"/>
              <a:gd name="connsiteY1" fmla="*/ 0 h 6047977"/>
              <a:gd name="connsiteX2" fmla="*/ 7015656 w 7015656"/>
              <a:gd name="connsiteY2" fmla="*/ 3023989 h 6047977"/>
              <a:gd name="connsiteX3" fmla="*/ 5503661 w 7015656"/>
              <a:gd name="connsiteY3" fmla="*/ 6047977 h 6047977"/>
              <a:gd name="connsiteX4" fmla="*/ 1511995 w 7015656"/>
              <a:gd name="connsiteY4" fmla="*/ 6047977 h 6047977"/>
              <a:gd name="connsiteX5" fmla="*/ 0 w 7015656"/>
              <a:gd name="connsiteY5" fmla="*/ 3023989 h 6047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15656" h="6047977">
                <a:moveTo>
                  <a:pt x="1511995" y="0"/>
                </a:moveTo>
                <a:lnTo>
                  <a:pt x="5503661" y="0"/>
                </a:lnTo>
                <a:lnTo>
                  <a:pt x="7015656" y="3023989"/>
                </a:lnTo>
                <a:lnTo>
                  <a:pt x="5503661" y="6047977"/>
                </a:lnTo>
                <a:lnTo>
                  <a:pt x="1511995" y="6047977"/>
                </a:lnTo>
                <a:lnTo>
                  <a:pt x="0" y="302398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ltıgen 4">
            <a:extLst>
              <a:ext uri="{FF2B5EF4-FFF2-40B4-BE49-F238E27FC236}">
                <a16:creationId xmlns:a16="http://schemas.microsoft.com/office/drawing/2014/main" id="{FE832AC1-DF8E-E0FD-7A67-63B4FA2A1FE8}"/>
              </a:ext>
            </a:extLst>
          </p:cNvPr>
          <p:cNvSpPr/>
          <p:nvPr/>
        </p:nvSpPr>
        <p:spPr>
          <a:xfrm>
            <a:off x="3395322" y="1103206"/>
            <a:ext cx="5395841" cy="4651587"/>
          </a:xfrm>
          <a:prstGeom prst="hexagon">
            <a:avLst/>
          </a:prstGeom>
          <a:blipFill>
            <a:blip r:embed="rId5"/>
            <a:stretch>
              <a:fillRect/>
            </a:stretch>
          </a:blipFill>
          <a:ln w="666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A52C655E-EF82-0D9B-9AE3-44FCFF2C6527}"/>
              </a:ext>
            </a:extLst>
          </p:cNvPr>
          <p:cNvSpPr txBox="1"/>
          <p:nvPr/>
        </p:nvSpPr>
        <p:spPr>
          <a:xfrm>
            <a:off x="3733664" y="2919292"/>
            <a:ext cx="481808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Helvetica" pitchFamily="2" charset="0"/>
              </a:rPr>
              <a:t>Dental </a:t>
            </a:r>
            <a:r>
              <a:rPr lang="tr-TR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Helvetica" pitchFamily="2" charset="0"/>
              </a:rPr>
              <a:t>Biyomalzemeler</a:t>
            </a:r>
            <a:r>
              <a:rPr lang="tr-TR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Helvetica" pitchFamily="2" charset="0"/>
              </a:rPr>
              <a:t> Anabilim Dalı</a:t>
            </a:r>
          </a:p>
          <a:p>
            <a:pPr algn="ctr"/>
            <a:r>
              <a:rPr lang="tr-TR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Helvetica" pitchFamily="2" charset="0"/>
              </a:rPr>
              <a:t>Yüksek </a:t>
            </a:r>
            <a:r>
              <a:rPr lang="tr-TR" sz="2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Helvetica" pitchFamily="2" charset="0"/>
              </a:rPr>
              <a:t>Linsans</a:t>
            </a:r>
            <a:r>
              <a:rPr lang="tr-TR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Helvetica" pitchFamily="2" charset="0"/>
              </a:rPr>
              <a:t> Programı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4F3776EA-573F-7C80-63EB-1243C79497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81476"/>
            <a:ext cx="12192000" cy="1271597"/>
          </a:xfrm>
          <a:prstGeom prst="rect">
            <a:avLst/>
          </a:prstGeom>
        </p:spPr>
      </p:pic>
      <p:sp>
        <p:nvSpPr>
          <p:cNvPr id="11" name="Metin kutusu 32">
            <a:extLst>
              <a:ext uri="{FF2B5EF4-FFF2-40B4-BE49-F238E27FC236}">
                <a16:creationId xmlns:a16="http://schemas.microsoft.com/office/drawing/2014/main" id="{254201E3-F6FD-143A-C3D9-5287AF90AEDA}"/>
              </a:ext>
            </a:extLst>
          </p:cNvPr>
          <p:cNvSpPr txBox="1"/>
          <p:nvPr/>
        </p:nvSpPr>
        <p:spPr>
          <a:xfrm>
            <a:off x="477579" y="5911896"/>
            <a:ext cx="11330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Anabilim Dalı Başkanı: Prof. Dr. Aliye </a:t>
            </a:r>
            <a:r>
              <a:rPr lang="tr-TR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Akcalı</a:t>
            </a:r>
            <a:endParaRPr lang="tr-TR" dirty="0">
              <a:solidFill>
                <a:schemeClr val="tx2">
                  <a:lumMod val="75000"/>
                </a:schemeClr>
              </a:solidFill>
              <a:latin typeface="Helvetica" pitchFamily="2" charset="0"/>
            </a:endParaRPr>
          </a:p>
          <a:p>
            <a:pPr algn="ctr"/>
            <a:r>
              <a:rPr lang="tr-TR" dirty="0" err="1">
                <a:solidFill>
                  <a:schemeClr val="tx2">
                    <a:lumMod val="75000"/>
                  </a:schemeClr>
                </a:solidFill>
                <a:latin typeface="Helvetica" pitchFamily="2" charset="0"/>
              </a:rPr>
              <a:t>aliye.akcali@deu.edu.tr</a:t>
            </a:r>
            <a:endParaRPr lang="tr-TR" dirty="0">
              <a:solidFill>
                <a:schemeClr val="tx2">
                  <a:lumMod val="75000"/>
                </a:schemeClr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1110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480</Words>
  <Application>Microsoft Office PowerPoint</Application>
  <PresentationFormat>Geniş ekran</PresentationFormat>
  <Paragraphs>58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Courier New</vt:lpstr>
      <vt:lpstr>Helvetica</vt:lpstr>
      <vt:lpstr>Helvetica Neue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Oğuzhan Akkoçan</dc:creator>
  <cp:lastModifiedBy>Taner Bilgin</cp:lastModifiedBy>
  <cp:revision>3</cp:revision>
  <dcterms:created xsi:type="dcterms:W3CDTF">2024-01-04T16:23:10Z</dcterms:created>
  <dcterms:modified xsi:type="dcterms:W3CDTF">2024-01-05T04:56:21Z</dcterms:modified>
</cp:coreProperties>
</file>