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7"/>
    <p:restoredTop sz="95748"/>
  </p:normalViewPr>
  <p:slideViewPr>
    <p:cSldViewPr snapToGrid="0">
      <p:cViewPr varScale="1">
        <p:scale>
          <a:sx n="114" d="100"/>
          <a:sy n="114" d="100"/>
        </p:scale>
        <p:origin x="3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D698DB-CBE9-8642-26D8-D605CE822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A366830-E208-F469-E4D6-7E588C28C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0B2F562-66C3-9BA2-B89F-94300F41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8D45-5373-5740-B60C-05B410CAA75F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7E2574C-2AC8-F0C9-DC62-5023C3AC1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BA22467-E46B-DC56-0CC4-EE88304D5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B2-8160-7344-A346-EE419310F9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808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F941C7-E156-B275-9993-5898ED2D7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4E79F64-FE5B-6E5C-AFF7-7662090FE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C489796-2D2C-1716-B8F9-131F60B5A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8D45-5373-5740-B60C-05B410CAA75F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7A171D6-18DE-47AE-0179-1BAF00F9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0E7BB03-9337-CC5A-FB2B-8FF1080B7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B2-8160-7344-A346-EE419310F9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217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2ED9361-5F58-6321-04A0-EF35933FEA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CEF85D0-B352-2CF6-D435-BDB60CE53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5F7B87-FBB9-1230-9F4A-F5E3F6A9E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8D45-5373-5740-B60C-05B410CAA75F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9372AE-98F1-DB3A-B2D3-9A84C5E3B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6575BE-AA61-268C-A42A-181C1B20A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B2-8160-7344-A346-EE419310F9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264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3C7AB9-E0FB-2317-790B-B799B91C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E80D26-C1D5-FF84-CC92-457F99298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6DD2927-6FB0-61A7-A688-5A7BEEAE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8D45-5373-5740-B60C-05B410CAA75F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B728CD-FF28-0334-5F1D-7BC2735A0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1376AF-AC52-F4C0-4F2F-02FDC098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B2-8160-7344-A346-EE419310F9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343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81320B-4473-9846-62EC-73AA81DE8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E9B34FA-A99D-C06C-29D4-DC7C90431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F0631A-17B2-2435-5655-3B0CCF1FE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8D45-5373-5740-B60C-05B410CAA75F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C954170-369F-4786-DDF4-33B664D3F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6269A1-1BD6-61E3-29AB-D8C369DF5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B2-8160-7344-A346-EE419310F9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74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8BD93E-390F-D0DF-534A-1C6221EA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EF9FF3-3197-53B4-4364-EF57E3A39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18B358E-5B2E-1FF3-4488-6DFFB4479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0FB0C4F-7C03-A20E-40DA-6661C6F5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8D45-5373-5740-B60C-05B410CAA75F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8356B05-3FB0-C10E-A78C-412E40FD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F20C9D3-040F-B66C-F425-6FC1048F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B2-8160-7344-A346-EE419310F9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336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7A2CFC-2273-2933-3740-28FF5B9E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3DE2EFD-3357-C11A-B03A-3C723B5E6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14D187A-B78E-34F9-EE7B-19895E17D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4B3EE13-2A54-D1A2-5C60-0D0C4C770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684D14F-16E9-F1AD-094C-819B4A745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A98A649-020F-98C2-5FA0-4CBCBDC6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8D45-5373-5740-B60C-05B410CAA75F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995B3E2-2CC8-3924-0121-0973EA205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45F586B-D86D-D649-7C45-F7B919B9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B2-8160-7344-A346-EE419310F9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044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1CC6B1-DDF3-418A-8E6E-7153342C2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E58B1ED-7D7B-E56C-380D-81A644108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8D45-5373-5740-B60C-05B410CAA75F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A192880-F7C4-8298-BE3D-19E309C1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3D5FEE6-F3E7-3251-66FC-6FEBF6442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B2-8160-7344-A346-EE419310F9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0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8C4B9B6-CB99-97F5-4482-C9B05BB84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8D45-5373-5740-B60C-05B410CAA75F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5619B7D-5B0D-ED7D-CE55-92F9CB667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61BB87A-3D8B-8A28-AD6C-0D15EC0AB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B2-8160-7344-A346-EE419310F9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025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8A14B3-8FBE-9C95-C915-F81B5BFC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3FA3B9-96C5-379C-F4B5-B379D5EB1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0BE802E-F608-8536-DDF2-D6D9E967D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F5A8C5-66E6-9BC3-0433-76FD65B0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8D45-5373-5740-B60C-05B410CAA75F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67F6F4D-5598-A30E-E4E1-83C193D6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80E22E1-FC41-D767-2A52-70F6FA38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B2-8160-7344-A346-EE419310F9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202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3984E7-0B95-43D9-0EF5-3B7D3B0E1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DDB6851-50B6-8980-F8ED-5FE7D6C72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E129A69-91D5-EB6A-BF55-4245D184C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7190C30-9B1D-AC7F-4003-46545CD8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8D45-5373-5740-B60C-05B410CAA75F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0B7ACFF-F9C9-BF41-782A-AB175DA32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34C0B60-BB92-6E99-CAC1-6EE9BF9E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B2-8160-7344-A346-EE419310F9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02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858B233-F4CA-99D7-D9DD-2962FD01D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5A46D37-0938-BD81-2336-D40E7BB1B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E05CB2F-B2A4-A35A-7606-7DE25AF1D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28D45-5373-5740-B60C-05B410CAA75F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DAD493-EEC5-243F-47E6-57C947366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600CE59-98DB-9761-C55F-DE6B6C233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40BB2-8160-7344-A346-EE419310F9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254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4894252-1A63-DADE-6185-D62047CAD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476"/>
            <a:ext cx="12192000" cy="1271597"/>
          </a:xfrm>
          <a:prstGeom prst="rect">
            <a:avLst/>
          </a:prstGeom>
        </p:spPr>
      </p:pic>
      <p:sp>
        <p:nvSpPr>
          <p:cNvPr id="33" name="Metin kutusu 32">
            <a:extLst>
              <a:ext uri="{FF2B5EF4-FFF2-40B4-BE49-F238E27FC236}">
                <a16:creationId xmlns:a16="http://schemas.microsoft.com/office/drawing/2014/main" id="{254201E3-F6FD-143A-C3D9-5287AF90AEDA}"/>
              </a:ext>
            </a:extLst>
          </p:cNvPr>
          <p:cNvSpPr txBox="1"/>
          <p:nvPr/>
        </p:nvSpPr>
        <p:spPr>
          <a:xfrm>
            <a:off x="137220" y="2272276"/>
            <a:ext cx="62757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spc="30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Dokuz </a:t>
            </a:r>
            <a:r>
              <a:rPr lang="tr-TR" sz="3200" b="1" spc="300" dirty="0" err="1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Eylul</a:t>
            </a:r>
            <a:r>
              <a:rPr lang="tr-TR" sz="3200" b="1" spc="30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tr-TR" sz="3200" b="1" spc="300" dirty="0" err="1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University</a:t>
            </a:r>
            <a:br>
              <a:rPr lang="tr-TR" sz="3200" spc="30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</a:br>
            <a:r>
              <a:rPr lang="tr-TR" sz="2800" spc="3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Institute</a:t>
            </a:r>
            <a:r>
              <a:rPr lang="tr-TR" sz="2800" spc="3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of </a:t>
            </a:r>
            <a:r>
              <a:rPr lang="tr-TR" sz="2800" spc="3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Health</a:t>
            </a:r>
            <a:r>
              <a:rPr lang="tr-TR" sz="2800" spc="3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2800" spc="3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Sciences</a:t>
            </a:r>
            <a:br>
              <a:rPr lang="tr-TR" sz="3200" spc="30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</a:br>
            <a:r>
              <a:rPr lang="tr-TR" sz="2400" spc="300" dirty="0" err="1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Department</a:t>
            </a:r>
            <a:r>
              <a:rPr lang="tr-TR" sz="2400" spc="30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 of Dental </a:t>
            </a:r>
            <a:r>
              <a:rPr lang="tr-TR" sz="2400" spc="300" dirty="0" err="1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Biomaterials</a:t>
            </a:r>
            <a:br>
              <a:rPr lang="tr-TR" sz="3200" spc="30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</a:br>
            <a:r>
              <a:rPr lang="tr-TR" sz="2000" spc="300" dirty="0" err="1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Master’s</a:t>
            </a:r>
            <a:r>
              <a:rPr lang="tr-TR" sz="2000" spc="30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 Program</a:t>
            </a:r>
            <a:endParaRPr lang="tr-TR" sz="3200" dirty="0">
              <a:solidFill>
                <a:schemeClr val="tx2">
                  <a:lumMod val="75000"/>
                </a:schemeClr>
              </a:solidFill>
              <a:latin typeface="Helvetica" pitchFamily="2" charset="0"/>
            </a:endParaRP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E1B7C6FF-2004-166A-55FD-E7BE4717DD9B}"/>
              </a:ext>
            </a:extLst>
          </p:cNvPr>
          <p:cNvGrpSpPr/>
          <p:nvPr/>
        </p:nvGrpSpPr>
        <p:grpSpPr>
          <a:xfrm>
            <a:off x="6472980" y="322945"/>
            <a:ext cx="3603026" cy="3106057"/>
            <a:chOff x="6472980" y="322945"/>
            <a:chExt cx="3603026" cy="3106057"/>
          </a:xfrm>
        </p:grpSpPr>
        <p:sp>
          <p:nvSpPr>
            <p:cNvPr id="29" name="Altıgen 28">
              <a:extLst>
                <a:ext uri="{FF2B5EF4-FFF2-40B4-BE49-F238E27FC236}">
                  <a16:creationId xmlns:a16="http://schemas.microsoft.com/office/drawing/2014/main" id="{5B06E9CF-2C43-07BC-EF8F-5028DCFE8509}"/>
                </a:ext>
              </a:extLst>
            </p:cNvPr>
            <p:cNvSpPr/>
            <p:nvPr/>
          </p:nvSpPr>
          <p:spPr>
            <a:xfrm>
              <a:off x="6472980" y="322945"/>
              <a:ext cx="3603026" cy="3106057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1" name="Metin kutusu 40">
              <a:extLst>
                <a:ext uri="{FF2B5EF4-FFF2-40B4-BE49-F238E27FC236}">
                  <a16:creationId xmlns:a16="http://schemas.microsoft.com/office/drawing/2014/main" id="{4EFB4177-A780-F987-11BA-2E2DEFDE2344}"/>
                </a:ext>
              </a:extLst>
            </p:cNvPr>
            <p:cNvSpPr txBox="1"/>
            <p:nvPr/>
          </p:nvSpPr>
          <p:spPr>
            <a:xfrm>
              <a:off x="7131204" y="1337359"/>
              <a:ext cx="22865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 err="1">
                  <a:latin typeface="Helvetica" pitchFamily="2" charset="0"/>
                </a:rPr>
                <a:t>Year</a:t>
              </a:r>
              <a:r>
                <a:rPr lang="tr-TR" sz="3200" dirty="0">
                  <a:latin typeface="Helvetica" pitchFamily="2" charset="0"/>
                </a:rPr>
                <a:t> of Foundation</a:t>
              </a:r>
            </a:p>
          </p:txBody>
        </p:sp>
      </p:grpSp>
      <p:grpSp>
        <p:nvGrpSpPr>
          <p:cNvPr id="7" name="Grup 6">
            <a:extLst>
              <a:ext uri="{FF2B5EF4-FFF2-40B4-BE49-F238E27FC236}">
                <a16:creationId xmlns:a16="http://schemas.microsoft.com/office/drawing/2014/main" id="{60D11B6A-A235-E7AB-565B-E41E11E8D9F7}"/>
              </a:ext>
            </a:extLst>
          </p:cNvPr>
          <p:cNvGrpSpPr/>
          <p:nvPr/>
        </p:nvGrpSpPr>
        <p:grpSpPr>
          <a:xfrm>
            <a:off x="9357096" y="-1230085"/>
            <a:ext cx="3603026" cy="3106057"/>
            <a:chOff x="9357096" y="-1230085"/>
            <a:chExt cx="3603026" cy="3106057"/>
          </a:xfrm>
        </p:grpSpPr>
        <p:sp>
          <p:nvSpPr>
            <p:cNvPr id="28" name="Altıgen 27">
              <a:extLst>
                <a:ext uri="{FF2B5EF4-FFF2-40B4-BE49-F238E27FC236}">
                  <a16:creationId xmlns:a16="http://schemas.microsoft.com/office/drawing/2014/main" id="{7E0AAEB0-EADA-3955-289D-78B5441CE2B8}"/>
                </a:ext>
              </a:extLst>
            </p:cNvPr>
            <p:cNvSpPr/>
            <p:nvPr/>
          </p:nvSpPr>
          <p:spPr>
            <a:xfrm>
              <a:off x="9357096" y="-1230085"/>
              <a:ext cx="3603026" cy="3106057"/>
            </a:xfrm>
            <a:prstGeom prst="hexagon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2" name="Metin kutusu 41">
              <a:extLst>
                <a:ext uri="{FF2B5EF4-FFF2-40B4-BE49-F238E27FC236}">
                  <a16:creationId xmlns:a16="http://schemas.microsoft.com/office/drawing/2014/main" id="{01288DF1-994F-D789-047D-2DFC8459E56C}"/>
                </a:ext>
              </a:extLst>
            </p:cNvPr>
            <p:cNvSpPr txBox="1"/>
            <p:nvPr/>
          </p:nvSpPr>
          <p:spPr>
            <a:xfrm>
              <a:off x="10247019" y="-218974"/>
              <a:ext cx="18014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Program Content</a:t>
              </a:r>
            </a:p>
          </p:txBody>
        </p:sp>
      </p:grpSp>
      <p:grpSp>
        <p:nvGrpSpPr>
          <p:cNvPr id="6" name="Grup 5">
            <a:extLst>
              <a:ext uri="{FF2B5EF4-FFF2-40B4-BE49-F238E27FC236}">
                <a16:creationId xmlns:a16="http://schemas.microsoft.com/office/drawing/2014/main" id="{468EAE3B-D294-2825-6E2D-995899226D3A}"/>
              </a:ext>
            </a:extLst>
          </p:cNvPr>
          <p:cNvGrpSpPr/>
          <p:nvPr/>
        </p:nvGrpSpPr>
        <p:grpSpPr>
          <a:xfrm>
            <a:off x="6472980" y="3429001"/>
            <a:ext cx="3603026" cy="3106057"/>
            <a:chOff x="6472980" y="3429001"/>
            <a:chExt cx="3603026" cy="3106057"/>
          </a:xfrm>
        </p:grpSpPr>
        <p:sp>
          <p:nvSpPr>
            <p:cNvPr id="31" name="Altıgen 30">
              <a:extLst>
                <a:ext uri="{FF2B5EF4-FFF2-40B4-BE49-F238E27FC236}">
                  <a16:creationId xmlns:a16="http://schemas.microsoft.com/office/drawing/2014/main" id="{C33F7BBB-D73B-875F-A88B-F104FFE2DD1E}"/>
                </a:ext>
              </a:extLst>
            </p:cNvPr>
            <p:cNvSpPr/>
            <p:nvPr/>
          </p:nvSpPr>
          <p:spPr>
            <a:xfrm>
              <a:off x="6472980" y="3429001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3" name="Metin kutusu 42">
              <a:extLst>
                <a:ext uri="{FF2B5EF4-FFF2-40B4-BE49-F238E27FC236}">
                  <a16:creationId xmlns:a16="http://schemas.microsoft.com/office/drawing/2014/main" id="{34B7D338-F8B7-7971-D605-33E5F20A50D4}"/>
                </a:ext>
              </a:extLst>
            </p:cNvPr>
            <p:cNvSpPr txBox="1"/>
            <p:nvPr/>
          </p:nvSpPr>
          <p:spPr>
            <a:xfrm>
              <a:off x="6872171" y="4227392"/>
              <a:ext cx="280464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 err="1">
                  <a:latin typeface="Helvetica" pitchFamily="2" charset="0"/>
                </a:rPr>
                <a:t>Admission</a:t>
              </a:r>
              <a:r>
                <a:rPr lang="tr-TR" sz="3200" dirty="0">
                  <a:latin typeface="Helvetica" pitchFamily="2" charset="0"/>
                </a:rPr>
                <a:t> &amp; </a:t>
              </a:r>
              <a:r>
                <a:rPr lang="tr-TR" sz="3200" dirty="0" err="1">
                  <a:latin typeface="Helvetica" pitchFamily="2" charset="0"/>
                </a:rPr>
                <a:t>Registration</a:t>
              </a:r>
              <a:r>
                <a:rPr lang="tr-TR" sz="3200" dirty="0">
                  <a:latin typeface="Helvetica" pitchFamily="2" charset="0"/>
                </a:rPr>
                <a:t> </a:t>
              </a:r>
              <a:r>
                <a:rPr lang="tr-TR" sz="3200" dirty="0" err="1">
                  <a:latin typeface="Helvetica" pitchFamily="2" charset="0"/>
                </a:rPr>
                <a:t>Conditions</a:t>
              </a:r>
              <a:endParaRPr lang="tr-TR" sz="3200" dirty="0">
                <a:latin typeface="Helvetica" pitchFamily="2" charset="0"/>
              </a:endParaRPr>
            </a:p>
          </p:txBody>
        </p:sp>
      </p:grpSp>
      <p:grpSp>
        <p:nvGrpSpPr>
          <p:cNvPr id="8" name="Grup 7">
            <a:extLst>
              <a:ext uri="{FF2B5EF4-FFF2-40B4-BE49-F238E27FC236}">
                <a16:creationId xmlns:a16="http://schemas.microsoft.com/office/drawing/2014/main" id="{3D3C6C5A-7B24-85D2-7BB5-3E8C818639F8}"/>
              </a:ext>
            </a:extLst>
          </p:cNvPr>
          <p:cNvGrpSpPr/>
          <p:nvPr/>
        </p:nvGrpSpPr>
        <p:grpSpPr>
          <a:xfrm>
            <a:off x="9357096" y="1875971"/>
            <a:ext cx="3603026" cy="3106057"/>
            <a:chOff x="9357096" y="1875971"/>
            <a:chExt cx="3603026" cy="3106057"/>
          </a:xfrm>
        </p:grpSpPr>
        <p:sp>
          <p:nvSpPr>
            <p:cNvPr id="30" name="Altıgen 29">
              <a:extLst>
                <a:ext uri="{FF2B5EF4-FFF2-40B4-BE49-F238E27FC236}">
                  <a16:creationId xmlns:a16="http://schemas.microsoft.com/office/drawing/2014/main" id="{CA28EFAC-A0BD-DE1C-995E-68B1719EABAE}"/>
                </a:ext>
              </a:extLst>
            </p:cNvPr>
            <p:cNvSpPr/>
            <p:nvPr/>
          </p:nvSpPr>
          <p:spPr>
            <a:xfrm>
              <a:off x="9357096" y="1875971"/>
              <a:ext cx="3603026" cy="3106057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4" name="Metin kutusu 43">
              <a:extLst>
                <a:ext uri="{FF2B5EF4-FFF2-40B4-BE49-F238E27FC236}">
                  <a16:creationId xmlns:a16="http://schemas.microsoft.com/office/drawing/2014/main" id="{2B3FEFA0-2B2B-3898-44B3-2D445FD29A5C}"/>
                </a:ext>
              </a:extLst>
            </p:cNvPr>
            <p:cNvSpPr txBox="1"/>
            <p:nvPr/>
          </p:nvSpPr>
          <p:spPr>
            <a:xfrm>
              <a:off x="9923721" y="2887080"/>
              <a:ext cx="24480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 err="1">
                  <a:latin typeface="Helvetica" pitchFamily="2" charset="0"/>
                </a:rPr>
                <a:t>Purpose</a:t>
              </a:r>
              <a:r>
                <a:rPr lang="tr-TR" sz="3200" dirty="0">
                  <a:latin typeface="Helvetica" pitchFamily="2" charset="0"/>
                </a:rPr>
                <a:t> &amp; </a:t>
              </a:r>
              <a:r>
                <a:rPr lang="tr-TR" sz="3200" dirty="0" err="1">
                  <a:latin typeface="Helvetica" pitchFamily="2" charset="0"/>
                </a:rPr>
                <a:t>Gains</a:t>
              </a:r>
              <a:endParaRPr lang="tr-TR" sz="3200" dirty="0">
                <a:latin typeface="Helvetica" pitchFamily="2" charset="0"/>
              </a:endParaRPr>
            </a:p>
          </p:txBody>
        </p:sp>
      </p:grpSp>
      <p:grpSp>
        <p:nvGrpSpPr>
          <p:cNvPr id="9" name="Grup 8">
            <a:extLst>
              <a:ext uri="{FF2B5EF4-FFF2-40B4-BE49-F238E27FC236}">
                <a16:creationId xmlns:a16="http://schemas.microsoft.com/office/drawing/2014/main" id="{993578D1-D5B4-772B-D344-C661A888C597}"/>
              </a:ext>
            </a:extLst>
          </p:cNvPr>
          <p:cNvGrpSpPr/>
          <p:nvPr/>
        </p:nvGrpSpPr>
        <p:grpSpPr>
          <a:xfrm>
            <a:off x="9357096" y="4992161"/>
            <a:ext cx="3603026" cy="3106057"/>
            <a:chOff x="9357096" y="4992161"/>
            <a:chExt cx="3603026" cy="3106057"/>
          </a:xfrm>
        </p:grpSpPr>
        <p:sp>
          <p:nvSpPr>
            <p:cNvPr id="32" name="Altıgen 31">
              <a:extLst>
                <a:ext uri="{FF2B5EF4-FFF2-40B4-BE49-F238E27FC236}">
                  <a16:creationId xmlns:a16="http://schemas.microsoft.com/office/drawing/2014/main" id="{CF46CAB2-3548-6305-2B40-8A5906002DD4}"/>
                </a:ext>
              </a:extLst>
            </p:cNvPr>
            <p:cNvSpPr/>
            <p:nvPr/>
          </p:nvSpPr>
          <p:spPr>
            <a:xfrm>
              <a:off x="9357096" y="4992161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5" name="Metin kutusu 44">
              <a:extLst>
                <a:ext uri="{FF2B5EF4-FFF2-40B4-BE49-F238E27FC236}">
                  <a16:creationId xmlns:a16="http://schemas.microsoft.com/office/drawing/2014/main" id="{E35EA603-78A4-61ED-7406-4752BF46CE28}"/>
                </a:ext>
              </a:extLst>
            </p:cNvPr>
            <p:cNvSpPr txBox="1"/>
            <p:nvPr/>
          </p:nvSpPr>
          <p:spPr>
            <a:xfrm>
              <a:off x="9742240" y="6045286"/>
              <a:ext cx="28327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 err="1">
                  <a:latin typeface="Helvetica" pitchFamily="2" charset="0"/>
                </a:rPr>
                <a:t>Graduation</a:t>
              </a:r>
              <a:r>
                <a:rPr lang="tr-TR" sz="3200" dirty="0">
                  <a:latin typeface="Helvetica" pitchFamily="2" charset="0"/>
                </a:rPr>
                <a:t> </a:t>
              </a:r>
              <a:r>
                <a:rPr lang="tr-TR" sz="3200" dirty="0" err="1">
                  <a:latin typeface="Helvetica" pitchFamily="2" charset="0"/>
                </a:rPr>
                <a:t>Requirements</a:t>
              </a:r>
              <a:endParaRPr lang="tr-TR" sz="3200" dirty="0">
                <a:latin typeface="Helvetica" pitchFamily="2" charset="0"/>
              </a:endParaRPr>
            </a:p>
          </p:txBody>
        </p:sp>
      </p:grpSp>
      <p:sp>
        <p:nvSpPr>
          <p:cNvPr id="46" name="Altıgen 45">
            <a:extLst>
              <a:ext uri="{FF2B5EF4-FFF2-40B4-BE49-F238E27FC236}">
                <a16:creationId xmlns:a16="http://schemas.microsoft.com/office/drawing/2014/main" id="{44D06306-8B18-8DE4-7B3A-8F7E83A0CEA2}"/>
              </a:ext>
            </a:extLst>
          </p:cNvPr>
          <p:cNvSpPr/>
          <p:nvPr/>
        </p:nvSpPr>
        <p:spPr>
          <a:xfrm>
            <a:off x="9361356" y="-1235150"/>
            <a:ext cx="3603026" cy="3106057"/>
          </a:xfrm>
          <a:prstGeom prst="hexagon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Altıgen 46">
            <a:extLst>
              <a:ext uri="{FF2B5EF4-FFF2-40B4-BE49-F238E27FC236}">
                <a16:creationId xmlns:a16="http://schemas.microsoft.com/office/drawing/2014/main" id="{D2F6859F-1667-39AB-3715-90B6F44135DB}"/>
              </a:ext>
            </a:extLst>
          </p:cNvPr>
          <p:cNvSpPr/>
          <p:nvPr/>
        </p:nvSpPr>
        <p:spPr>
          <a:xfrm>
            <a:off x="6472980" y="319632"/>
            <a:ext cx="3603026" cy="3106057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8" name="Altıgen 47">
            <a:extLst>
              <a:ext uri="{FF2B5EF4-FFF2-40B4-BE49-F238E27FC236}">
                <a16:creationId xmlns:a16="http://schemas.microsoft.com/office/drawing/2014/main" id="{2EBB3024-3366-3B29-7051-32DADB5B1DF7}"/>
              </a:ext>
            </a:extLst>
          </p:cNvPr>
          <p:cNvSpPr/>
          <p:nvPr/>
        </p:nvSpPr>
        <p:spPr>
          <a:xfrm>
            <a:off x="9357096" y="1869341"/>
            <a:ext cx="3603026" cy="3106057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Altıgen 48">
            <a:extLst>
              <a:ext uri="{FF2B5EF4-FFF2-40B4-BE49-F238E27FC236}">
                <a16:creationId xmlns:a16="http://schemas.microsoft.com/office/drawing/2014/main" id="{1ECA2099-0E7B-FB1F-C90D-9666651E90AB}"/>
              </a:ext>
            </a:extLst>
          </p:cNvPr>
          <p:cNvSpPr/>
          <p:nvPr/>
        </p:nvSpPr>
        <p:spPr>
          <a:xfrm>
            <a:off x="6468720" y="3425685"/>
            <a:ext cx="3603026" cy="3106057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Altıgen 49">
            <a:extLst>
              <a:ext uri="{FF2B5EF4-FFF2-40B4-BE49-F238E27FC236}">
                <a16:creationId xmlns:a16="http://schemas.microsoft.com/office/drawing/2014/main" id="{169FC301-7755-D652-F9EB-223BD7521295}"/>
              </a:ext>
            </a:extLst>
          </p:cNvPr>
          <p:cNvSpPr/>
          <p:nvPr/>
        </p:nvSpPr>
        <p:spPr>
          <a:xfrm>
            <a:off x="9346231" y="4985339"/>
            <a:ext cx="3603026" cy="3106057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B064271D-9D1B-E15A-14B7-313285C70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231"/>
          <a:stretch/>
        </p:blipFill>
        <p:spPr>
          <a:xfrm>
            <a:off x="6620158" y="274601"/>
            <a:ext cx="6607126" cy="663439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30B1E083-D314-CC57-F5E3-D1A7E9369F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870" t="4535" r="7870" b="4535"/>
          <a:stretch>
            <a:fillRect/>
          </a:stretch>
        </p:blipFill>
        <p:spPr>
          <a:xfrm>
            <a:off x="415986" y="4372182"/>
            <a:ext cx="2162872" cy="2162872"/>
          </a:xfrm>
          <a:custGeom>
            <a:avLst/>
            <a:gdLst>
              <a:gd name="connsiteX0" fmla="*/ 1968968 w 3937936"/>
              <a:gd name="connsiteY0" fmla="*/ 0 h 3937936"/>
              <a:gd name="connsiteX1" fmla="*/ 3937936 w 3937936"/>
              <a:gd name="connsiteY1" fmla="*/ 1968968 h 3937936"/>
              <a:gd name="connsiteX2" fmla="*/ 1968968 w 3937936"/>
              <a:gd name="connsiteY2" fmla="*/ 3937936 h 3937936"/>
              <a:gd name="connsiteX3" fmla="*/ 0 w 3937936"/>
              <a:gd name="connsiteY3" fmla="*/ 1968968 h 3937936"/>
              <a:gd name="connsiteX4" fmla="*/ 1968968 w 3937936"/>
              <a:gd name="connsiteY4" fmla="*/ 0 h 3937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936" h="3937936">
                <a:moveTo>
                  <a:pt x="1968968" y="0"/>
                </a:moveTo>
                <a:cubicBezTo>
                  <a:pt x="3056399" y="0"/>
                  <a:pt x="3937936" y="881537"/>
                  <a:pt x="3937936" y="1968968"/>
                </a:cubicBezTo>
                <a:cubicBezTo>
                  <a:pt x="3937936" y="3056399"/>
                  <a:pt x="3056399" y="3937936"/>
                  <a:pt x="1968968" y="3937936"/>
                </a:cubicBezTo>
                <a:cubicBezTo>
                  <a:pt x="881537" y="3937936"/>
                  <a:pt x="0" y="3056399"/>
                  <a:pt x="0" y="1968968"/>
                </a:cubicBezTo>
                <a:cubicBezTo>
                  <a:pt x="0" y="881537"/>
                  <a:pt x="881537" y="0"/>
                  <a:pt x="1968968" y="0"/>
                </a:cubicBezTo>
                <a:close/>
              </a:path>
            </a:pathLst>
          </a:cu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5EA5AF8-1700-16FB-2182-015166E62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564" y="4428263"/>
            <a:ext cx="2050710" cy="205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70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8E136E8-C794-7CEC-E954-9AC66666F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476"/>
            <a:ext cx="12192000" cy="1271597"/>
          </a:xfrm>
          <a:prstGeom prst="rect">
            <a:avLst/>
          </a:prstGeom>
        </p:spPr>
      </p:pic>
      <p:grpSp>
        <p:nvGrpSpPr>
          <p:cNvPr id="22" name="Grup 21">
            <a:extLst>
              <a:ext uri="{FF2B5EF4-FFF2-40B4-BE49-F238E27FC236}">
                <a16:creationId xmlns:a16="http://schemas.microsoft.com/office/drawing/2014/main" id="{A46044FE-AC9C-CDCE-90FE-B3F196C9A4FF}"/>
              </a:ext>
            </a:extLst>
          </p:cNvPr>
          <p:cNvGrpSpPr/>
          <p:nvPr/>
        </p:nvGrpSpPr>
        <p:grpSpPr>
          <a:xfrm>
            <a:off x="9182666" y="625328"/>
            <a:ext cx="3603026" cy="3106057"/>
            <a:chOff x="9357096" y="4992161"/>
            <a:chExt cx="3603026" cy="3106057"/>
          </a:xfrm>
        </p:grpSpPr>
        <p:sp>
          <p:nvSpPr>
            <p:cNvPr id="23" name="Altıgen 22">
              <a:extLst>
                <a:ext uri="{FF2B5EF4-FFF2-40B4-BE49-F238E27FC236}">
                  <a16:creationId xmlns:a16="http://schemas.microsoft.com/office/drawing/2014/main" id="{91AD9F21-8256-D224-9697-5D9CF5F69DB9}"/>
                </a:ext>
              </a:extLst>
            </p:cNvPr>
            <p:cNvSpPr/>
            <p:nvPr/>
          </p:nvSpPr>
          <p:spPr>
            <a:xfrm>
              <a:off x="9357096" y="4992161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4" name="Metin kutusu 23">
              <a:extLst>
                <a:ext uri="{FF2B5EF4-FFF2-40B4-BE49-F238E27FC236}">
                  <a16:creationId xmlns:a16="http://schemas.microsoft.com/office/drawing/2014/main" id="{D28C458B-061F-36A4-92FC-C29C33229008}"/>
                </a:ext>
              </a:extLst>
            </p:cNvPr>
            <p:cNvSpPr txBox="1"/>
            <p:nvPr/>
          </p:nvSpPr>
          <p:spPr>
            <a:xfrm>
              <a:off x="9742240" y="6045286"/>
              <a:ext cx="28327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 err="1">
                  <a:latin typeface="Helvetica" pitchFamily="2" charset="0"/>
                </a:rPr>
                <a:t>Graduation</a:t>
              </a:r>
              <a:r>
                <a:rPr lang="tr-TR" sz="3200" dirty="0">
                  <a:latin typeface="Helvetica" pitchFamily="2" charset="0"/>
                </a:rPr>
                <a:t> </a:t>
              </a:r>
              <a:r>
                <a:rPr lang="tr-TR" sz="3200" dirty="0" err="1">
                  <a:latin typeface="Helvetica" pitchFamily="2" charset="0"/>
                </a:rPr>
                <a:t>Requirements</a:t>
              </a:r>
              <a:endParaRPr lang="tr-TR" sz="3200" dirty="0">
                <a:latin typeface="Helvetica" pitchFamily="2" charset="0"/>
              </a:endParaRPr>
            </a:p>
          </p:txBody>
        </p:sp>
      </p:grpSp>
      <p:grpSp>
        <p:nvGrpSpPr>
          <p:cNvPr id="19" name="Grup 18">
            <a:extLst>
              <a:ext uri="{FF2B5EF4-FFF2-40B4-BE49-F238E27FC236}">
                <a16:creationId xmlns:a16="http://schemas.microsoft.com/office/drawing/2014/main" id="{6FA2DC61-A23C-7416-E32E-FA1DB656D7F9}"/>
              </a:ext>
            </a:extLst>
          </p:cNvPr>
          <p:cNvGrpSpPr/>
          <p:nvPr/>
        </p:nvGrpSpPr>
        <p:grpSpPr>
          <a:xfrm>
            <a:off x="6711586" y="3399445"/>
            <a:ext cx="3603026" cy="3106057"/>
            <a:chOff x="9357096" y="1875971"/>
            <a:chExt cx="3603026" cy="3106057"/>
          </a:xfrm>
        </p:grpSpPr>
        <p:sp>
          <p:nvSpPr>
            <p:cNvPr id="20" name="Altıgen 19">
              <a:extLst>
                <a:ext uri="{FF2B5EF4-FFF2-40B4-BE49-F238E27FC236}">
                  <a16:creationId xmlns:a16="http://schemas.microsoft.com/office/drawing/2014/main" id="{E78881AB-D590-8596-D093-22306754F1AD}"/>
                </a:ext>
              </a:extLst>
            </p:cNvPr>
            <p:cNvSpPr/>
            <p:nvPr/>
          </p:nvSpPr>
          <p:spPr>
            <a:xfrm>
              <a:off x="9357096" y="1875971"/>
              <a:ext cx="3603026" cy="3106057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Metin kutusu 20">
              <a:extLst>
                <a:ext uri="{FF2B5EF4-FFF2-40B4-BE49-F238E27FC236}">
                  <a16:creationId xmlns:a16="http://schemas.microsoft.com/office/drawing/2014/main" id="{2C31DD00-E880-5CFF-D65B-6C15438494CB}"/>
                </a:ext>
              </a:extLst>
            </p:cNvPr>
            <p:cNvSpPr txBox="1"/>
            <p:nvPr/>
          </p:nvSpPr>
          <p:spPr>
            <a:xfrm>
              <a:off x="9923721" y="2887080"/>
              <a:ext cx="24480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 err="1">
                  <a:latin typeface="Helvetica" pitchFamily="2" charset="0"/>
                </a:rPr>
                <a:t>Purpose</a:t>
              </a:r>
              <a:r>
                <a:rPr lang="tr-TR" sz="3200" dirty="0">
                  <a:latin typeface="Helvetica" pitchFamily="2" charset="0"/>
                </a:rPr>
                <a:t> &amp; </a:t>
              </a:r>
              <a:r>
                <a:rPr lang="tr-TR" sz="3200" dirty="0" err="1">
                  <a:latin typeface="Helvetica" pitchFamily="2" charset="0"/>
                </a:rPr>
                <a:t>Gains</a:t>
              </a:r>
              <a:endParaRPr lang="tr-TR" sz="3200" dirty="0">
                <a:latin typeface="Helvetica" pitchFamily="2" charset="0"/>
              </a:endParaRPr>
            </a:p>
          </p:txBody>
        </p:sp>
      </p:grpSp>
      <p:grpSp>
        <p:nvGrpSpPr>
          <p:cNvPr id="15" name="Grup 14">
            <a:extLst>
              <a:ext uri="{FF2B5EF4-FFF2-40B4-BE49-F238E27FC236}">
                <a16:creationId xmlns:a16="http://schemas.microsoft.com/office/drawing/2014/main" id="{CE29F84D-6C30-8DFD-99A3-DA7947F3721D}"/>
              </a:ext>
            </a:extLst>
          </p:cNvPr>
          <p:cNvGrpSpPr/>
          <p:nvPr/>
        </p:nvGrpSpPr>
        <p:grpSpPr>
          <a:xfrm>
            <a:off x="1869195" y="3382813"/>
            <a:ext cx="3603026" cy="3106057"/>
            <a:chOff x="9357096" y="-1230085"/>
            <a:chExt cx="3603026" cy="3106057"/>
          </a:xfrm>
        </p:grpSpPr>
        <p:sp>
          <p:nvSpPr>
            <p:cNvPr id="16" name="Altıgen 15">
              <a:extLst>
                <a:ext uri="{FF2B5EF4-FFF2-40B4-BE49-F238E27FC236}">
                  <a16:creationId xmlns:a16="http://schemas.microsoft.com/office/drawing/2014/main" id="{781BAB72-BDE1-0614-FA05-B34D0B7F71F5}"/>
                </a:ext>
              </a:extLst>
            </p:cNvPr>
            <p:cNvSpPr/>
            <p:nvPr/>
          </p:nvSpPr>
          <p:spPr>
            <a:xfrm>
              <a:off x="9357096" y="-1230085"/>
              <a:ext cx="3603026" cy="3106057"/>
            </a:xfrm>
            <a:prstGeom prst="hexagon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" name="Metin kutusu 16">
              <a:extLst>
                <a:ext uri="{FF2B5EF4-FFF2-40B4-BE49-F238E27FC236}">
                  <a16:creationId xmlns:a16="http://schemas.microsoft.com/office/drawing/2014/main" id="{7F7917CA-062A-0083-2D0A-74C7CB2AA838}"/>
                </a:ext>
              </a:extLst>
            </p:cNvPr>
            <p:cNvSpPr txBox="1"/>
            <p:nvPr/>
          </p:nvSpPr>
          <p:spPr>
            <a:xfrm>
              <a:off x="10247019" y="-218974"/>
              <a:ext cx="18014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Program Content</a:t>
              </a:r>
            </a:p>
          </p:txBody>
        </p:sp>
      </p:grpSp>
      <p:grpSp>
        <p:nvGrpSpPr>
          <p:cNvPr id="12" name="Grup 11">
            <a:extLst>
              <a:ext uri="{FF2B5EF4-FFF2-40B4-BE49-F238E27FC236}">
                <a16:creationId xmlns:a16="http://schemas.microsoft.com/office/drawing/2014/main" id="{B41D5A97-FAFB-4745-55EC-1C93077F6535}"/>
              </a:ext>
            </a:extLst>
          </p:cNvPr>
          <p:cNvGrpSpPr/>
          <p:nvPr/>
        </p:nvGrpSpPr>
        <p:grpSpPr>
          <a:xfrm>
            <a:off x="4302337" y="653550"/>
            <a:ext cx="3603026" cy="3106057"/>
            <a:chOff x="6472980" y="3429001"/>
            <a:chExt cx="3603026" cy="3106057"/>
          </a:xfrm>
        </p:grpSpPr>
        <p:sp>
          <p:nvSpPr>
            <p:cNvPr id="13" name="Altıgen 12">
              <a:extLst>
                <a:ext uri="{FF2B5EF4-FFF2-40B4-BE49-F238E27FC236}">
                  <a16:creationId xmlns:a16="http://schemas.microsoft.com/office/drawing/2014/main" id="{1F2A6933-3DDA-1B88-3BFA-6129E188946B}"/>
                </a:ext>
              </a:extLst>
            </p:cNvPr>
            <p:cNvSpPr/>
            <p:nvPr/>
          </p:nvSpPr>
          <p:spPr>
            <a:xfrm>
              <a:off x="6472980" y="3429001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Metin kutusu 13">
              <a:extLst>
                <a:ext uri="{FF2B5EF4-FFF2-40B4-BE49-F238E27FC236}">
                  <a16:creationId xmlns:a16="http://schemas.microsoft.com/office/drawing/2014/main" id="{D418C366-BC40-BD09-9DEF-4502260085C0}"/>
                </a:ext>
              </a:extLst>
            </p:cNvPr>
            <p:cNvSpPr txBox="1"/>
            <p:nvPr/>
          </p:nvSpPr>
          <p:spPr>
            <a:xfrm>
              <a:off x="6872171" y="4227392"/>
              <a:ext cx="280464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 err="1">
                  <a:latin typeface="Helvetica" pitchFamily="2" charset="0"/>
                </a:rPr>
                <a:t>Admission</a:t>
              </a:r>
              <a:r>
                <a:rPr lang="tr-TR" sz="3200" dirty="0">
                  <a:latin typeface="Helvetica" pitchFamily="2" charset="0"/>
                </a:rPr>
                <a:t> &amp; </a:t>
              </a:r>
              <a:r>
                <a:rPr lang="tr-TR" sz="3200" dirty="0" err="1">
                  <a:latin typeface="Helvetica" pitchFamily="2" charset="0"/>
                </a:rPr>
                <a:t>Registration</a:t>
              </a:r>
              <a:r>
                <a:rPr lang="tr-TR" sz="3200" dirty="0">
                  <a:latin typeface="Helvetica" pitchFamily="2" charset="0"/>
                </a:rPr>
                <a:t> </a:t>
              </a:r>
              <a:r>
                <a:rPr lang="tr-TR" sz="3200" dirty="0" err="1">
                  <a:latin typeface="Helvetica" pitchFamily="2" charset="0"/>
                </a:rPr>
                <a:t>Conditions</a:t>
              </a:r>
              <a:endParaRPr lang="tr-TR" sz="3200" dirty="0">
                <a:latin typeface="Helvetica" pitchFamily="2" charset="0"/>
              </a:endParaRPr>
            </a:p>
          </p:txBody>
        </p:sp>
      </p:grpSp>
      <p:grpSp>
        <p:nvGrpSpPr>
          <p:cNvPr id="9" name="Grup 8">
            <a:extLst>
              <a:ext uri="{FF2B5EF4-FFF2-40B4-BE49-F238E27FC236}">
                <a16:creationId xmlns:a16="http://schemas.microsoft.com/office/drawing/2014/main" id="{4AB9E44B-79BD-B20B-0DC4-6ACDF2394210}"/>
              </a:ext>
            </a:extLst>
          </p:cNvPr>
          <p:cNvGrpSpPr/>
          <p:nvPr/>
        </p:nvGrpSpPr>
        <p:grpSpPr>
          <a:xfrm>
            <a:off x="-577992" y="610415"/>
            <a:ext cx="3603026" cy="3106057"/>
            <a:chOff x="6472980" y="322945"/>
            <a:chExt cx="3603026" cy="3106057"/>
          </a:xfrm>
        </p:grpSpPr>
        <p:sp>
          <p:nvSpPr>
            <p:cNvPr id="10" name="Altıgen 9">
              <a:extLst>
                <a:ext uri="{FF2B5EF4-FFF2-40B4-BE49-F238E27FC236}">
                  <a16:creationId xmlns:a16="http://schemas.microsoft.com/office/drawing/2014/main" id="{8162D2C2-F7FF-18E3-9F6B-03728C1F0644}"/>
                </a:ext>
              </a:extLst>
            </p:cNvPr>
            <p:cNvSpPr/>
            <p:nvPr/>
          </p:nvSpPr>
          <p:spPr>
            <a:xfrm>
              <a:off x="6472980" y="322945"/>
              <a:ext cx="3603026" cy="3106057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Metin kutusu 10">
              <a:extLst>
                <a:ext uri="{FF2B5EF4-FFF2-40B4-BE49-F238E27FC236}">
                  <a16:creationId xmlns:a16="http://schemas.microsoft.com/office/drawing/2014/main" id="{F0D2CC87-BB0C-70B2-2707-A54652D18F70}"/>
                </a:ext>
              </a:extLst>
            </p:cNvPr>
            <p:cNvSpPr txBox="1"/>
            <p:nvPr/>
          </p:nvSpPr>
          <p:spPr>
            <a:xfrm>
              <a:off x="7131204" y="1337359"/>
              <a:ext cx="22865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 err="1">
                  <a:latin typeface="Helvetica" pitchFamily="2" charset="0"/>
                </a:rPr>
                <a:t>Year</a:t>
              </a:r>
              <a:r>
                <a:rPr lang="tr-TR" sz="3200" dirty="0">
                  <a:latin typeface="Helvetica" pitchFamily="2" charset="0"/>
                </a:rPr>
                <a:t> of Foundation</a:t>
              </a:r>
            </a:p>
          </p:txBody>
        </p:sp>
      </p:grpSp>
      <p:pic>
        <p:nvPicPr>
          <p:cNvPr id="5" name="Resim 4" descr="DEÜ'lü diş hekimleri, pratik eğitimlerini fantom laboratuvarında alıyor -  İzmir Haberleri">
            <a:extLst>
              <a:ext uri="{FF2B5EF4-FFF2-40B4-BE49-F238E27FC236}">
                <a16:creationId xmlns:a16="http://schemas.microsoft.com/office/drawing/2014/main" id="{622FD218-761F-50A6-48A5-67862A98C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12121" r="29991"/>
          <a:stretch>
            <a:fillRect/>
          </a:stretch>
        </p:blipFill>
        <p:spPr bwMode="auto">
          <a:xfrm>
            <a:off x="7435580" y="7257070"/>
            <a:ext cx="5758065" cy="4957076"/>
          </a:xfrm>
          <a:custGeom>
            <a:avLst/>
            <a:gdLst>
              <a:gd name="connsiteX0" fmla="*/ 1873972 w 8695229"/>
              <a:gd name="connsiteY0" fmla="*/ 0 h 7485659"/>
              <a:gd name="connsiteX1" fmla="*/ 6821257 w 8695229"/>
              <a:gd name="connsiteY1" fmla="*/ 0 h 7485659"/>
              <a:gd name="connsiteX2" fmla="*/ 8695229 w 8695229"/>
              <a:gd name="connsiteY2" fmla="*/ 3747942 h 7485659"/>
              <a:gd name="connsiteX3" fmla="*/ 6826369 w 8695229"/>
              <a:gd name="connsiteY3" fmla="*/ 7485659 h 7485659"/>
              <a:gd name="connsiteX4" fmla="*/ 1868860 w 8695229"/>
              <a:gd name="connsiteY4" fmla="*/ 7485659 h 7485659"/>
              <a:gd name="connsiteX5" fmla="*/ 0 w 8695229"/>
              <a:gd name="connsiteY5" fmla="*/ 3747942 h 748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5229" h="7485659">
                <a:moveTo>
                  <a:pt x="1873972" y="0"/>
                </a:moveTo>
                <a:lnTo>
                  <a:pt x="6821257" y="0"/>
                </a:lnTo>
                <a:lnTo>
                  <a:pt x="8695229" y="3747942"/>
                </a:lnTo>
                <a:lnTo>
                  <a:pt x="6826369" y="7485659"/>
                </a:lnTo>
                <a:lnTo>
                  <a:pt x="1868860" y="7485659"/>
                </a:lnTo>
                <a:lnTo>
                  <a:pt x="0" y="374794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928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C94CC51-059B-B44B-CA15-310C86B9D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476"/>
            <a:ext cx="12192000" cy="1271597"/>
          </a:xfrm>
          <a:prstGeom prst="rect">
            <a:avLst/>
          </a:prstGeom>
        </p:spPr>
      </p:pic>
      <p:grpSp>
        <p:nvGrpSpPr>
          <p:cNvPr id="52" name="Grup 51">
            <a:extLst>
              <a:ext uri="{FF2B5EF4-FFF2-40B4-BE49-F238E27FC236}">
                <a16:creationId xmlns:a16="http://schemas.microsoft.com/office/drawing/2014/main" id="{0F5512E1-D38B-0B13-06D1-76FCEB5EB808}"/>
              </a:ext>
            </a:extLst>
          </p:cNvPr>
          <p:cNvGrpSpPr/>
          <p:nvPr/>
        </p:nvGrpSpPr>
        <p:grpSpPr>
          <a:xfrm>
            <a:off x="789901" y="-3896350"/>
            <a:ext cx="3603026" cy="3106057"/>
            <a:chOff x="9357096" y="-1230085"/>
            <a:chExt cx="3603026" cy="3106057"/>
          </a:xfrm>
        </p:grpSpPr>
        <p:sp>
          <p:nvSpPr>
            <p:cNvPr id="28" name="Altıgen 27">
              <a:extLst>
                <a:ext uri="{FF2B5EF4-FFF2-40B4-BE49-F238E27FC236}">
                  <a16:creationId xmlns:a16="http://schemas.microsoft.com/office/drawing/2014/main" id="{7E0AAEB0-EADA-3955-289D-78B5441CE2B8}"/>
                </a:ext>
              </a:extLst>
            </p:cNvPr>
            <p:cNvSpPr/>
            <p:nvPr/>
          </p:nvSpPr>
          <p:spPr>
            <a:xfrm>
              <a:off x="9357096" y="-1230085"/>
              <a:ext cx="3603026" cy="3106057"/>
            </a:xfrm>
            <a:prstGeom prst="hexagon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2" name="Metin kutusu 41">
              <a:extLst>
                <a:ext uri="{FF2B5EF4-FFF2-40B4-BE49-F238E27FC236}">
                  <a16:creationId xmlns:a16="http://schemas.microsoft.com/office/drawing/2014/main" id="{01288DF1-994F-D789-047D-2DFC8459E56C}"/>
                </a:ext>
              </a:extLst>
            </p:cNvPr>
            <p:cNvSpPr txBox="1"/>
            <p:nvPr/>
          </p:nvSpPr>
          <p:spPr>
            <a:xfrm>
              <a:off x="10247019" y="-218974"/>
              <a:ext cx="18014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Program İçeriği</a:t>
              </a:r>
            </a:p>
          </p:txBody>
        </p:sp>
      </p:grpSp>
      <p:grpSp>
        <p:nvGrpSpPr>
          <p:cNvPr id="54" name="Grup 53">
            <a:extLst>
              <a:ext uri="{FF2B5EF4-FFF2-40B4-BE49-F238E27FC236}">
                <a16:creationId xmlns:a16="http://schemas.microsoft.com/office/drawing/2014/main" id="{B203D26B-42E1-9D33-4A01-8669B26534A6}"/>
              </a:ext>
            </a:extLst>
          </p:cNvPr>
          <p:cNvGrpSpPr/>
          <p:nvPr/>
        </p:nvGrpSpPr>
        <p:grpSpPr>
          <a:xfrm>
            <a:off x="818379" y="-7193106"/>
            <a:ext cx="3603026" cy="3106057"/>
            <a:chOff x="6472980" y="3429001"/>
            <a:chExt cx="3603026" cy="3106057"/>
          </a:xfrm>
        </p:grpSpPr>
        <p:sp>
          <p:nvSpPr>
            <p:cNvPr id="31" name="Altıgen 30">
              <a:extLst>
                <a:ext uri="{FF2B5EF4-FFF2-40B4-BE49-F238E27FC236}">
                  <a16:creationId xmlns:a16="http://schemas.microsoft.com/office/drawing/2014/main" id="{C33F7BBB-D73B-875F-A88B-F104FFE2DD1E}"/>
                </a:ext>
              </a:extLst>
            </p:cNvPr>
            <p:cNvSpPr/>
            <p:nvPr/>
          </p:nvSpPr>
          <p:spPr>
            <a:xfrm>
              <a:off x="6472980" y="3429001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3" name="Metin kutusu 42">
              <a:extLst>
                <a:ext uri="{FF2B5EF4-FFF2-40B4-BE49-F238E27FC236}">
                  <a16:creationId xmlns:a16="http://schemas.microsoft.com/office/drawing/2014/main" id="{34B7D338-F8B7-7971-D605-33E5F20A50D4}"/>
                </a:ext>
              </a:extLst>
            </p:cNvPr>
            <p:cNvSpPr txBox="1"/>
            <p:nvPr/>
          </p:nvSpPr>
          <p:spPr>
            <a:xfrm>
              <a:off x="7119080" y="4213831"/>
              <a:ext cx="2310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Kabul ve Kayıt Koşulları</a:t>
              </a:r>
            </a:p>
          </p:txBody>
        </p:sp>
      </p:grpSp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3C01BD30-2164-395D-9216-AEF88A1DF836}"/>
              </a:ext>
            </a:extLst>
          </p:cNvPr>
          <p:cNvSpPr txBox="1">
            <a:spLocks/>
          </p:cNvSpPr>
          <p:nvPr/>
        </p:nvSpPr>
        <p:spPr>
          <a:xfrm>
            <a:off x="455372" y="3274999"/>
            <a:ext cx="5918661" cy="250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Dental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biomaterials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master's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program;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a program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belonging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multidisciplinary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department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Dokuz Eylül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University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Health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Sciences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Institute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admitted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first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spring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semester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2021-2022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academic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year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A1C04FB-AEC8-A802-CD60-B619165A37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74" t="9117" r="778" b="9117"/>
          <a:stretch>
            <a:fillRect/>
          </a:stretch>
        </p:blipFill>
        <p:spPr>
          <a:xfrm>
            <a:off x="6538126" y="6858000"/>
            <a:ext cx="5918662" cy="5102293"/>
          </a:xfrm>
          <a:custGeom>
            <a:avLst/>
            <a:gdLst>
              <a:gd name="connsiteX0" fmla="*/ 1401866 w 6504657"/>
              <a:gd name="connsiteY0" fmla="*/ 0 h 5607461"/>
              <a:gd name="connsiteX1" fmla="*/ 5102791 w 6504657"/>
              <a:gd name="connsiteY1" fmla="*/ 0 h 5607461"/>
              <a:gd name="connsiteX2" fmla="*/ 6504657 w 6504657"/>
              <a:gd name="connsiteY2" fmla="*/ 2803731 h 5607461"/>
              <a:gd name="connsiteX3" fmla="*/ 5102791 w 6504657"/>
              <a:gd name="connsiteY3" fmla="*/ 5607461 h 5607461"/>
              <a:gd name="connsiteX4" fmla="*/ 1401866 w 6504657"/>
              <a:gd name="connsiteY4" fmla="*/ 5607461 h 5607461"/>
              <a:gd name="connsiteX5" fmla="*/ 0 w 6504657"/>
              <a:gd name="connsiteY5" fmla="*/ 2803731 h 56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4657" h="5607461">
                <a:moveTo>
                  <a:pt x="1401866" y="0"/>
                </a:moveTo>
                <a:lnTo>
                  <a:pt x="5102791" y="0"/>
                </a:lnTo>
                <a:lnTo>
                  <a:pt x="6504657" y="2803731"/>
                </a:lnTo>
                <a:lnTo>
                  <a:pt x="5102791" y="5607461"/>
                </a:lnTo>
                <a:lnTo>
                  <a:pt x="1401866" y="5607461"/>
                </a:lnTo>
                <a:lnTo>
                  <a:pt x="0" y="2803731"/>
                </a:lnTo>
                <a:close/>
              </a:path>
            </a:pathLst>
          </a:custGeom>
        </p:spPr>
      </p:pic>
      <p:grpSp>
        <p:nvGrpSpPr>
          <p:cNvPr id="6" name="Grup 5">
            <a:extLst>
              <a:ext uri="{FF2B5EF4-FFF2-40B4-BE49-F238E27FC236}">
                <a16:creationId xmlns:a16="http://schemas.microsoft.com/office/drawing/2014/main" id="{280E2BE2-E45B-3CB8-9C8D-9CE2E3189704}"/>
              </a:ext>
            </a:extLst>
          </p:cNvPr>
          <p:cNvGrpSpPr/>
          <p:nvPr/>
        </p:nvGrpSpPr>
        <p:grpSpPr>
          <a:xfrm>
            <a:off x="1973792" y="-10903989"/>
            <a:ext cx="3603026" cy="3106057"/>
            <a:chOff x="9357096" y="4992161"/>
            <a:chExt cx="3603026" cy="3106057"/>
          </a:xfrm>
        </p:grpSpPr>
        <p:sp>
          <p:nvSpPr>
            <p:cNvPr id="7" name="Altıgen 6">
              <a:extLst>
                <a:ext uri="{FF2B5EF4-FFF2-40B4-BE49-F238E27FC236}">
                  <a16:creationId xmlns:a16="http://schemas.microsoft.com/office/drawing/2014/main" id="{6F2E2AE5-5DE5-FFAD-417B-D4EFE04C837D}"/>
                </a:ext>
              </a:extLst>
            </p:cNvPr>
            <p:cNvSpPr/>
            <p:nvPr/>
          </p:nvSpPr>
          <p:spPr>
            <a:xfrm>
              <a:off x="9357096" y="4992161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Metin kutusu 7">
              <a:extLst>
                <a:ext uri="{FF2B5EF4-FFF2-40B4-BE49-F238E27FC236}">
                  <a16:creationId xmlns:a16="http://schemas.microsoft.com/office/drawing/2014/main" id="{9DE99380-EBC8-E543-C725-CFBB903D6D4D}"/>
                </a:ext>
              </a:extLst>
            </p:cNvPr>
            <p:cNvSpPr txBox="1"/>
            <p:nvPr/>
          </p:nvSpPr>
          <p:spPr>
            <a:xfrm>
              <a:off x="9742240" y="6045286"/>
              <a:ext cx="28327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 err="1">
                  <a:latin typeface="Helvetica" pitchFamily="2" charset="0"/>
                </a:rPr>
                <a:t>Graduation</a:t>
              </a:r>
              <a:r>
                <a:rPr lang="tr-TR" sz="3200" dirty="0">
                  <a:latin typeface="Helvetica" pitchFamily="2" charset="0"/>
                </a:rPr>
                <a:t> </a:t>
              </a:r>
              <a:r>
                <a:rPr lang="tr-TR" sz="3200" dirty="0" err="1">
                  <a:latin typeface="Helvetica" pitchFamily="2" charset="0"/>
                </a:rPr>
                <a:t>Requirements</a:t>
              </a:r>
              <a:endParaRPr lang="tr-TR" sz="3200" dirty="0">
                <a:latin typeface="Helvetica" pitchFamily="2" charset="0"/>
              </a:endParaRPr>
            </a:p>
          </p:txBody>
        </p:sp>
      </p:grpSp>
      <p:grpSp>
        <p:nvGrpSpPr>
          <p:cNvPr id="9" name="Grup 8">
            <a:extLst>
              <a:ext uri="{FF2B5EF4-FFF2-40B4-BE49-F238E27FC236}">
                <a16:creationId xmlns:a16="http://schemas.microsoft.com/office/drawing/2014/main" id="{9C88C305-0D44-5C11-C217-D55D0095D0D7}"/>
              </a:ext>
            </a:extLst>
          </p:cNvPr>
          <p:cNvGrpSpPr/>
          <p:nvPr/>
        </p:nvGrpSpPr>
        <p:grpSpPr>
          <a:xfrm>
            <a:off x="818379" y="-9350960"/>
            <a:ext cx="3603026" cy="3106057"/>
            <a:chOff x="9357096" y="1875971"/>
            <a:chExt cx="3603026" cy="3106057"/>
          </a:xfrm>
        </p:grpSpPr>
        <p:sp>
          <p:nvSpPr>
            <p:cNvPr id="10" name="Altıgen 9">
              <a:extLst>
                <a:ext uri="{FF2B5EF4-FFF2-40B4-BE49-F238E27FC236}">
                  <a16:creationId xmlns:a16="http://schemas.microsoft.com/office/drawing/2014/main" id="{6D49F811-19E7-21C5-DC80-FB8D09A72DEE}"/>
                </a:ext>
              </a:extLst>
            </p:cNvPr>
            <p:cNvSpPr/>
            <p:nvPr/>
          </p:nvSpPr>
          <p:spPr>
            <a:xfrm>
              <a:off x="9357096" y="1875971"/>
              <a:ext cx="3603026" cy="3106057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Metin kutusu 10">
              <a:extLst>
                <a:ext uri="{FF2B5EF4-FFF2-40B4-BE49-F238E27FC236}">
                  <a16:creationId xmlns:a16="http://schemas.microsoft.com/office/drawing/2014/main" id="{F811C0C2-0068-41E8-3D3A-D848AD1FDACF}"/>
                </a:ext>
              </a:extLst>
            </p:cNvPr>
            <p:cNvSpPr txBox="1"/>
            <p:nvPr/>
          </p:nvSpPr>
          <p:spPr>
            <a:xfrm>
              <a:off x="9923721" y="2887080"/>
              <a:ext cx="24480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 err="1">
                  <a:latin typeface="Helvetica" pitchFamily="2" charset="0"/>
                </a:rPr>
                <a:t>Purpose</a:t>
              </a:r>
              <a:r>
                <a:rPr lang="tr-TR" sz="3200" dirty="0">
                  <a:latin typeface="Helvetica" pitchFamily="2" charset="0"/>
                </a:rPr>
                <a:t> &amp; </a:t>
              </a:r>
              <a:r>
                <a:rPr lang="tr-TR" sz="3200" dirty="0" err="1">
                  <a:latin typeface="Helvetica" pitchFamily="2" charset="0"/>
                </a:rPr>
                <a:t>Gains</a:t>
              </a:r>
              <a:endParaRPr lang="tr-TR" sz="3200" dirty="0">
                <a:latin typeface="Helvetica" pitchFamily="2" charset="0"/>
              </a:endParaRPr>
            </a:p>
          </p:txBody>
        </p:sp>
      </p:grpSp>
      <p:grpSp>
        <p:nvGrpSpPr>
          <p:cNvPr id="12" name="Grup 11">
            <a:extLst>
              <a:ext uri="{FF2B5EF4-FFF2-40B4-BE49-F238E27FC236}">
                <a16:creationId xmlns:a16="http://schemas.microsoft.com/office/drawing/2014/main" id="{34A8425F-EC6F-14B4-6FAA-CBD42766C422}"/>
              </a:ext>
            </a:extLst>
          </p:cNvPr>
          <p:cNvGrpSpPr/>
          <p:nvPr/>
        </p:nvGrpSpPr>
        <p:grpSpPr>
          <a:xfrm>
            <a:off x="789901" y="-3899659"/>
            <a:ext cx="3603026" cy="3106057"/>
            <a:chOff x="9357096" y="-1230085"/>
            <a:chExt cx="3603026" cy="3106057"/>
          </a:xfrm>
        </p:grpSpPr>
        <p:sp>
          <p:nvSpPr>
            <p:cNvPr id="13" name="Altıgen 12">
              <a:extLst>
                <a:ext uri="{FF2B5EF4-FFF2-40B4-BE49-F238E27FC236}">
                  <a16:creationId xmlns:a16="http://schemas.microsoft.com/office/drawing/2014/main" id="{34D61E8A-9CBB-004C-5FDF-AF42FCDA48DE}"/>
                </a:ext>
              </a:extLst>
            </p:cNvPr>
            <p:cNvSpPr/>
            <p:nvPr/>
          </p:nvSpPr>
          <p:spPr>
            <a:xfrm>
              <a:off x="9357096" y="-1230085"/>
              <a:ext cx="3603026" cy="3106057"/>
            </a:xfrm>
            <a:prstGeom prst="hexagon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Metin kutusu 13">
              <a:extLst>
                <a:ext uri="{FF2B5EF4-FFF2-40B4-BE49-F238E27FC236}">
                  <a16:creationId xmlns:a16="http://schemas.microsoft.com/office/drawing/2014/main" id="{7E6DE5E1-A863-65BC-B342-539F710A65E2}"/>
                </a:ext>
              </a:extLst>
            </p:cNvPr>
            <p:cNvSpPr txBox="1"/>
            <p:nvPr/>
          </p:nvSpPr>
          <p:spPr>
            <a:xfrm>
              <a:off x="10247019" y="-218974"/>
              <a:ext cx="18014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Program Content</a:t>
              </a:r>
            </a:p>
          </p:txBody>
        </p:sp>
      </p:grpSp>
      <p:grpSp>
        <p:nvGrpSpPr>
          <p:cNvPr id="15" name="Grup 14">
            <a:extLst>
              <a:ext uri="{FF2B5EF4-FFF2-40B4-BE49-F238E27FC236}">
                <a16:creationId xmlns:a16="http://schemas.microsoft.com/office/drawing/2014/main" id="{C0B1368E-DBB0-A48B-0A81-7C96AA262025}"/>
              </a:ext>
            </a:extLst>
          </p:cNvPr>
          <p:cNvGrpSpPr/>
          <p:nvPr/>
        </p:nvGrpSpPr>
        <p:grpSpPr>
          <a:xfrm>
            <a:off x="819772" y="-7199187"/>
            <a:ext cx="3603026" cy="3106057"/>
            <a:chOff x="6472980" y="3429001"/>
            <a:chExt cx="3603026" cy="3106057"/>
          </a:xfrm>
        </p:grpSpPr>
        <p:sp>
          <p:nvSpPr>
            <p:cNvPr id="16" name="Altıgen 15">
              <a:extLst>
                <a:ext uri="{FF2B5EF4-FFF2-40B4-BE49-F238E27FC236}">
                  <a16:creationId xmlns:a16="http://schemas.microsoft.com/office/drawing/2014/main" id="{B1ED4C8A-FCA0-1A0B-DCB7-E5D34914CF81}"/>
                </a:ext>
              </a:extLst>
            </p:cNvPr>
            <p:cNvSpPr/>
            <p:nvPr/>
          </p:nvSpPr>
          <p:spPr>
            <a:xfrm>
              <a:off x="6472980" y="3429001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" name="Metin kutusu 16">
              <a:extLst>
                <a:ext uri="{FF2B5EF4-FFF2-40B4-BE49-F238E27FC236}">
                  <a16:creationId xmlns:a16="http://schemas.microsoft.com/office/drawing/2014/main" id="{4A50E6E6-60D0-63FC-D12A-4F15685F4FF3}"/>
                </a:ext>
              </a:extLst>
            </p:cNvPr>
            <p:cNvSpPr txBox="1"/>
            <p:nvPr/>
          </p:nvSpPr>
          <p:spPr>
            <a:xfrm>
              <a:off x="6872171" y="4227392"/>
              <a:ext cx="280464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 err="1">
                  <a:latin typeface="Helvetica" pitchFamily="2" charset="0"/>
                </a:rPr>
                <a:t>Admission</a:t>
              </a:r>
              <a:r>
                <a:rPr lang="tr-TR" sz="3200" dirty="0">
                  <a:latin typeface="Helvetica" pitchFamily="2" charset="0"/>
                </a:rPr>
                <a:t> &amp; </a:t>
              </a:r>
              <a:r>
                <a:rPr lang="tr-TR" sz="3200" dirty="0" err="1">
                  <a:latin typeface="Helvetica" pitchFamily="2" charset="0"/>
                </a:rPr>
                <a:t>Registration</a:t>
              </a:r>
              <a:r>
                <a:rPr lang="tr-TR" sz="3200" dirty="0">
                  <a:latin typeface="Helvetica" pitchFamily="2" charset="0"/>
                </a:rPr>
                <a:t> </a:t>
              </a:r>
              <a:r>
                <a:rPr lang="tr-TR" sz="3200" dirty="0" err="1">
                  <a:latin typeface="Helvetica" pitchFamily="2" charset="0"/>
                </a:rPr>
                <a:t>Conditions</a:t>
              </a:r>
              <a:endParaRPr lang="tr-TR" sz="3200" dirty="0">
                <a:latin typeface="Helvetica" pitchFamily="2" charset="0"/>
              </a:endParaRPr>
            </a:p>
          </p:txBody>
        </p:sp>
      </p:grpSp>
      <p:grpSp>
        <p:nvGrpSpPr>
          <p:cNvPr id="18" name="Grup 17">
            <a:extLst>
              <a:ext uri="{FF2B5EF4-FFF2-40B4-BE49-F238E27FC236}">
                <a16:creationId xmlns:a16="http://schemas.microsoft.com/office/drawing/2014/main" id="{83AFB0ED-FB59-A665-BD9F-C69189465140}"/>
              </a:ext>
            </a:extLst>
          </p:cNvPr>
          <p:cNvGrpSpPr/>
          <p:nvPr/>
        </p:nvGrpSpPr>
        <p:grpSpPr>
          <a:xfrm>
            <a:off x="768170" y="-457752"/>
            <a:ext cx="3603026" cy="3106057"/>
            <a:chOff x="6472980" y="322945"/>
            <a:chExt cx="3603026" cy="3106057"/>
          </a:xfrm>
        </p:grpSpPr>
        <p:sp>
          <p:nvSpPr>
            <p:cNvPr id="19" name="Altıgen 18">
              <a:extLst>
                <a:ext uri="{FF2B5EF4-FFF2-40B4-BE49-F238E27FC236}">
                  <a16:creationId xmlns:a16="http://schemas.microsoft.com/office/drawing/2014/main" id="{D3C220C0-88E2-1C61-B31C-5AD0F40BBD97}"/>
                </a:ext>
              </a:extLst>
            </p:cNvPr>
            <p:cNvSpPr/>
            <p:nvPr/>
          </p:nvSpPr>
          <p:spPr>
            <a:xfrm>
              <a:off x="6472980" y="322945"/>
              <a:ext cx="3603026" cy="3106057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20" name="Metin kutusu 19">
              <a:extLst>
                <a:ext uri="{FF2B5EF4-FFF2-40B4-BE49-F238E27FC236}">
                  <a16:creationId xmlns:a16="http://schemas.microsoft.com/office/drawing/2014/main" id="{4CCAF498-7434-EDEE-578C-D0E67527C00A}"/>
                </a:ext>
              </a:extLst>
            </p:cNvPr>
            <p:cNvSpPr txBox="1"/>
            <p:nvPr/>
          </p:nvSpPr>
          <p:spPr>
            <a:xfrm>
              <a:off x="7131204" y="1337359"/>
              <a:ext cx="22865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 err="1">
                  <a:latin typeface="Helvetica" pitchFamily="2" charset="0"/>
                </a:rPr>
                <a:t>Year</a:t>
              </a:r>
              <a:r>
                <a:rPr lang="tr-TR" sz="3200" dirty="0">
                  <a:latin typeface="Helvetica" pitchFamily="2" charset="0"/>
                </a:rPr>
                <a:t> of Foundation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30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484CEA4-F999-028E-7524-A6DD58D74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476"/>
            <a:ext cx="12192000" cy="1271597"/>
          </a:xfrm>
          <a:prstGeom prst="rect">
            <a:avLst/>
          </a:prstGeom>
        </p:spPr>
      </p:pic>
      <p:grpSp>
        <p:nvGrpSpPr>
          <p:cNvPr id="52" name="Grup 51">
            <a:extLst>
              <a:ext uri="{FF2B5EF4-FFF2-40B4-BE49-F238E27FC236}">
                <a16:creationId xmlns:a16="http://schemas.microsoft.com/office/drawing/2014/main" id="{0F5512E1-D38B-0B13-06D1-76FCEB5EB808}"/>
              </a:ext>
            </a:extLst>
          </p:cNvPr>
          <p:cNvGrpSpPr/>
          <p:nvPr/>
        </p:nvGrpSpPr>
        <p:grpSpPr>
          <a:xfrm>
            <a:off x="789901" y="-582626"/>
            <a:ext cx="3603026" cy="3106057"/>
            <a:chOff x="9357096" y="-1230085"/>
            <a:chExt cx="3603026" cy="3106057"/>
          </a:xfrm>
        </p:grpSpPr>
        <p:sp>
          <p:nvSpPr>
            <p:cNvPr id="28" name="Altıgen 27">
              <a:extLst>
                <a:ext uri="{FF2B5EF4-FFF2-40B4-BE49-F238E27FC236}">
                  <a16:creationId xmlns:a16="http://schemas.microsoft.com/office/drawing/2014/main" id="{7E0AAEB0-EADA-3955-289D-78B5441CE2B8}"/>
                </a:ext>
              </a:extLst>
            </p:cNvPr>
            <p:cNvSpPr/>
            <p:nvPr/>
          </p:nvSpPr>
          <p:spPr>
            <a:xfrm>
              <a:off x="9357096" y="-1230085"/>
              <a:ext cx="3603026" cy="3106057"/>
            </a:xfrm>
            <a:prstGeom prst="hexagon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2" name="Metin kutusu 41">
              <a:extLst>
                <a:ext uri="{FF2B5EF4-FFF2-40B4-BE49-F238E27FC236}">
                  <a16:creationId xmlns:a16="http://schemas.microsoft.com/office/drawing/2014/main" id="{01288DF1-994F-D789-047D-2DFC8459E56C}"/>
                </a:ext>
              </a:extLst>
            </p:cNvPr>
            <p:cNvSpPr txBox="1"/>
            <p:nvPr/>
          </p:nvSpPr>
          <p:spPr>
            <a:xfrm>
              <a:off x="10247019" y="-218974"/>
              <a:ext cx="18014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Program İçeriği</a:t>
              </a:r>
            </a:p>
          </p:txBody>
        </p:sp>
      </p:grpSp>
      <p:grpSp>
        <p:nvGrpSpPr>
          <p:cNvPr id="54" name="Grup 53">
            <a:extLst>
              <a:ext uri="{FF2B5EF4-FFF2-40B4-BE49-F238E27FC236}">
                <a16:creationId xmlns:a16="http://schemas.microsoft.com/office/drawing/2014/main" id="{B203D26B-42E1-9D33-4A01-8669B26534A6}"/>
              </a:ext>
            </a:extLst>
          </p:cNvPr>
          <p:cNvGrpSpPr/>
          <p:nvPr/>
        </p:nvGrpSpPr>
        <p:grpSpPr>
          <a:xfrm>
            <a:off x="818379" y="-7193106"/>
            <a:ext cx="3603026" cy="3106057"/>
            <a:chOff x="6472980" y="3429001"/>
            <a:chExt cx="3603026" cy="3106057"/>
          </a:xfrm>
        </p:grpSpPr>
        <p:sp>
          <p:nvSpPr>
            <p:cNvPr id="31" name="Altıgen 30">
              <a:extLst>
                <a:ext uri="{FF2B5EF4-FFF2-40B4-BE49-F238E27FC236}">
                  <a16:creationId xmlns:a16="http://schemas.microsoft.com/office/drawing/2014/main" id="{C33F7BBB-D73B-875F-A88B-F104FFE2DD1E}"/>
                </a:ext>
              </a:extLst>
            </p:cNvPr>
            <p:cNvSpPr/>
            <p:nvPr/>
          </p:nvSpPr>
          <p:spPr>
            <a:xfrm>
              <a:off x="6472980" y="3429001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3" name="Metin kutusu 42">
              <a:extLst>
                <a:ext uri="{FF2B5EF4-FFF2-40B4-BE49-F238E27FC236}">
                  <a16:creationId xmlns:a16="http://schemas.microsoft.com/office/drawing/2014/main" id="{34B7D338-F8B7-7971-D605-33E5F20A50D4}"/>
                </a:ext>
              </a:extLst>
            </p:cNvPr>
            <p:cNvSpPr txBox="1"/>
            <p:nvPr/>
          </p:nvSpPr>
          <p:spPr>
            <a:xfrm>
              <a:off x="7119080" y="4213831"/>
              <a:ext cx="2310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Kabul ve Kayıt Koşulları</a:t>
              </a:r>
            </a:p>
          </p:txBody>
        </p:sp>
      </p:grpSp>
      <p:grpSp>
        <p:nvGrpSpPr>
          <p:cNvPr id="53" name="Grup 52">
            <a:extLst>
              <a:ext uri="{FF2B5EF4-FFF2-40B4-BE49-F238E27FC236}">
                <a16:creationId xmlns:a16="http://schemas.microsoft.com/office/drawing/2014/main" id="{28840A01-2990-FB2E-E465-19CBE797599D}"/>
              </a:ext>
            </a:extLst>
          </p:cNvPr>
          <p:cNvGrpSpPr/>
          <p:nvPr/>
        </p:nvGrpSpPr>
        <p:grpSpPr>
          <a:xfrm>
            <a:off x="779036" y="-10473568"/>
            <a:ext cx="3603026" cy="3106057"/>
            <a:chOff x="9357096" y="1875971"/>
            <a:chExt cx="3603026" cy="3106057"/>
          </a:xfrm>
        </p:grpSpPr>
        <p:sp>
          <p:nvSpPr>
            <p:cNvPr id="30" name="Altıgen 29">
              <a:extLst>
                <a:ext uri="{FF2B5EF4-FFF2-40B4-BE49-F238E27FC236}">
                  <a16:creationId xmlns:a16="http://schemas.microsoft.com/office/drawing/2014/main" id="{CA28EFAC-A0BD-DE1C-995E-68B1719EABAE}"/>
                </a:ext>
              </a:extLst>
            </p:cNvPr>
            <p:cNvSpPr/>
            <p:nvPr/>
          </p:nvSpPr>
          <p:spPr>
            <a:xfrm>
              <a:off x="9357096" y="1875971"/>
              <a:ext cx="3603026" cy="3106057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4" name="Metin kutusu 43">
              <a:extLst>
                <a:ext uri="{FF2B5EF4-FFF2-40B4-BE49-F238E27FC236}">
                  <a16:creationId xmlns:a16="http://schemas.microsoft.com/office/drawing/2014/main" id="{2B3FEFA0-2B2B-3898-44B3-2D445FD29A5C}"/>
                </a:ext>
              </a:extLst>
            </p:cNvPr>
            <p:cNvSpPr txBox="1"/>
            <p:nvPr/>
          </p:nvSpPr>
          <p:spPr>
            <a:xfrm>
              <a:off x="9923721" y="2627539"/>
              <a:ext cx="24480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Programın Amacı ve Kazanımları</a:t>
              </a:r>
            </a:p>
          </p:txBody>
        </p:sp>
      </p:grpSp>
      <p:grpSp>
        <p:nvGrpSpPr>
          <p:cNvPr id="55" name="Grup 54">
            <a:extLst>
              <a:ext uri="{FF2B5EF4-FFF2-40B4-BE49-F238E27FC236}">
                <a16:creationId xmlns:a16="http://schemas.microsoft.com/office/drawing/2014/main" id="{6917F031-F641-AEF4-45EB-2E6C2EA8680F}"/>
              </a:ext>
            </a:extLst>
          </p:cNvPr>
          <p:cNvGrpSpPr/>
          <p:nvPr/>
        </p:nvGrpSpPr>
        <p:grpSpPr>
          <a:xfrm>
            <a:off x="768171" y="-13899370"/>
            <a:ext cx="3603026" cy="3106057"/>
            <a:chOff x="9357096" y="4982028"/>
            <a:chExt cx="3603026" cy="3106057"/>
          </a:xfrm>
        </p:grpSpPr>
        <p:sp>
          <p:nvSpPr>
            <p:cNvPr id="32" name="Altıgen 31">
              <a:extLst>
                <a:ext uri="{FF2B5EF4-FFF2-40B4-BE49-F238E27FC236}">
                  <a16:creationId xmlns:a16="http://schemas.microsoft.com/office/drawing/2014/main" id="{CF46CAB2-3548-6305-2B40-8A5906002DD4}"/>
                </a:ext>
              </a:extLst>
            </p:cNvPr>
            <p:cNvSpPr/>
            <p:nvPr/>
          </p:nvSpPr>
          <p:spPr>
            <a:xfrm>
              <a:off x="9357096" y="4982028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5" name="Metin kutusu 44">
              <a:extLst>
                <a:ext uri="{FF2B5EF4-FFF2-40B4-BE49-F238E27FC236}">
                  <a16:creationId xmlns:a16="http://schemas.microsoft.com/office/drawing/2014/main" id="{E35EA603-78A4-61ED-7406-4752BF46CE28}"/>
                </a:ext>
              </a:extLst>
            </p:cNvPr>
            <p:cNvSpPr txBox="1"/>
            <p:nvPr/>
          </p:nvSpPr>
          <p:spPr>
            <a:xfrm>
              <a:off x="10127384" y="6094631"/>
              <a:ext cx="20624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Mezuniyet Koşulları</a:t>
              </a:r>
            </a:p>
          </p:txBody>
        </p:sp>
      </p:grpSp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3C01BD30-2164-395D-9216-AEF88A1DF836}"/>
              </a:ext>
            </a:extLst>
          </p:cNvPr>
          <p:cNvSpPr txBox="1">
            <a:spLocks/>
          </p:cNvSpPr>
          <p:nvPr/>
        </p:nvSpPr>
        <p:spPr>
          <a:xfrm>
            <a:off x="455372" y="3274998"/>
            <a:ext cx="5918661" cy="2785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duration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program is 2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years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total,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including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year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coursework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year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thesis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year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language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program is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Turkish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There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2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semesters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year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16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each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semester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There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total of 120 ECTS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credits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285750" lvl="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tr-TR" sz="1800" dirty="0" err="1">
                <a:latin typeface="Helvetica" pitchFamily="2" charset="0"/>
              </a:rPr>
              <a:t>Faculty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members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from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eight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departments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within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the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faculty</a:t>
            </a:r>
            <a:r>
              <a:rPr lang="tr-TR" sz="1800" dirty="0">
                <a:latin typeface="Helvetica" pitchFamily="2" charset="0"/>
              </a:rPr>
              <a:t> of </a:t>
            </a:r>
            <a:r>
              <a:rPr lang="tr-TR" sz="1800" dirty="0" err="1">
                <a:latin typeface="Helvetica" pitchFamily="2" charset="0"/>
              </a:rPr>
              <a:t>dentistry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provide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training</a:t>
            </a:r>
            <a:r>
              <a:rPr lang="tr-TR" sz="1800" dirty="0">
                <a:latin typeface="Helvetica" pitchFamily="2" charset="0"/>
              </a:rPr>
              <a:t> in </a:t>
            </a:r>
            <a:r>
              <a:rPr lang="tr-TR" sz="1800" dirty="0" err="1">
                <a:latin typeface="Helvetica" pitchFamily="2" charset="0"/>
              </a:rPr>
              <a:t>this</a:t>
            </a:r>
            <a:r>
              <a:rPr lang="tr-TR" sz="1800" dirty="0">
                <a:latin typeface="Helvetica" pitchFamily="2" charset="0"/>
              </a:rPr>
              <a:t> program.</a:t>
            </a:r>
            <a:endParaRPr lang="en-US" sz="1800" dirty="0">
              <a:latin typeface="Helvetica" pitchFamily="2" charset="0"/>
            </a:endParaRPr>
          </a:p>
        </p:txBody>
      </p:sp>
      <p:pic>
        <p:nvPicPr>
          <p:cNvPr id="4" name="Resim 3" descr="DEÜ'lü diş hekimleri, pratik eğitimlerini fantom laboratuvarında alıyor -  İzmir Haberleri">
            <a:extLst>
              <a:ext uri="{FF2B5EF4-FFF2-40B4-BE49-F238E27FC236}">
                <a16:creationId xmlns:a16="http://schemas.microsoft.com/office/drawing/2014/main" id="{99DAC3AF-4491-CC10-0436-D9506154A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12121" r="29991"/>
          <a:stretch>
            <a:fillRect/>
          </a:stretch>
        </p:blipFill>
        <p:spPr bwMode="auto">
          <a:xfrm>
            <a:off x="7412065" y="-5130075"/>
            <a:ext cx="5758065" cy="4957076"/>
          </a:xfrm>
          <a:custGeom>
            <a:avLst/>
            <a:gdLst>
              <a:gd name="connsiteX0" fmla="*/ 1873972 w 8695229"/>
              <a:gd name="connsiteY0" fmla="*/ 0 h 7485659"/>
              <a:gd name="connsiteX1" fmla="*/ 6821257 w 8695229"/>
              <a:gd name="connsiteY1" fmla="*/ 0 h 7485659"/>
              <a:gd name="connsiteX2" fmla="*/ 8695229 w 8695229"/>
              <a:gd name="connsiteY2" fmla="*/ 3747942 h 7485659"/>
              <a:gd name="connsiteX3" fmla="*/ 6826369 w 8695229"/>
              <a:gd name="connsiteY3" fmla="*/ 7485659 h 7485659"/>
              <a:gd name="connsiteX4" fmla="*/ 1868860 w 8695229"/>
              <a:gd name="connsiteY4" fmla="*/ 7485659 h 7485659"/>
              <a:gd name="connsiteX5" fmla="*/ 0 w 8695229"/>
              <a:gd name="connsiteY5" fmla="*/ 3747942 h 748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5229" h="7485659">
                <a:moveTo>
                  <a:pt x="1873972" y="0"/>
                </a:moveTo>
                <a:lnTo>
                  <a:pt x="6821257" y="0"/>
                </a:lnTo>
                <a:lnTo>
                  <a:pt x="8695229" y="3747942"/>
                </a:lnTo>
                <a:lnTo>
                  <a:pt x="6826369" y="7485659"/>
                </a:lnTo>
                <a:lnTo>
                  <a:pt x="1868860" y="7485659"/>
                </a:lnTo>
                <a:lnTo>
                  <a:pt x="0" y="374794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4E07FCB-337C-2FD1-EE79-73FA75CD84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374" t="9117" r="778" b="9117"/>
          <a:stretch>
            <a:fillRect/>
          </a:stretch>
        </p:blipFill>
        <p:spPr>
          <a:xfrm>
            <a:off x="6538126" y="877853"/>
            <a:ext cx="5918662" cy="5102293"/>
          </a:xfrm>
          <a:custGeom>
            <a:avLst/>
            <a:gdLst>
              <a:gd name="connsiteX0" fmla="*/ 1401866 w 6504657"/>
              <a:gd name="connsiteY0" fmla="*/ 0 h 5607461"/>
              <a:gd name="connsiteX1" fmla="*/ 5102791 w 6504657"/>
              <a:gd name="connsiteY1" fmla="*/ 0 h 5607461"/>
              <a:gd name="connsiteX2" fmla="*/ 6504657 w 6504657"/>
              <a:gd name="connsiteY2" fmla="*/ 2803731 h 5607461"/>
              <a:gd name="connsiteX3" fmla="*/ 5102791 w 6504657"/>
              <a:gd name="connsiteY3" fmla="*/ 5607461 h 5607461"/>
              <a:gd name="connsiteX4" fmla="*/ 1401866 w 6504657"/>
              <a:gd name="connsiteY4" fmla="*/ 5607461 h 5607461"/>
              <a:gd name="connsiteX5" fmla="*/ 0 w 6504657"/>
              <a:gd name="connsiteY5" fmla="*/ 2803731 h 56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4657" h="5607461">
                <a:moveTo>
                  <a:pt x="1401866" y="0"/>
                </a:moveTo>
                <a:lnTo>
                  <a:pt x="5102791" y="0"/>
                </a:lnTo>
                <a:lnTo>
                  <a:pt x="6504657" y="2803731"/>
                </a:lnTo>
                <a:lnTo>
                  <a:pt x="5102791" y="5607461"/>
                </a:lnTo>
                <a:lnTo>
                  <a:pt x="1401866" y="5607461"/>
                </a:lnTo>
                <a:lnTo>
                  <a:pt x="0" y="2803731"/>
                </a:lnTo>
                <a:close/>
              </a:path>
            </a:pathLst>
          </a:custGeom>
        </p:spPr>
      </p:pic>
      <p:pic>
        <p:nvPicPr>
          <p:cNvPr id="9" name="Resim 8" descr="Free vector happy students jumping with flat design">
            <a:extLst>
              <a:ext uri="{FF2B5EF4-FFF2-40B4-BE49-F238E27FC236}">
                <a16:creationId xmlns:a16="http://schemas.microsoft.com/office/drawing/2014/main" id="{93EF0F13-C233-2191-04E4-B8FBA3377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7100" r="2830" b="12160"/>
          <a:stretch>
            <a:fillRect/>
          </a:stretch>
        </p:blipFill>
        <p:spPr bwMode="auto">
          <a:xfrm>
            <a:off x="6638641" y="7148113"/>
            <a:ext cx="5717631" cy="4928990"/>
          </a:xfrm>
          <a:custGeom>
            <a:avLst/>
            <a:gdLst>
              <a:gd name="connsiteX0" fmla="*/ 1232248 w 5717631"/>
              <a:gd name="connsiteY0" fmla="*/ 0 h 4928990"/>
              <a:gd name="connsiteX1" fmla="*/ 4485383 w 5717631"/>
              <a:gd name="connsiteY1" fmla="*/ 0 h 4928990"/>
              <a:gd name="connsiteX2" fmla="*/ 5717631 w 5717631"/>
              <a:gd name="connsiteY2" fmla="*/ 2464495 h 4928990"/>
              <a:gd name="connsiteX3" fmla="*/ 4485383 w 5717631"/>
              <a:gd name="connsiteY3" fmla="*/ 4928990 h 4928990"/>
              <a:gd name="connsiteX4" fmla="*/ 1232248 w 5717631"/>
              <a:gd name="connsiteY4" fmla="*/ 4928990 h 4928990"/>
              <a:gd name="connsiteX5" fmla="*/ 0 w 5717631"/>
              <a:gd name="connsiteY5" fmla="*/ 2464495 h 492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631" h="4928990">
                <a:moveTo>
                  <a:pt x="1232248" y="0"/>
                </a:moveTo>
                <a:lnTo>
                  <a:pt x="4485383" y="0"/>
                </a:lnTo>
                <a:lnTo>
                  <a:pt x="5717631" y="2464495"/>
                </a:lnTo>
                <a:lnTo>
                  <a:pt x="4485383" y="4928990"/>
                </a:lnTo>
                <a:lnTo>
                  <a:pt x="1232248" y="4928990"/>
                </a:lnTo>
                <a:lnTo>
                  <a:pt x="0" y="246449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 4">
            <a:extLst>
              <a:ext uri="{FF2B5EF4-FFF2-40B4-BE49-F238E27FC236}">
                <a16:creationId xmlns:a16="http://schemas.microsoft.com/office/drawing/2014/main" id="{2B713C2A-923F-6EF8-2B3C-5D562A5B1C7F}"/>
              </a:ext>
            </a:extLst>
          </p:cNvPr>
          <p:cNvGrpSpPr/>
          <p:nvPr/>
        </p:nvGrpSpPr>
        <p:grpSpPr>
          <a:xfrm>
            <a:off x="768170" y="8342925"/>
            <a:ext cx="3603026" cy="3106057"/>
            <a:chOff x="6472980" y="322945"/>
            <a:chExt cx="3603026" cy="3106057"/>
          </a:xfrm>
        </p:grpSpPr>
        <p:sp>
          <p:nvSpPr>
            <p:cNvPr id="6" name="Altıgen 5">
              <a:extLst>
                <a:ext uri="{FF2B5EF4-FFF2-40B4-BE49-F238E27FC236}">
                  <a16:creationId xmlns:a16="http://schemas.microsoft.com/office/drawing/2014/main" id="{702123BB-99CD-4C09-58D6-3E1C1ED88669}"/>
                </a:ext>
              </a:extLst>
            </p:cNvPr>
            <p:cNvSpPr/>
            <p:nvPr/>
          </p:nvSpPr>
          <p:spPr>
            <a:xfrm>
              <a:off x="6472980" y="322945"/>
              <a:ext cx="3603026" cy="3106057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7" name="Metin kutusu 6">
              <a:extLst>
                <a:ext uri="{FF2B5EF4-FFF2-40B4-BE49-F238E27FC236}">
                  <a16:creationId xmlns:a16="http://schemas.microsoft.com/office/drawing/2014/main" id="{6E7563F6-E541-958F-DE0F-995E4CBFF94A}"/>
                </a:ext>
              </a:extLst>
            </p:cNvPr>
            <p:cNvSpPr txBox="1"/>
            <p:nvPr/>
          </p:nvSpPr>
          <p:spPr>
            <a:xfrm>
              <a:off x="7131204" y="1337359"/>
              <a:ext cx="22865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 err="1">
                  <a:latin typeface="Helvetica" pitchFamily="2" charset="0"/>
                </a:rPr>
                <a:t>Year</a:t>
              </a:r>
              <a:r>
                <a:rPr lang="tr-TR" sz="3200" dirty="0">
                  <a:latin typeface="Helvetica" pitchFamily="2" charset="0"/>
                </a:rPr>
                <a:t> of Foundation</a:t>
              </a:r>
            </a:p>
          </p:txBody>
        </p:sp>
      </p:grpSp>
      <p:grpSp>
        <p:nvGrpSpPr>
          <p:cNvPr id="10" name="Grup 9">
            <a:extLst>
              <a:ext uri="{FF2B5EF4-FFF2-40B4-BE49-F238E27FC236}">
                <a16:creationId xmlns:a16="http://schemas.microsoft.com/office/drawing/2014/main" id="{32700AD5-EFC7-7A20-F6A8-FCB7768634E6}"/>
              </a:ext>
            </a:extLst>
          </p:cNvPr>
          <p:cNvGrpSpPr/>
          <p:nvPr/>
        </p:nvGrpSpPr>
        <p:grpSpPr>
          <a:xfrm>
            <a:off x="789901" y="-585935"/>
            <a:ext cx="3603026" cy="3106057"/>
            <a:chOff x="9357096" y="-1230085"/>
            <a:chExt cx="3603026" cy="3106057"/>
          </a:xfrm>
        </p:grpSpPr>
        <p:sp>
          <p:nvSpPr>
            <p:cNvPr id="11" name="Altıgen 10">
              <a:extLst>
                <a:ext uri="{FF2B5EF4-FFF2-40B4-BE49-F238E27FC236}">
                  <a16:creationId xmlns:a16="http://schemas.microsoft.com/office/drawing/2014/main" id="{C6A9F298-EAB3-5D7E-3042-D378F037CE5C}"/>
                </a:ext>
              </a:extLst>
            </p:cNvPr>
            <p:cNvSpPr/>
            <p:nvPr/>
          </p:nvSpPr>
          <p:spPr>
            <a:xfrm>
              <a:off x="9357096" y="-1230085"/>
              <a:ext cx="3603026" cy="3106057"/>
            </a:xfrm>
            <a:prstGeom prst="hexagon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23950D72-66FE-F80F-F7BC-C2A15A5C436D}"/>
                </a:ext>
              </a:extLst>
            </p:cNvPr>
            <p:cNvSpPr txBox="1"/>
            <p:nvPr/>
          </p:nvSpPr>
          <p:spPr>
            <a:xfrm>
              <a:off x="10247019" y="-218974"/>
              <a:ext cx="18014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Program Content</a:t>
              </a:r>
            </a:p>
          </p:txBody>
        </p:sp>
      </p:grpSp>
      <p:grpSp>
        <p:nvGrpSpPr>
          <p:cNvPr id="13" name="Grup 12">
            <a:extLst>
              <a:ext uri="{FF2B5EF4-FFF2-40B4-BE49-F238E27FC236}">
                <a16:creationId xmlns:a16="http://schemas.microsoft.com/office/drawing/2014/main" id="{5954BE79-44BA-F62D-776F-1428A97DC917}"/>
              </a:ext>
            </a:extLst>
          </p:cNvPr>
          <p:cNvGrpSpPr/>
          <p:nvPr/>
        </p:nvGrpSpPr>
        <p:grpSpPr>
          <a:xfrm>
            <a:off x="818379" y="-4204566"/>
            <a:ext cx="3603026" cy="3106057"/>
            <a:chOff x="6472980" y="3429001"/>
            <a:chExt cx="3603026" cy="3106057"/>
          </a:xfrm>
        </p:grpSpPr>
        <p:sp>
          <p:nvSpPr>
            <p:cNvPr id="14" name="Altıgen 13">
              <a:extLst>
                <a:ext uri="{FF2B5EF4-FFF2-40B4-BE49-F238E27FC236}">
                  <a16:creationId xmlns:a16="http://schemas.microsoft.com/office/drawing/2014/main" id="{71BDAB63-CD2F-65CC-4735-72A07FFE9DC4}"/>
                </a:ext>
              </a:extLst>
            </p:cNvPr>
            <p:cNvSpPr/>
            <p:nvPr/>
          </p:nvSpPr>
          <p:spPr>
            <a:xfrm>
              <a:off x="6472980" y="3429001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Metin kutusu 14">
              <a:extLst>
                <a:ext uri="{FF2B5EF4-FFF2-40B4-BE49-F238E27FC236}">
                  <a16:creationId xmlns:a16="http://schemas.microsoft.com/office/drawing/2014/main" id="{193B73BF-3A70-46F0-27A6-5B3F1C681805}"/>
                </a:ext>
              </a:extLst>
            </p:cNvPr>
            <p:cNvSpPr txBox="1"/>
            <p:nvPr/>
          </p:nvSpPr>
          <p:spPr>
            <a:xfrm>
              <a:off x="6872171" y="4227392"/>
              <a:ext cx="280464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 err="1">
                  <a:latin typeface="Helvetica" pitchFamily="2" charset="0"/>
                </a:rPr>
                <a:t>Admission</a:t>
              </a:r>
              <a:r>
                <a:rPr lang="tr-TR" sz="3200" dirty="0">
                  <a:latin typeface="Helvetica" pitchFamily="2" charset="0"/>
                </a:rPr>
                <a:t> &amp; </a:t>
              </a:r>
              <a:r>
                <a:rPr lang="tr-TR" sz="3200" dirty="0" err="1">
                  <a:latin typeface="Helvetica" pitchFamily="2" charset="0"/>
                </a:rPr>
                <a:t>Registration</a:t>
              </a:r>
              <a:r>
                <a:rPr lang="tr-TR" sz="3200" dirty="0">
                  <a:latin typeface="Helvetica" pitchFamily="2" charset="0"/>
                </a:rPr>
                <a:t> </a:t>
              </a:r>
              <a:r>
                <a:rPr lang="tr-TR" sz="3200" dirty="0" err="1">
                  <a:latin typeface="Helvetica" pitchFamily="2" charset="0"/>
                </a:rPr>
                <a:t>Conditions</a:t>
              </a:r>
              <a:endParaRPr lang="tr-TR" sz="32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7541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53174D0-0B9A-E984-0055-FC03F7689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476"/>
            <a:ext cx="12192000" cy="1271597"/>
          </a:xfrm>
          <a:prstGeom prst="rect">
            <a:avLst/>
          </a:prstGeom>
        </p:spPr>
      </p:pic>
      <p:grpSp>
        <p:nvGrpSpPr>
          <p:cNvPr id="52" name="Grup 51">
            <a:extLst>
              <a:ext uri="{FF2B5EF4-FFF2-40B4-BE49-F238E27FC236}">
                <a16:creationId xmlns:a16="http://schemas.microsoft.com/office/drawing/2014/main" id="{0F5512E1-D38B-0B13-06D1-76FCEB5EB808}"/>
              </a:ext>
            </a:extLst>
          </p:cNvPr>
          <p:cNvGrpSpPr/>
          <p:nvPr/>
        </p:nvGrpSpPr>
        <p:grpSpPr>
          <a:xfrm>
            <a:off x="789901" y="7221671"/>
            <a:ext cx="3603026" cy="3106057"/>
            <a:chOff x="9357096" y="-1230085"/>
            <a:chExt cx="3603026" cy="3106057"/>
          </a:xfrm>
        </p:grpSpPr>
        <p:sp>
          <p:nvSpPr>
            <p:cNvPr id="28" name="Altıgen 27">
              <a:extLst>
                <a:ext uri="{FF2B5EF4-FFF2-40B4-BE49-F238E27FC236}">
                  <a16:creationId xmlns:a16="http://schemas.microsoft.com/office/drawing/2014/main" id="{7E0AAEB0-EADA-3955-289D-78B5441CE2B8}"/>
                </a:ext>
              </a:extLst>
            </p:cNvPr>
            <p:cNvSpPr/>
            <p:nvPr/>
          </p:nvSpPr>
          <p:spPr>
            <a:xfrm>
              <a:off x="9357096" y="-1230085"/>
              <a:ext cx="3603026" cy="3106057"/>
            </a:xfrm>
            <a:prstGeom prst="hexagon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2" name="Metin kutusu 41">
              <a:extLst>
                <a:ext uri="{FF2B5EF4-FFF2-40B4-BE49-F238E27FC236}">
                  <a16:creationId xmlns:a16="http://schemas.microsoft.com/office/drawing/2014/main" id="{01288DF1-994F-D789-047D-2DFC8459E56C}"/>
                </a:ext>
              </a:extLst>
            </p:cNvPr>
            <p:cNvSpPr txBox="1"/>
            <p:nvPr/>
          </p:nvSpPr>
          <p:spPr>
            <a:xfrm>
              <a:off x="10247019" y="-218974"/>
              <a:ext cx="18014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Program İçeriği</a:t>
              </a:r>
            </a:p>
          </p:txBody>
        </p:sp>
      </p:grpSp>
      <p:grpSp>
        <p:nvGrpSpPr>
          <p:cNvPr id="53" name="Grup 52">
            <a:extLst>
              <a:ext uri="{FF2B5EF4-FFF2-40B4-BE49-F238E27FC236}">
                <a16:creationId xmlns:a16="http://schemas.microsoft.com/office/drawing/2014/main" id="{28840A01-2990-FB2E-E465-19CBE797599D}"/>
              </a:ext>
            </a:extLst>
          </p:cNvPr>
          <p:cNvGrpSpPr/>
          <p:nvPr/>
        </p:nvGrpSpPr>
        <p:grpSpPr>
          <a:xfrm>
            <a:off x="779036" y="-10473568"/>
            <a:ext cx="3603026" cy="3106057"/>
            <a:chOff x="9357096" y="1875971"/>
            <a:chExt cx="3603026" cy="3106057"/>
          </a:xfrm>
        </p:grpSpPr>
        <p:sp>
          <p:nvSpPr>
            <p:cNvPr id="30" name="Altıgen 29">
              <a:extLst>
                <a:ext uri="{FF2B5EF4-FFF2-40B4-BE49-F238E27FC236}">
                  <a16:creationId xmlns:a16="http://schemas.microsoft.com/office/drawing/2014/main" id="{CA28EFAC-A0BD-DE1C-995E-68B1719EABAE}"/>
                </a:ext>
              </a:extLst>
            </p:cNvPr>
            <p:cNvSpPr/>
            <p:nvPr/>
          </p:nvSpPr>
          <p:spPr>
            <a:xfrm>
              <a:off x="9357096" y="1875971"/>
              <a:ext cx="3603026" cy="3106057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4" name="Metin kutusu 43">
              <a:extLst>
                <a:ext uri="{FF2B5EF4-FFF2-40B4-BE49-F238E27FC236}">
                  <a16:creationId xmlns:a16="http://schemas.microsoft.com/office/drawing/2014/main" id="{2B3FEFA0-2B2B-3898-44B3-2D445FD29A5C}"/>
                </a:ext>
              </a:extLst>
            </p:cNvPr>
            <p:cNvSpPr txBox="1"/>
            <p:nvPr/>
          </p:nvSpPr>
          <p:spPr>
            <a:xfrm>
              <a:off x="9923721" y="2627539"/>
              <a:ext cx="24480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Programın Amacı ve Kazanımları</a:t>
              </a:r>
            </a:p>
          </p:txBody>
        </p:sp>
      </p:grpSp>
      <p:grpSp>
        <p:nvGrpSpPr>
          <p:cNvPr id="55" name="Grup 54">
            <a:extLst>
              <a:ext uri="{FF2B5EF4-FFF2-40B4-BE49-F238E27FC236}">
                <a16:creationId xmlns:a16="http://schemas.microsoft.com/office/drawing/2014/main" id="{6917F031-F641-AEF4-45EB-2E6C2EA8680F}"/>
              </a:ext>
            </a:extLst>
          </p:cNvPr>
          <p:cNvGrpSpPr/>
          <p:nvPr/>
        </p:nvGrpSpPr>
        <p:grpSpPr>
          <a:xfrm>
            <a:off x="768171" y="-13899370"/>
            <a:ext cx="3603026" cy="3106057"/>
            <a:chOff x="9357096" y="4982028"/>
            <a:chExt cx="3603026" cy="3106057"/>
          </a:xfrm>
        </p:grpSpPr>
        <p:sp>
          <p:nvSpPr>
            <p:cNvPr id="32" name="Altıgen 31">
              <a:extLst>
                <a:ext uri="{FF2B5EF4-FFF2-40B4-BE49-F238E27FC236}">
                  <a16:creationId xmlns:a16="http://schemas.microsoft.com/office/drawing/2014/main" id="{CF46CAB2-3548-6305-2B40-8A5906002DD4}"/>
                </a:ext>
              </a:extLst>
            </p:cNvPr>
            <p:cNvSpPr/>
            <p:nvPr/>
          </p:nvSpPr>
          <p:spPr>
            <a:xfrm>
              <a:off x="9357096" y="4982028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5" name="Metin kutusu 44">
              <a:extLst>
                <a:ext uri="{FF2B5EF4-FFF2-40B4-BE49-F238E27FC236}">
                  <a16:creationId xmlns:a16="http://schemas.microsoft.com/office/drawing/2014/main" id="{E35EA603-78A4-61ED-7406-4752BF46CE28}"/>
                </a:ext>
              </a:extLst>
            </p:cNvPr>
            <p:cNvSpPr txBox="1"/>
            <p:nvPr/>
          </p:nvSpPr>
          <p:spPr>
            <a:xfrm>
              <a:off x="10127384" y="6094631"/>
              <a:ext cx="20624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Mezuniyet Koşulları</a:t>
              </a:r>
            </a:p>
          </p:txBody>
        </p:sp>
      </p:grpSp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3C01BD30-2164-395D-9216-AEF88A1DF836}"/>
              </a:ext>
            </a:extLst>
          </p:cNvPr>
          <p:cNvSpPr txBox="1">
            <a:spLocks/>
          </p:cNvSpPr>
          <p:nvPr/>
        </p:nvSpPr>
        <p:spPr>
          <a:xfrm>
            <a:off x="455372" y="2709389"/>
            <a:ext cx="6082754" cy="41486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dentistry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faculty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diploma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be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accepted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required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have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at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least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55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points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from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relevant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branch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Numerical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of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Academic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Personnel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Graduate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Education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Entrance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Examination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(ALES) (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validity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period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5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years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).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who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be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admitted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program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expected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sufficient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English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be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able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follow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write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academic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publications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language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requirement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determined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institute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also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be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taken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into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account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ALES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requirement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not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required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dentistry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specialty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graduates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'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applications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master's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degree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program. 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Final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acceptance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depends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on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evaluation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relevant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academic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unit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commission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Admission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conditions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international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decided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Institute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Board of Directors.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4E07FCB-337C-2FD1-EE79-73FA75CD84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74" t="9117" r="778" b="9117"/>
          <a:stretch>
            <a:fillRect/>
          </a:stretch>
        </p:blipFill>
        <p:spPr>
          <a:xfrm>
            <a:off x="6538126" y="-5352826"/>
            <a:ext cx="5918662" cy="5102293"/>
          </a:xfrm>
          <a:custGeom>
            <a:avLst/>
            <a:gdLst>
              <a:gd name="connsiteX0" fmla="*/ 1401866 w 6504657"/>
              <a:gd name="connsiteY0" fmla="*/ 0 h 5607461"/>
              <a:gd name="connsiteX1" fmla="*/ 5102791 w 6504657"/>
              <a:gd name="connsiteY1" fmla="*/ 0 h 5607461"/>
              <a:gd name="connsiteX2" fmla="*/ 6504657 w 6504657"/>
              <a:gd name="connsiteY2" fmla="*/ 2803731 h 5607461"/>
              <a:gd name="connsiteX3" fmla="*/ 5102791 w 6504657"/>
              <a:gd name="connsiteY3" fmla="*/ 5607461 h 5607461"/>
              <a:gd name="connsiteX4" fmla="*/ 1401866 w 6504657"/>
              <a:gd name="connsiteY4" fmla="*/ 5607461 h 5607461"/>
              <a:gd name="connsiteX5" fmla="*/ 0 w 6504657"/>
              <a:gd name="connsiteY5" fmla="*/ 2803731 h 56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4657" h="5607461">
                <a:moveTo>
                  <a:pt x="1401866" y="0"/>
                </a:moveTo>
                <a:lnTo>
                  <a:pt x="5102791" y="0"/>
                </a:lnTo>
                <a:lnTo>
                  <a:pt x="6504657" y="2803731"/>
                </a:lnTo>
                <a:lnTo>
                  <a:pt x="5102791" y="5607461"/>
                </a:lnTo>
                <a:lnTo>
                  <a:pt x="1401866" y="5607461"/>
                </a:lnTo>
                <a:lnTo>
                  <a:pt x="0" y="2803731"/>
                </a:lnTo>
                <a:close/>
              </a:path>
            </a:pathLst>
          </a:custGeom>
        </p:spPr>
      </p:pic>
      <p:pic>
        <p:nvPicPr>
          <p:cNvPr id="5" name="Resim 4" descr="Free vector happy students jumping with flat design">
            <a:extLst>
              <a:ext uri="{FF2B5EF4-FFF2-40B4-BE49-F238E27FC236}">
                <a16:creationId xmlns:a16="http://schemas.microsoft.com/office/drawing/2014/main" id="{9863B625-428B-8144-9F44-EEA29B67E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7100" r="2830" b="12160"/>
          <a:stretch>
            <a:fillRect/>
          </a:stretch>
        </p:blipFill>
        <p:spPr bwMode="auto">
          <a:xfrm>
            <a:off x="6638641" y="964505"/>
            <a:ext cx="5717631" cy="4928990"/>
          </a:xfrm>
          <a:custGeom>
            <a:avLst/>
            <a:gdLst>
              <a:gd name="connsiteX0" fmla="*/ 1232248 w 5717631"/>
              <a:gd name="connsiteY0" fmla="*/ 0 h 4928990"/>
              <a:gd name="connsiteX1" fmla="*/ 4485383 w 5717631"/>
              <a:gd name="connsiteY1" fmla="*/ 0 h 4928990"/>
              <a:gd name="connsiteX2" fmla="*/ 5717631 w 5717631"/>
              <a:gd name="connsiteY2" fmla="*/ 2464495 h 4928990"/>
              <a:gd name="connsiteX3" fmla="*/ 4485383 w 5717631"/>
              <a:gd name="connsiteY3" fmla="*/ 4928990 h 4928990"/>
              <a:gd name="connsiteX4" fmla="*/ 1232248 w 5717631"/>
              <a:gd name="connsiteY4" fmla="*/ 4928990 h 4928990"/>
              <a:gd name="connsiteX5" fmla="*/ 0 w 5717631"/>
              <a:gd name="connsiteY5" fmla="*/ 2464495 h 492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631" h="4928990">
                <a:moveTo>
                  <a:pt x="1232248" y="0"/>
                </a:moveTo>
                <a:lnTo>
                  <a:pt x="4485383" y="0"/>
                </a:lnTo>
                <a:lnTo>
                  <a:pt x="5717631" y="2464495"/>
                </a:lnTo>
                <a:lnTo>
                  <a:pt x="4485383" y="4928990"/>
                </a:lnTo>
                <a:lnTo>
                  <a:pt x="1232248" y="4928990"/>
                </a:lnTo>
                <a:lnTo>
                  <a:pt x="0" y="246449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 descr="Free vector stressed millennial guy studying before college exams. distressed student meeting deadline doing assignment preparing for test at home with books. flat illustration">
            <a:extLst>
              <a:ext uri="{FF2B5EF4-FFF2-40B4-BE49-F238E27FC236}">
                <a16:creationId xmlns:a16="http://schemas.microsoft.com/office/drawing/2014/main" id="{2B551335-2581-532B-9397-C74A0ABB2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4" t="5353" r="3131" b="5353"/>
          <a:stretch>
            <a:fillRect/>
          </a:stretch>
        </p:blipFill>
        <p:spPr bwMode="auto">
          <a:xfrm>
            <a:off x="6538126" y="7221671"/>
            <a:ext cx="5308119" cy="4575963"/>
          </a:xfrm>
          <a:custGeom>
            <a:avLst/>
            <a:gdLst>
              <a:gd name="connsiteX0" fmla="*/ 1143991 w 5308119"/>
              <a:gd name="connsiteY0" fmla="*/ 0 h 4575963"/>
              <a:gd name="connsiteX1" fmla="*/ 4164128 w 5308119"/>
              <a:gd name="connsiteY1" fmla="*/ 0 h 4575963"/>
              <a:gd name="connsiteX2" fmla="*/ 5308119 w 5308119"/>
              <a:gd name="connsiteY2" fmla="*/ 2287982 h 4575963"/>
              <a:gd name="connsiteX3" fmla="*/ 4164128 w 5308119"/>
              <a:gd name="connsiteY3" fmla="*/ 4575963 h 4575963"/>
              <a:gd name="connsiteX4" fmla="*/ 1143991 w 5308119"/>
              <a:gd name="connsiteY4" fmla="*/ 4575963 h 4575963"/>
              <a:gd name="connsiteX5" fmla="*/ 0 w 5308119"/>
              <a:gd name="connsiteY5" fmla="*/ 2287982 h 457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8119" h="4575963">
                <a:moveTo>
                  <a:pt x="1143991" y="0"/>
                </a:moveTo>
                <a:lnTo>
                  <a:pt x="4164128" y="0"/>
                </a:lnTo>
                <a:lnTo>
                  <a:pt x="5308119" y="2287982"/>
                </a:lnTo>
                <a:lnTo>
                  <a:pt x="4164128" y="4575963"/>
                </a:lnTo>
                <a:lnTo>
                  <a:pt x="1143991" y="4575963"/>
                </a:lnTo>
                <a:lnTo>
                  <a:pt x="0" y="228798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 3">
            <a:extLst>
              <a:ext uri="{FF2B5EF4-FFF2-40B4-BE49-F238E27FC236}">
                <a16:creationId xmlns:a16="http://schemas.microsoft.com/office/drawing/2014/main" id="{3A461DAB-09D0-A517-E9C8-6CEA6375A212}"/>
              </a:ext>
            </a:extLst>
          </p:cNvPr>
          <p:cNvGrpSpPr/>
          <p:nvPr/>
        </p:nvGrpSpPr>
        <p:grpSpPr>
          <a:xfrm>
            <a:off x="789901" y="7221671"/>
            <a:ext cx="3603026" cy="3106057"/>
            <a:chOff x="9357096" y="-1230085"/>
            <a:chExt cx="3603026" cy="3106057"/>
          </a:xfrm>
        </p:grpSpPr>
        <p:sp>
          <p:nvSpPr>
            <p:cNvPr id="7" name="Altıgen 6">
              <a:extLst>
                <a:ext uri="{FF2B5EF4-FFF2-40B4-BE49-F238E27FC236}">
                  <a16:creationId xmlns:a16="http://schemas.microsoft.com/office/drawing/2014/main" id="{D21E1A35-3380-E7A6-833A-F31748827ECF}"/>
                </a:ext>
              </a:extLst>
            </p:cNvPr>
            <p:cNvSpPr/>
            <p:nvPr/>
          </p:nvSpPr>
          <p:spPr>
            <a:xfrm>
              <a:off x="9357096" y="-1230085"/>
              <a:ext cx="3603026" cy="3106057"/>
            </a:xfrm>
            <a:prstGeom prst="hexagon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Metin kutusu 8">
              <a:extLst>
                <a:ext uri="{FF2B5EF4-FFF2-40B4-BE49-F238E27FC236}">
                  <a16:creationId xmlns:a16="http://schemas.microsoft.com/office/drawing/2014/main" id="{A74A8E2D-5C8C-5E12-A12C-09B433A63812}"/>
                </a:ext>
              </a:extLst>
            </p:cNvPr>
            <p:cNvSpPr txBox="1"/>
            <p:nvPr/>
          </p:nvSpPr>
          <p:spPr>
            <a:xfrm>
              <a:off x="10247019" y="-218974"/>
              <a:ext cx="18014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Program Content</a:t>
              </a:r>
            </a:p>
          </p:txBody>
        </p:sp>
      </p:grpSp>
      <p:grpSp>
        <p:nvGrpSpPr>
          <p:cNvPr id="10" name="Grup 9">
            <a:extLst>
              <a:ext uri="{FF2B5EF4-FFF2-40B4-BE49-F238E27FC236}">
                <a16:creationId xmlns:a16="http://schemas.microsoft.com/office/drawing/2014/main" id="{D0ECE81A-8856-7DF8-83DF-A843B20012FF}"/>
              </a:ext>
            </a:extLst>
          </p:cNvPr>
          <p:cNvGrpSpPr/>
          <p:nvPr/>
        </p:nvGrpSpPr>
        <p:grpSpPr>
          <a:xfrm>
            <a:off x="789901" y="-760339"/>
            <a:ext cx="3603026" cy="3106057"/>
            <a:chOff x="6472980" y="3429001"/>
            <a:chExt cx="3603026" cy="3106057"/>
          </a:xfrm>
        </p:grpSpPr>
        <p:sp>
          <p:nvSpPr>
            <p:cNvPr id="11" name="Altıgen 10">
              <a:extLst>
                <a:ext uri="{FF2B5EF4-FFF2-40B4-BE49-F238E27FC236}">
                  <a16:creationId xmlns:a16="http://schemas.microsoft.com/office/drawing/2014/main" id="{2646D266-6653-7EE3-F8B3-77C3B7D8E8EA}"/>
                </a:ext>
              </a:extLst>
            </p:cNvPr>
            <p:cNvSpPr/>
            <p:nvPr/>
          </p:nvSpPr>
          <p:spPr>
            <a:xfrm>
              <a:off x="6472980" y="3429001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3580E852-5D76-168F-3BF9-1C11036B561B}"/>
                </a:ext>
              </a:extLst>
            </p:cNvPr>
            <p:cNvSpPr txBox="1"/>
            <p:nvPr/>
          </p:nvSpPr>
          <p:spPr>
            <a:xfrm>
              <a:off x="6872171" y="4227392"/>
              <a:ext cx="280464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 err="1">
                  <a:latin typeface="Helvetica" pitchFamily="2" charset="0"/>
                </a:rPr>
                <a:t>Admission</a:t>
              </a:r>
              <a:r>
                <a:rPr lang="tr-TR" sz="3200" dirty="0">
                  <a:latin typeface="Helvetica" pitchFamily="2" charset="0"/>
                </a:rPr>
                <a:t> &amp; </a:t>
              </a:r>
              <a:r>
                <a:rPr lang="tr-TR" sz="3200" dirty="0" err="1">
                  <a:latin typeface="Helvetica" pitchFamily="2" charset="0"/>
                </a:rPr>
                <a:t>Registration</a:t>
              </a:r>
              <a:r>
                <a:rPr lang="tr-TR" sz="3200" dirty="0">
                  <a:latin typeface="Helvetica" pitchFamily="2" charset="0"/>
                </a:rPr>
                <a:t> </a:t>
              </a:r>
              <a:r>
                <a:rPr lang="tr-TR" sz="3200" dirty="0" err="1">
                  <a:latin typeface="Helvetica" pitchFamily="2" charset="0"/>
                </a:rPr>
                <a:t>Conditions</a:t>
              </a:r>
              <a:endParaRPr lang="tr-TR" sz="3200" dirty="0">
                <a:latin typeface="Helvetica" pitchFamily="2" charset="0"/>
              </a:endParaRPr>
            </a:p>
          </p:txBody>
        </p:sp>
      </p:grpSp>
      <p:grpSp>
        <p:nvGrpSpPr>
          <p:cNvPr id="13" name="Grup 12">
            <a:extLst>
              <a:ext uri="{FF2B5EF4-FFF2-40B4-BE49-F238E27FC236}">
                <a16:creationId xmlns:a16="http://schemas.microsoft.com/office/drawing/2014/main" id="{2A8463F8-9D8F-FA20-94C1-77CC0BA05A1A}"/>
              </a:ext>
            </a:extLst>
          </p:cNvPr>
          <p:cNvGrpSpPr/>
          <p:nvPr/>
        </p:nvGrpSpPr>
        <p:grpSpPr>
          <a:xfrm>
            <a:off x="818379" y="-4103769"/>
            <a:ext cx="3603026" cy="3106057"/>
            <a:chOff x="9357096" y="1875971"/>
            <a:chExt cx="3603026" cy="3106057"/>
          </a:xfrm>
        </p:grpSpPr>
        <p:sp>
          <p:nvSpPr>
            <p:cNvPr id="14" name="Altıgen 13">
              <a:extLst>
                <a:ext uri="{FF2B5EF4-FFF2-40B4-BE49-F238E27FC236}">
                  <a16:creationId xmlns:a16="http://schemas.microsoft.com/office/drawing/2014/main" id="{7F0D9C6B-171C-65F5-1D89-6B3A4FD30AB2}"/>
                </a:ext>
              </a:extLst>
            </p:cNvPr>
            <p:cNvSpPr/>
            <p:nvPr/>
          </p:nvSpPr>
          <p:spPr>
            <a:xfrm>
              <a:off x="9357096" y="1875971"/>
              <a:ext cx="3603026" cy="3106057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Metin kutusu 14">
              <a:extLst>
                <a:ext uri="{FF2B5EF4-FFF2-40B4-BE49-F238E27FC236}">
                  <a16:creationId xmlns:a16="http://schemas.microsoft.com/office/drawing/2014/main" id="{0EA35665-6068-3B0A-4903-88A2368FA592}"/>
                </a:ext>
              </a:extLst>
            </p:cNvPr>
            <p:cNvSpPr txBox="1"/>
            <p:nvPr/>
          </p:nvSpPr>
          <p:spPr>
            <a:xfrm>
              <a:off x="9923721" y="2887080"/>
              <a:ext cx="24480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 err="1">
                  <a:latin typeface="Helvetica" pitchFamily="2" charset="0"/>
                </a:rPr>
                <a:t>Purpose</a:t>
              </a:r>
              <a:r>
                <a:rPr lang="tr-TR" sz="3200" dirty="0">
                  <a:latin typeface="Helvetica" pitchFamily="2" charset="0"/>
                </a:rPr>
                <a:t> &amp; </a:t>
              </a:r>
              <a:r>
                <a:rPr lang="tr-TR" sz="3200" dirty="0" err="1">
                  <a:latin typeface="Helvetica" pitchFamily="2" charset="0"/>
                </a:rPr>
                <a:t>Gains</a:t>
              </a:r>
              <a:endParaRPr lang="tr-TR" sz="32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5985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8080517-9E1A-837D-0DCB-3C46AA87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476"/>
            <a:ext cx="12192000" cy="1271597"/>
          </a:xfrm>
          <a:prstGeom prst="rect">
            <a:avLst/>
          </a:prstGeom>
        </p:spPr>
      </p:pic>
      <p:grpSp>
        <p:nvGrpSpPr>
          <p:cNvPr id="54" name="Grup 53">
            <a:extLst>
              <a:ext uri="{FF2B5EF4-FFF2-40B4-BE49-F238E27FC236}">
                <a16:creationId xmlns:a16="http://schemas.microsoft.com/office/drawing/2014/main" id="{B203D26B-42E1-9D33-4A01-8669B26534A6}"/>
              </a:ext>
            </a:extLst>
          </p:cNvPr>
          <p:cNvGrpSpPr/>
          <p:nvPr/>
        </p:nvGrpSpPr>
        <p:grpSpPr>
          <a:xfrm>
            <a:off x="818379" y="7322484"/>
            <a:ext cx="3603026" cy="3106057"/>
            <a:chOff x="6472980" y="3429001"/>
            <a:chExt cx="3603026" cy="3106057"/>
          </a:xfrm>
        </p:grpSpPr>
        <p:sp>
          <p:nvSpPr>
            <p:cNvPr id="31" name="Altıgen 30">
              <a:extLst>
                <a:ext uri="{FF2B5EF4-FFF2-40B4-BE49-F238E27FC236}">
                  <a16:creationId xmlns:a16="http://schemas.microsoft.com/office/drawing/2014/main" id="{C33F7BBB-D73B-875F-A88B-F104FFE2DD1E}"/>
                </a:ext>
              </a:extLst>
            </p:cNvPr>
            <p:cNvSpPr/>
            <p:nvPr/>
          </p:nvSpPr>
          <p:spPr>
            <a:xfrm>
              <a:off x="6472980" y="3429001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3" name="Metin kutusu 42">
              <a:extLst>
                <a:ext uri="{FF2B5EF4-FFF2-40B4-BE49-F238E27FC236}">
                  <a16:creationId xmlns:a16="http://schemas.microsoft.com/office/drawing/2014/main" id="{34B7D338-F8B7-7971-D605-33E5F20A50D4}"/>
                </a:ext>
              </a:extLst>
            </p:cNvPr>
            <p:cNvSpPr txBox="1"/>
            <p:nvPr/>
          </p:nvSpPr>
          <p:spPr>
            <a:xfrm>
              <a:off x="7119080" y="4213831"/>
              <a:ext cx="2310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Kabul ve Kayıt Koşulları</a:t>
              </a:r>
            </a:p>
          </p:txBody>
        </p:sp>
      </p:grpSp>
      <p:grpSp>
        <p:nvGrpSpPr>
          <p:cNvPr id="55" name="Grup 54">
            <a:extLst>
              <a:ext uri="{FF2B5EF4-FFF2-40B4-BE49-F238E27FC236}">
                <a16:creationId xmlns:a16="http://schemas.microsoft.com/office/drawing/2014/main" id="{6917F031-F641-AEF4-45EB-2E6C2EA8680F}"/>
              </a:ext>
            </a:extLst>
          </p:cNvPr>
          <p:cNvGrpSpPr/>
          <p:nvPr/>
        </p:nvGrpSpPr>
        <p:grpSpPr>
          <a:xfrm>
            <a:off x="807514" y="-4022079"/>
            <a:ext cx="3603026" cy="3106057"/>
            <a:chOff x="9357096" y="4982028"/>
            <a:chExt cx="3603026" cy="3106057"/>
          </a:xfrm>
        </p:grpSpPr>
        <p:sp>
          <p:nvSpPr>
            <p:cNvPr id="32" name="Altıgen 31">
              <a:extLst>
                <a:ext uri="{FF2B5EF4-FFF2-40B4-BE49-F238E27FC236}">
                  <a16:creationId xmlns:a16="http://schemas.microsoft.com/office/drawing/2014/main" id="{CF46CAB2-3548-6305-2B40-8A5906002DD4}"/>
                </a:ext>
              </a:extLst>
            </p:cNvPr>
            <p:cNvSpPr/>
            <p:nvPr/>
          </p:nvSpPr>
          <p:spPr>
            <a:xfrm>
              <a:off x="9357096" y="4982028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5" name="Metin kutusu 44">
              <a:extLst>
                <a:ext uri="{FF2B5EF4-FFF2-40B4-BE49-F238E27FC236}">
                  <a16:creationId xmlns:a16="http://schemas.microsoft.com/office/drawing/2014/main" id="{E35EA603-78A4-61ED-7406-4752BF46CE28}"/>
                </a:ext>
              </a:extLst>
            </p:cNvPr>
            <p:cNvSpPr txBox="1"/>
            <p:nvPr/>
          </p:nvSpPr>
          <p:spPr>
            <a:xfrm>
              <a:off x="10127384" y="6094631"/>
              <a:ext cx="20624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Mezuniyet Koşulları</a:t>
              </a:r>
            </a:p>
          </p:txBody>
        </p:sp>
      </p:grpSp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3C01BD30-2164-395D-9216-AEF88A1DF836}"/>
              </a:ext>
            </a:extLst>
          </p:cNvPr>
          <p:cNvSpPr txBox="1">
            <a:spLocks/>
          </p:cNvSpPr>
          <p:nvPr/>
        </p:nvSpPr>
        <p:spPr>
          <a:xfrm>
            <a:off x="455372" y="2709389"/>
            <a:ext cx="6082754" cy="41486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>
              <a:buFont typeface="Courier New" panose="02070309020205020404" pitchFamily="49" charset="0"/>
              <a:buChar char="o"/>
            </a:pP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It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is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aimed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to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have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up-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to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-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date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basic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and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clinical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knowledge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about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dental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biomaterials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and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to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produce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and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develop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new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biomaterials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in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the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field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.</a:t>
            </a:r>
          </a:p>
          <a:p>
            <a:pPr marL="285750" lvl="0" indent="-285750" algn="l">
              <a:buFont typeface="Courier New" panose="02070309020205020404" pitchFamily="49" charset="0"/>
              <a:buChar char="o"/>
            </a:pP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It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is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aimed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to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determine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the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needs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of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the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health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sector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,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create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new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projects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in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line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with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these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deficiencies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,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and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conduct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interdisciplinary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research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in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national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/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international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projects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.</a:t>
            </a:r>
          </a:p>
          <a:p>
            <a:pPr marL="285750" lvl="0" indent="-285750" algn="l">
              <a:buFont typeface="Courier New" panose="02070309020205020404" pitchFamily="49" charset="0"/>
              <a:buChar char="o"/>
            </a:pP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It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is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expected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that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the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student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will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have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theoretical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,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practical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and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laboratory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knowledge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and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skills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that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will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be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used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in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studies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on dental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biomaterials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.</a:t>
            </a:r>
          </a:p>
          <a:p>
            <a:pPr marL="285750" lvl="0" indent="-285750" algn="l">
              <a:buFont typeface="Courier New" panose="02070309020205020404" pitchFamily="49" charset="0"/>
              <a:buChar char="o"/>
            </a:pP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It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is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expected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that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they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will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be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able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to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synthesize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knowledge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about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biomaterials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from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different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aspects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and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adapt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them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to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new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situations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,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and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work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in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the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fields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of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tissue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engineering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and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regenerative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medicine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.</a:t>
            </a:r>
          </a:p>
          <a:p>
            <a:pPr marL="285750" lvl="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tr-TR" sz="1800" dirty="0" err="1">
                <a:latin typeface="Helvetica" pitchFamily="2" charset="0"/>
              </a:rPr>
              <a:t>In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order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to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access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evidence-based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information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for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the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planning</a:t>
            </a:r>
            <a:r>
              <a:rPr lang="tr-TR" sz="1800" dirty="0">
                <a:latin typeface="Helvetica" pitchFamily="2" charset="0"/>
              </a:rPr>
              <a:t> of </a:t>
            </a:r>
            <a:r>
              <a:rPr lang="tr-TR" sz="1800" dirty="0" err="1">
                <a:latin typeface="Helvetica" pitchFamily="2" charset="0"/>
              </a:rPr>
              <a:t>scientific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research</a:t>
            </a:r>
            <a:r>
              <a:rPr lang="tr-TR" sz="1800" dirty="0">
                <a:latin typeface="Helvetica" pitchFamily="2" charset="0"/>
              </a:rPr>
              <a:t>, </a:t>
            </a:r>
            <a:r>
              <a:rPr lang="tr-TR" sz="1800" dirty="0" err="1">
                <a:latin typeface="Helvetica" pitchFamily="2" charset="0"/>
              </a:rPr>
              <a:t>research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techniques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and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statistical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evaluation</a:t>
            </a:r>
            <a:r>
              <a:rPr lang="tr-TR" sz="1800" dirty="0">
                <a:latin typeface="Helvetica" pitchFamily="2" charset="0"/>
              </a:rPr>
              <a:t>, </a:t>
            </a:r>
            <a:r>
              <a:rPr lang="tr-TR" sz="1800" dirty="0" err="1">
                <a:latin typeface="Helvetica" pitchFamily="2" charset="0"/>
              </a:rPr>
              <a:t>the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library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aims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to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develop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need-oriented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projects</a:t>
            </a:r>
            <a:r>
              <a:rPr lang="tr-TR" sz="1800" dirty="0">
                <a:latin typeface="Helvetica" pitchFamily="2" charset="0"/>
              </a:rPr>
              <a:t>, </a:t>
            </a:r>
            <a:r>
              <a:rPr lang="tr-TR" sz="1800" dirty="0" err="1">
                <a:latin typeface="Helvetica" pitchFamily="2" charset="0"/>
              </a:rPr>
              <a:t>realize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the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projects</a:t>
            </a:r>
            <a:r>
              <a:rPr lang="tr-TR" sz="1800" dirty="0">
                <a:latin typeface="Helvetica" pitchFamily="2" charset="0"/>
              </a:rPr>
              <a:t>, </a:t>
            </a:r>
            <a:r>
              <a:rPr lang="tr-TR" sz="1800" dirty="0" err="1">
                <a:latin typeface="Helvetica" pitchFamily="2" charset="0"/>
              </a:rPr>
              <a:t>publish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the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results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and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present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them</a:t>
            </a:r>
            <a:r>
              <a:rPr lang="tr-TR" sz="1800" dirty="0">
                <a:latin typeface="Helvetica" pitchFamily="2" charset="0"/>
              </a:rPr>
              <a:t> at </a:t>
            </a:r>
            <a:r>
              <a:rPr lang="tr-TR" sz="1800" dirty="0" err="1">
                <a:latin typeface="Helvetica" pitchFamily="2" charset="0"/>
              </a:rPr>
              <a:t>scientific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events</a:t>
            </a:r>
            <a:r>
              <a:rPr lang="tr-TR" sz="1800" dirty="0">
                <a:latin typeface="Helvetica" pitchFamily="2" charset="0"/>
              </a:rPr>
              <a:t>, </a:t>
            </a:r>
            <a:r>
              <a:rPr lang="tr-TR" sz="1800" dirty="0" err="1">
                <a:latin typeface="Helvetica" pitchFamily="2" charset="0"/>
              </a:rPr>
              <a:t>by</a:t>
            </a:r>
            <a:r>
              <a:rPr lang="tr-TR" sz="1800" dirty="0">
                <a:latin typeface="Helvetica" pitchFamily="2" charset="0"/>
              </a:rPr>
              <a:t> </a:t>
            </a:r>
            <a:r>
              <a:rPr lang="tr-TR" sz="1800" dirty="0" err="1">
                <a:latin typeface="Helvetica" pitchFamily="2" charset="0"/>
              </a:rPr>
              <a:t>using</a:t>
            </a:r>
            <a:r>
              <a:rPr lang="tr-TR" sz="1800" dirty="0">
                <a:latin typeface="Helvetica" pitchFamily="2" charset="0"/>
              </a:rPr>
              <a:t> e-</a:t>
            </a:r>
            <a:r>
              <a:rPr lang="tr-TR" sz="1800" dirty="0" err="1">
                <a:latin typeface="Helvetica" pitchFamily="2" charset="0"/>
              </a:rPr>
              <a:t>resources</a:t>
            </a:r>
            <a:r>
              <a:rPr lang="tr-TR" sz="1800" dirty="0">
                <a:latin typeface="Helvetica" pitchFamily="2" charset="0"/>
              </a:rPr>
              <a:t>.</a:t>
            </a:r>
            <a:endParaRPr lang="en-US" sz="1800" dirty="0">
              <a:latin typeface="Helvetica" pitchFamily="2" charset="0"/>
            </a:endParaRPr>
          </a:p>
          <a:p>
            <a:pPr marL="285750" lvl="0" indent="-285750" algn="l">
              <a:buFont typeface="Courier New" panose="02070309020205020404" pitchFamily="49" charset="0"/>
              <a:buChar char="o"/>
            </a:pPr>
            <a:endParaRPr lang="tr-TR" sz="1800" dirty="0">
              <a:solidFill>
                <a:schemeClr val="tx2">
                  <a:lumMod val="75000"/>
                </a:schemeClr>
              </a:solidFill>
              <a:latin typeface="Helvetica" pitchFamily="2" charset="0"/>
            </a:endParaRPr>
          </a:p>
        </p:txBody>
      </p:sp>
      <p:pic>
        <p:nvPicPr>
          <p:cNvPr id="5" name="Resim 4" descr="Free vector happy students jumping with flat design">
            <a:extLst>
              <a:ext uri="{FF2B5EF4-FFF2-40B4-BE49-F238E27FC236}">
                <a16:creationId xmlns:a16="http://schemas.microsoft.com/office/drawing/2014/main" id="{9863B625-428B-8144-9F44-EEA29B67E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7100" r="2830" b="12160"/>
          <a:stretch>
            <a:fillRect/>
          </a:stretch>
        </p:blipFill>
        <p:spPr bwMode="auto">
          <a:xfrm>
            <a:off x="6638641" y="-5123474"/>
            <a:ext cx="5717631" cy="4928990"/>
          </a:xfrm>
          <a:custGeom>
            <a:avLst/>
            <a:gdLst>
              <a:gd name="connsiteX0" fmla="*/ 1232248 w 5717631"/>
              <a:gd name="connsiteY0" fmla="*/ 0 h 4928990"/>
              <a:gd name="connsiteX1" fmla="*/ 4485383 w 5717631"/>
              <a:gd name="connsiteY1" fmla="*/ 0 h 4928990"/>
              <a:gd name="connsiteX2" fmla="*/ 5717631 w 5717631"/>
              <a:gd name="connsiteY2" fmla="*/ 2464495 h 4928990"/>
              <a:gd name="connsiteX3" fmla="*/ 4485383 w 5717631"/>
              <a:gd name="connsiteY3" fmla="*/ 4928990 h 4928990"/>
              <a:gd name="connsiteX4" fmla="*/ 1232248 w 5717631"/>
              <a:gd name="connsiteY4" fmla="*/ 4928990 h 4928990"/>
              <a:gd name="connsiteX5" fmla="*/ 0 w 5717631"/>
              <a:gd name="connsiteY5" fmla="*/ 2464495 h 492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631" h="4928990">
                <a:moveTo>
                  <a:pt x="1232248" y="0"/>
                </a:moveTo>
                <a:lnTo>
                  <a:pt x="4485383" y="0"/>
                </a:lnTo>
                <a:lnTo>
                  <a:pt x="5717631" y="2464495"/>
                </a:lnTo>
                <a:lnTo>
                  <a:pt x="4485383" y="4928990"/>
                </a:lnTo>
                <a:lnTo>
                  <a:pt x="1232248" y="4928990"/>
                </a:lnTo>
                <a:lnTo>
                  <a:pt x="0" y="246449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 descr="Free vector stressed millennial guy studying before college exams. distressed student meeting deadline doing assignment preparing for test at home with books. flat illustration">
            <a:extLst>
              <a:ext uri="{FF2B5EF4-FFF2-40B4-BE49-F238E27FC236}">
                <a16:creationId xmlns:a16="http://schemas.microsoft.com/office/drawing/2014/main" id="{ECC1866C-12E4-46C3-7D92-7314EC2B0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4" t="5353" r="3131" b="5353"/>
          <a:stretch>
            <a:fillRect/>
          </a:stretch>
        </p:blipFill>
        <p:spPr bwMode="auto">
          <a:xfrm>
            <a:off x="6538126" y="1424157"/>
            <a:ext cx="5308119" cy="4575963"/>
          </a:xfrm>
          <a:custGeom>
            <a:avLst/>
            <a:gdLst>
              <a:gd name="connsiteX0" fmla="*/ 1143991 w 5308119"/>
              <a:gd name="connsiteY0" fmla="*/ 0 h 4575963"/>
              <a:gd name="connsiteX1" fmla="*/ 4164128 w 5308119"/>
              <a:gd name="connsiteY1" fmla="*/ 0 h 4575963"/>
              <a:gd name="connsiteX2" fmla="*/ 5308119 w 5308119"/>
              <a:gd name="connsiteY2" fmla="*/ 2287982 h 4575963"/>
              <a:gd name="connsiteX3" fmla="*/ 4164128 w 5308119"/>
              <a:gd name="connsiteY3" fmla="*/ 4575963 h 4575963"/>
              <a:gd name="connsiteX4" fmla="*/ 1143991 w 5308119"/>
              <a:gd name="connsiteY4" fmla="*/ 4575963 h 4575963"/>
              <a:gd name="connsiteX5" fmla="*/ 0 w 5308119"/>
              <a:gd name="connsiteY5" fmla="*/ 2287982 h 457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8119" h="4575963">
                <a:moveTo>
                  <a:pt x="1143991" y="0"/>
                </a:moveTo>
                <a:lnTo>
                  <a:pt x="4164128" y="0"/>
                </a:lnTo>
                <a:lnTo>
                  <a:pt x="5308119" y="2287982"/>
                </a:lnTo>
                <a:lnTo>
                  <a:pt x="4164128" y="4575963"/>
                </a:lnTo>
                <a:lnTo>
                  <a:pt x="1143991" y="4575963"/>
                </a:lnTo>
                <a:lnTo>
                  <a:pt x="0" y="228798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 descr="Free photo front view of stacked books, a graduation cap and a diploma for education day">
            <a:extLst>
              <a:ext uri="{FF2B5EF4-FFF2-40B4-BE49-F238E27FC236}">
                <a16:creationId xmlns:a16="http://schemas.microsoft.com/office/drawing/2014/main" id="{FD0AB167-61FF-B95D-93F4-E94A9C0D3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23407" r="2897" b="21625"/>
          <a:stretch>
            <a:fillRect/>
          </a:stretch>
        </p:blipFill>
        <p:spPr bwMode="auto">
          <a:xfrm>
            <a:off x="6929231" y="6858000"/>
            <a:ext cx="4917014" cy="4238804"/>
          </a:xfrm>
          <a:custGeom>
            <a:avLst/>
            <a:gdLst>
              <a:gd name="connsiteX0" fmla="*/ 1511995 w 7015656"/>
              <a:gd name="connsiteY0" fmla="*/ 0 h 6047977"/>
              <a:gd name="connsiteX1" fmla="*/ 5503661 w 7015656"/>
              <a:gd name="connsiteY1" fmla="*/ 0 h 6047977"/>
              <a:gd name="connsiteX2" fmla="*/ 7015656 w 7015656"/>
              <a:gd name="connsiteY2" fmla="*/ 3023989 h 6047977"/>
              <a:gd name="connsiteX3" fmla="*/ 5503661 w 7015656"/>
              <a:gd name="connsiteY3" fmla="*/ 6047977 h 6047977"/>
              <a:gd name="connsiteX4" fmla="*/ 1511995 w 7015656"/>
              <a:gd name="connsiteY4" fmla="*/ 6047977 h 6047977"/>
              <a:gd name="connsiteX5" fmla="*/ 0 w 7015656"/>
              <a:gd name="connsiteY5" fmla="*/ 3023989 h 604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5656" h="6047977">
                <a:moveTo>
                  <a:pt x="1511995" y="0"/>
                </a:moveTo>
                <a:lnTo>
                  <a:pt x="5503661" y="0"/>
                </a:lnTo>
                <a:lnTo>
                  <a:pt x="7015656" y="3023989"/>
                </a:lnTo>
                <a:lnTo>
                  <a:pt x="5503661" y="6047977"/>
                </a:lnTo>
                <a:lnTo>
                  <a:pt x="1511995" y="6047977"/>
                </a:lnTo>
                <a:lnTo>
                  <a:pt x="0" y="302398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 6">
            <a:extLst>
              <a:ext uri="{FF2B5EF4-FFF2-40B4-BE49-F238E27FC236}">
                <a16:creationId xmlns:a16="http://schemas.microsoft.com/office/drawing/2014/main" id="{A751675C-1653-429B-01DD-A56FE1BEE575}"/>
              </a:ext>
            </a:extLst>
          </p:cNvPr>
          <p:cNvGrpSpPr/>
          <p:nvPr/>
        </p:nvGrpSpPr>
        <p:grpSpPr>
          <a:xfrm>
            <a:off x="818379" y="7322484"/>
            <a:ext cx="3603026" cy="3106057"/>
            <a:chOff x="6472980" y="3429001"/>
            <a:chExt cx="3603026" cy="3106057"/>
          </a:xfrm>
        </p:grpSpPr>
        <p:sp>
          <p:nvSpPr>
            <p:cNvPr id="8" name="Altıgen 7">
              <a:extLst>
                <a:ext uri="{FF2B5EF4-FFF2-40B4-BE49-F238E27FC236}">
                  <a16:creationId xmlns:a16="http://schemas.microsoft.com/office/drawing/2014/main" id="{EFEA84E2-D487-4330-4832-FC1094440733}"/>
                </a:ext>
              </a:extLst>
            </p:cNvPr>
            <p:cNvSpPr/>
            <p:nvPr/>
          </p:nvSpPr>
          <p:spPr>
            <a:xfrm>
              <a:off x="6472980" y="3429001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Metin kutusu 8">
              <a:extLst>
                <a:ext uri="{FF2B5EF4-FFF2-40B4-BE49-F238E27FC236}">
                  <a16:creationId xmlns:a16="http://schemas.microsoft.com/office/drawing/2014/main" id="{3676B2A6-0207-4640-1519-74D89697E5EA}"/>
                </a:ext>
              </a:extLst>
            </p:cNvPr>
            <p:cNvSpPr txBox="1"/>
            <p:nvPr/>
          </p:nvSpPr>
          <p:spPr>
            <a:xfrm>
              <a:off x="6872171" y="4227392"/>
              <a:ext cx="280464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 err="1">
                  <a:latin typeface="Helvetica" pitchFamily="2" charset="0"/>
                </a:rPr>
                <a:t>Admission</a:t>
              </a:r>
              <a:r>
                <a:rPr lang="tr-TR" sz="3200" dirty="0">
                  <a:latin typeface="Helvetica" pitchFamily="2" charset="0"/>
                </a:rPr>
                <a:t> &amp; </a:t>
              </a:r>
              <a:r>
                <a:rPr lang="tr-TR" sz="3200" dirty="0" err="1">
                  <a:latin typeface="Helvetica" pitchFamily="2" charset="0"/>
                </a:rPr>
                <a:t>Registration</a:t>
              </a:r>
              <a:r>
                <a:rPr lang="tr-TR" sz="3200" dirty="0">
                  <a:latin typeface="Helvetica" pitchFamily="2" charset="0"/>
                </a:rPr>
                <a:t> </a:t>
              </a:r>
              <a:r>
                <a:rPr lang="tr-TR" sz="3200" dirty="0" err="1">
                  <a:latin typeface="Helvetica" pitchFamily="2" charset="0"/>
                </a:rPr>
                <a:t>Conditions</a:t>
              </a:r>
              <a:endParaRPr lang="tr-TR" sz="3200" dirty="0">
                <a:latin typeface="Helvetica" pitchFamily="2" charset="0"/>
              </a:endParaRPr>
            </a:p>
          </p:txBody>
        </p:sp>
      </p:grpSp>
      <p:grpSp>
        <p:nvGrpSpPr>
          <p:cNvPr id="10" name="Grup 9">
            <a:extLst>
              <a:ext uri="{FF2B5EF4-FFF2-40B4-BE49-F238E27FC236}">
                <a16:creationId xmlns:a16="http://schemas.microsoft.com/office/drawing/2014/main" id="{C7A1B3DA-F02B-6DDE-3D62-4B1F89407063}"/>
              </a:ext>
            </a:extLst>
          </p:cNvPr>
          <p:cNvGrpSpPr/>
          <p:nvPr/>
        </p:nvGrpSpPr>
        <p:grpSpPr>
          <a:xfrm>
            <a:off x="807513" y="-719655"/>
            <a:ext cx="3603026" cy="3106057"/>
            <a:chOff x="9357096" y="1875971"/>
            <a:chExt cx="3603026" cy="3106057"/>
          </a:xfrm>
        </p:grpSpPr>
        <p:sp>
          <p:nvSpPr>
            <p:cNvPr id="11" name="Altıgen 10">
              <a:extLst>
                <a:ext uri="{FF2B5EF4-FFF2-40B4-BE49-F238E27FC236}">
                  <a16:creationId xmlns:a16="http://schemas.microsoft.com/office/drawing/2014/main" id="{D97178B9-3A12-8237-37CE-9C5D083735DB}"/>
                </a:ext>
              </a:extLst>
            </p:cNvPr>
            <p:cNvSpPr/>
            <p:nvPr/>
          </p:nvSpPr>
          <p:spPr>
            <a:xfrm>
              <a:off x="9357096" y="1875971"/>
              <a:ext cx="3603026" cy="3106057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B87BBA8-9120-C03E-8E44-32E683F0954D}"/>
                </a:ext>
              </a:extLst>
            </p:cNvPr>
            <p:cNvSpPr txBox="1"/>
            <p:nvPr/>
          </p:nvSpPr>
          <p:spPr>
            <a:xfrm>
              <a:off x="9923721" y="2887080"/>
              <a:ext cx="24480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 err="1">
                  <a:latin typeface="Helvetica" pitchFamily="2" charset="0"/>
                </a:rPr>
                <a:t>Purpose</a:t>
              </a:r>
              <a:r>
                <a:rPr lang="tr-TR" sz="3200" dirty="0">
                  <a:latin typeface="Helvetica" pitchFamily="2" charset="0"/>
                </a:rPr>
                <a:t> &amp; </a:t>
              </a:r>
              <a:r>
                <a:rPr lang="tr-TR" sz="3200" dirty="0" err="1">
                  <a:latin typeface="Helvetica" pitchFamily="2" charset="0"/>
                </a:rPr>
                <a:t>Gains</a:t>
              </a:r>
              <a:endParaRPr lang="tr-TR" sz="3200" dirty="0">
                <a:latin typeface="Helvetica" pitchFamily="2" charset="0"/>
              </a:endParaRPr>
            </a:p>
          </p:txBody>
        </p:sp>
      </p:grpSp>
      <p:grpSp>
        <p:nvGrpSpPr>
          <p:cNvPr id="13" name="Grup 12">
            <a:extLst>
              <a:ext uri="{FF2B5EF4-FFF2-40B4-BE49-F238E27FC236}">
                <a16:creationId xmlns:a16="http://schemas.microsoft.com/office/drawing/2014/main" id="{E6330713-A7C0-F4BD-6EF6-C7B69613D08E}"/>
              </a:ext>
            </a:extLst>
          </p:cNvPr>
          <p:cNvGrpSpPr/>
          <p:nvPr/>
        </p:nvGrpSpPr>
        <p:grpSpPr>
          <a:xfrm>
            <a:off x="818379" y="-4008518"/>
            <a:ext cx="3603026" cy="3106057"/>
            <a:chOff x="9357096" y="4992161"/>
            <a:chExt cx="3603026" cy="3106057"/>
          </a:xfrm>
        </p:grpSpPr>
        <p:sp>
          <p:nvSpPr>
            <p:cNvPr id="14" name="Altıgen 13">
              <a:extLst>
                <a:ext uri="{FF2B5EF4-FFF2-40B4-BE49-F238E27FC236}">
                  <a16:creationId xmlns:a16="http://schemas.microsoft.com/office/drawing/2014/main" id="{63A7A656-B06D-0651-B1E5-D5937FD6792E}"/>
                </a:ext>
              </a:extLst>
            </p:cNvPr>
            <p:cNvSpPr/>
            <p:nvPr/>
          </p:nvSpPr>
          <p:spPr>
            <a:xfrm>
              <a:off x="9357096" y="4992161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Metin kutusu 14">
              <a:extLst>
                <a:ext uri="{FF2B5EF4-FFF2-40B4-BE49-F238E27FC236}">
                  <a16:creationId xmlns:a16="http://schemas.microsoft.com/office/drawing/2014/main" id="{80BEA53A-C516-BD5D-037A-53000A5E6467}"/>
                </a:ext>
              </a:extLst>
            </p:cNvPr>
            <p:cNvSpPr txBox="1"/>
            <p:nvPr/>
          </p:nvSpPr>
          <p:spPr>
            <a:xfrm>
              <a:off x="9742240" y="6045286"/>
              <a:ext cx="28327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 err="1">
                  <a:latin typeface="Helvetica" pitchFamily="2" charset="0"/>
                </a:rPr>
                <a:t>Graduation</a:t>
              </a:r>
              <a:r>
                <a:rPr lang="tr-TR" sz="3200" dirty="0">
                  <a:latin typeface="Helvetica" pitchFamily="2" charset="0"/>
                </a:rPr>
                <a:t> </a:t>
              </a:r>
              <a:r>
                <a:rPr lang="tr-TR" sz="3200" dirty="0" err="1">
                  <a:latin typeface="Helvetica" pitchFamily="2" charset="0"/>
                </a:rPr>
                <a:t>Requirements</a:t>
              </a:r>
              <a:endParaRPr lang="tr-TR" sz="32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986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4F91FD6-24F9-A7A9-BC87-62556F8CD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476"/>
            <a:ext cx="12192000" cy="1271597"/>
          </a:xfrm>
          <a:prstGeom prst="rect">
            <a:avLst/>
          </a:prstGeom>
        </p:spPr>
      </p:pic>
      <p:grpSp>
        <p:nvGrpSpPr>
          <p:cNvPr id="53" name="Grup 52">
            <a:extLst>
              <a:ext uri="{FF2B5EF4-FFF2-40B4-BE49-F238E27FC236}">
                <a16:creationId xmlns:a16="http://schemas.microsoft.com/office/drawing/2014/main" id="{28840A01-2990-FB2E-E465-19CBE797599D}"/>
              </a:ext>
            </a:extLst>
          </p:cNvPr>
          <p:cNvGrpSpPr/>
          <p:nvPr/>
        </p:nvGrpSpPr>
        <p:grpSpPr>
          <a:xfrm>
            <a:off x="818379" y="6909691"/>
            <a:ext cx="3603026" cy="3106057"/>
            <a:chOff x="9357096" y="1875971"/>
            <a:chExt cx="3603026" cy="3106057"/>
          </a:xfrm>
        </p:grpSpPr>
        <p:sp>
          <p:nvSpPr>
            <p:cNvPr id="30" name="Altıgen 29">
              <a:extLst>
                <a:ext uri="{FF2B5EF4-FFF2-40B4-BE49-F238E27FC236}">
                  <a16:creationId xmlns:a16="http://schemas.microsoft.com/office/drawing/2014/main" id="{CA28EFAC-A0BD-DE1C-995E-68B1719EABAE}"/>
                </a:ext>
              </a:extLst>
            </p:cNvPr>
            <p:cNvSpPr/>
            <p:nvPr/>
          </p:nvSpPr>
          <p:spPr>
            <a:xfrm>
              <a:off x="9357096" y="1875971"/>
              <a:ext cx="3603026" cy="3106057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4" name="Metin kutusu 43">
              <a:extLst>
                <a:ext uri="{FF2B5EF4-FFF2-40B4-BE49-F238E27FC236}">
                  <a16:creationId xmlns:a16="http://schemas.microsoft.com/office/drawing/2014/main" id="{2B3FEFA0-2B2B-3898-44B3-2D445FD29A5C}"/>
                </a:ext>
              </a:extLst>
            </p:cNvPr>
            <p:cNvSpPr txBox="1"/>
            <p:nvPr/>
          </p:nvSpPr>
          <p:spPr>
            <a:xfrm>
              <a:off x="9923721" y="2627539"/>
              <a:ext cx="24480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Programın Amacı ve Kazanımları</a:t>
              </a:r>
            </a:p>
          </p:txBody>
        </p:sp>
      </p:grpSp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3C01BD30-2164-395D-9216-AEF88A1DF836}"/>
              </a:ext>
            </a:extLst>
          </p:cNvPr>
          <p:cNvSpPr txBox="1">
            <a:spLocks/>
          </p:cNvSpPr>
          <p:nvPr/>
        </p:nvSpPr>
        <p:spPr>
          <a:xfrm>
            <a:off x="455372" y="2709389"/>
            <a:ext cx="6082754" cy="4148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Evaluation of </a:t>
            </a: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courses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done </a:t>
            </a: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two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midterm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exams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final </a:t>
            </a: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written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assignments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presentations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seminars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projects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minimum </a:t>
            </a: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requirement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success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75/100 </a:t>
            </a: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points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Master's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Program </a:t>
            </a: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Thesis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;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tr-TR" sz="14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Courses (at </a:t>
            </a:r>
            <a:r>
              <a:rPr lang="tr-TR" sz="14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least</a:t>
            </a:r>
            <a:r>
              <a:rPr lang="tr-TR" sz="14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54 ECTS)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tr-TR" sz="14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Seminar</a:t>
            </a:r>
            <a:r>
              <a:rPr lang="tr-TR" sz="14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(2 ECTS)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tr-TR" sz="14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</a:t>
            </a:r>
            <a:r>
              <a:rPr lang="tr-TR" sz="14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4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consists</a:t>
            </a:r>
            <a:r>
              <a:rPr lang="tr-TR" sz="14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tr-TR" sz="14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field</a:t>
            </a:r>
            <a:r>
              <a:rPr lang="tr-TR" sz="14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4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study</a:t>
            </a:r>
            <a:r>
              <a:rPr lang="tr-TR" sz="14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(4 ECTS) </a:t>
            </a:r>
            <a:r>
              <a:rPr lang="tr-TR" sz="14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sz="14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4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thesis</a:t>
            </a:r>
            <a:r>
              <a:rPr lang="tr-TR" sz="14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(60 ECTS) </a:t>
            </a:r>
            <a:r>
              <a:rPr lang="tr-TR" sz="14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credits</a:t>
            </a:r>
            <a:r>
              <a:rPr lang="tr-TR" sz="14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total of 120 ECTS </a:t>
            </a: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credits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required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must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have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GPA of at </a:t>
            </a:r>
            <a:r>
              <a:rPr lang="tr-TR" sz="18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least</a:t>
            </a:r>
            <a:r>
              <a:rPr lang="tr-TR" sz="18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2.50/4.00.</a:t>
            </a:r>
          </a:p>
        </p:txBody>
      </p:sp>
      <p:pic>
        <p:nvPicPr>
          <p:cNvPr id="4" name="Resim 3" descr="Free vector stressed millennial guy studying before college exams. distressed student meeting deadline doing assignment preparing for test at home with books. flat illustration">
            <a:extLst>
              <a:ext uri="{FF2B5EF4-FFF2-40B4-BE49-F238E27FC236}">
                <a16:creationId xmlns:a16="http://schemas.microsoft.com/office/drawing/2014/main" id="{ECC1866C-12E4-46C3-7D92-7314EC2B0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4" t="5353" r="3131" b="5353"/>
          <a:stretch>
            <a:fillRect/>
          </a:stretch>
        </p:blipFill>
        <p:spPr bwMode="auto">
          <a:xfrm>
            <a:off x="6538126" y="-5024322"/>
            <a:ext cx="5308119" cy="4575963"/>
          </a:xfrm>
          <a:custGeom>
            <a:avLst/>
            <a:gdLst>
              <a:gd name="connsiteX0" fmla="*/ 1143991 w 5308119"/>
              <a:gd name="connsiteY0" fmla="*/ 0 h 4575963"/>
              <a:gd name="connsiteX1" fmla="*/ 4164128 w 5308119"/>
              <a:gd name="connsiteY1" fmla="*/ 0 h 4575963"/>
              <a:gd name="connsiteX2" fmla="*/ 5308119 w 5308119"/>
              <a:gd name="connsiteY2" fmla="*/ 2287982 h 4575963"/>
              <a:gd name="connsiteX3" fmla="*/ 4164128 w 5308119"/>
              <a:gd name="connsiteY3" fmla="*/ 4575963 h 4575963"/>
              <a:gd name="connsiteX4" fmla="*/ 1143991 w 5308119"/>
              <a:gd name="connsiteY4" fmla="*/ 4575963 h 4575963"/>
              <a:gd name="connsiteX5" fmla="*/ 0 w 5308119"/>
              <a:gd name="connsiteY5" fmla="*/ 2287982 h 457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8119" h="4575963">
                <a:moveTo>
                  <a:pt x="1143991" y="0"/>
                </a:moveTo>
                <a:lnTo>
                  <a:pt x="4164128" y="0"/>
                </a:lnTo>
                <a:lnTo>
                  <a:pt x="5308119" y="2287982"/>
                </a:lnTo>
                <a:lnTo>
                  <a:pt x="4164128" y="4575963"/>
                </a:lnTo>
                <a:lnTo>
                  <a:pt x="1143991" y="4575963"/>
                </a:lnTo>
                <a:lnTo>
                  <a:pt x="0" y="228798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 descr="Free photo front view of stacked books, a graduation cap and a diploma for education day">
            <a:extLst>
              <a:ext uri="{FF2B5EF4-FFF2-40B4-BE49-F238E27FC236}">
                <a16:creationId xmlns:a16="http://schemas.microsoft.com/office/drawing/2014/main" id="{0B5DB284-7088-DB7D-DC47-7A45075FD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23407" r="2897" b="21625"/>
          <a:stretch>
            <a:fillRect/>
          </a:stretch>
        </p:blipFill>
        <p:spPr bwMode="auto">
          <a:xfrm>
            <a:off x="6929231" y="1592181"/>
            <a:ext cx="4917014" cy="4238804"/>
          </a:xfrm>
          <a:custGeom>
            <a:avLst/>
            <a:gdLst>
              <a:gd name="connsiteX0" fmla="*/ 1511995 w 7015656"/>
              <a:gd name="connsiteY0" fmla="*/ 0 h 6047977"/>
              <a:gd name="connsiteX1" fmla="*/ 5503661 w 7015656"/>
              <a:gd name="connsiteY1" fmla="*/ 0 h 6047977"/>
              <a:gd name="connsiteX2" fmla="*/ 7015656 w 7015656"/>
              <a:gd name="connsiteY2" fmla="*/ 3023989 h 6047977"/>
              <a:gd name="connsiteX3" fmla="*/ 5503661 w 7015656"/>
              <a:gd name="connsiteY3" fmla="*/ 6047977 h 6047977"/>
              <a:gd name="connsiteX4" fmla="*/ 1511995 w 7015656"/>
              <a:gd name="connsiteY4" fmla="*/ 6047977 h 6047977"/>
              <a:gd name="connsiteX5" fmla="*/ 0 w 7015656"/>
              <a:gd name="connsiteY5" fmla="*/ 3023989 h 604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5656" h="6047977">
                <a:moveTo>
                  <a:pt x="1511995" y="0"/>
                </a:moveTo>
                <a:lnTo>
                  <a:pt x="5503661" y="0"/>
                </a:lnTo>
                <a:lnTo>
                  <a:pt x="7015656" y="3023989"/>
                </a:lnTo>
                <a:lnTo>
                  <a:pt x="5503661" y="6047977"/>
                </a:lnTo>
                <a:lnTo>
                  <a:pt x="1511995" y="6047977"/>
                </a:lnTo>
                <a:lnTo>
                  <a:pt x="0" y="302398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 5">
            <a:extLst>
              <a:ext uri="{FF2B5EF4-FFF2-40B4-BE49-F238E27FC236}">
                <a16:creationId xmlns:a16="http://schemas.microsoft.com/office/drawing/2014/main" id="{FF8A26BD-9FC1-0777-B3E5-1E8D22652AEE}"/>
              </a:ext>
            </a:extLst>
          </p:cNvPr>
          <p:cNvGrpSpPr/>
          <p:nvPr/>
        </p:nvGrpSpPr>
        <p:grpSpPr>
          <a:xfrm>
            <a:off x="818379" y="6909691"/>
            <a:ext cx="3603026" cy="3106057"/>
            <a:chOff x="9357096" y="1875971"/>
            <a:chExt cx="3603026" cy="3106057"/>
          </a:xfrm>
        </p:grpSpPr>
        <p:sp>
          <p:nvSpPr>
            <p:cNvPr id="7" name="Altıgen 6">
              <a:extLst>
                <a:ext uri="{FF2B5EF4-FFF2-40B4-BE49-F238E27FC236}">
                  <a16:creationId xmlns:a16="http://schemas.microsoft.com/office/drawing/2014/main" id="{EADC1A0D-9A5C-C84C-A10B-ED68DB072D71}"/>
                </a:ext>
              </a:extLst>
            </p:cNvPr>
            <p:cNvSpPr/>
            <p:nvPr/>
          </p:nvSpPr>
          <p:spPr>
            <a:xfrm>
              <a:off x="9357096" y="1875971"/>
              <a:ext cx="3603026" cy="3106057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Metin kutusu 7">
              <a:extLst>
                <a:ext uri="{FF2B5EF4-FFF2-40B4-BE49-F238E27FC236}">
                  <a16:creationId xmlns:a16="http://schemas.microsoft.com/office/drawing/2014/main" id="{60CFFDCD-769A-BD58-9330-7E05EC48482B}"/>
                </a:ext>
              </a:extLst>
            </p:cNvPr>
            <p:cNvSpPr txBox="1"/>
            <p:nvPr/>
          </p:nvSpPr>
          <p:spPr>
            <a:xfrm>
              <a:off x="9923721" y="2887080"/>
              <a:ext cx="24480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 err="1">
                  <a:latin typeface="Helvetica" pitchFamily="2" charset="0"/>
                </a:rPr>
                <a:t>Purpose</a:t>
              </a:r>
              <a:r>
                <a:rPr lang="tr-TR" sz="3200" dirty="0">
                  <a:latin typeface="Helvetica" pitchFamily="2" charset="0"/>
                </a:rPr>
                <a:t> &amp; </a:t>
              </a:r>
              <a:r>
                <a:rPr lang="tr-TR" sz="3200" dirty="0" err="1">
                  <a:latin typeface="Helvetica" pitchFamily="2" charset="0"/>
                </a:rPr>
                <a:t>Gains</a:t>
              </a:r>
              <a:endParaRPr lang="tr-TR" sz="3200" dirty="0">
                <a:latin typeface="Helvetica" pitchFamily="2" charset="0"/>
              </a:endParaRPr>
            </a:p>
          </p:txBody>
        </p:sp>
      </p:grpSp>
      <p:grpSp>
        <p:nvGrpSpPr>
          <p:cNvPr id="9" name="Grup 8">
            <a:extLst>
              <a:ext uri="{FF2B5EF4-FFF2-40B4-BE49-F238E27FC236}">
                <a16:creationId xmlns:a16="http://schemas.microsoft.com/office/drawing/2014/main" id="{55403313-9C90-2E21-3C84-4D130A1C5431}"/>
              </a:ext>
            </a:extLst>
          </p:cNvPr>
          <p:cNvGrpSpPr/>
          <p:nvPr/>
        </p:nvGrpSpPr>
        <p:grpSpPr>
          <a:xfrm>
            <a:off x="818379" y="-772452"/>
            <a:ext cx="3603026" cy="3106057"/>
            <a:chOff x="9357096" y="4992161"/>
            <a:chExt cx="3603026" cy="3106057"/>
          </a:xfrm>
        </p:grpSpPr>
        <p:sp>
          <p:nvSpPr>
            <p:cNvPr id="10" name="Altıgen 9">
              <a:extLst>
                <a:ext uri="{FF2B5EF4-FFF2-40B4-BE49-F238E27FC236}">
                  <a16:creationId xmlns:a16="http://schemas.microsoft.com/office/drawing/2014/main" id="{F04B8D36-89DD-2D62-936E-723C211CCFE3}"/>
                </a:ext>
              </a:extLst>
            </p:cNvPr>
            <p:cNvSpPr/>
            <p:nvPr/>
          </p:nvSpPr>
          <p:spPr>
            <a:xfrm>
              <a:off x="9357096" y="4992161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Metin kutusu 10">
              <a:extLst>
                <a:ext uri="{FF2B5EF4-FFF2-40B4-BE49-F238E27FC236}">
                  <a16:creationId xmlns:a16="http://schemas.microsoft.com/office/drawing/2014/main" id="{E464B7CF-9A38-B68A-9662-3C0ECBB2E876}"/>
                </a:ext>
              </a:extLst>
            </p:cNvPr>
            <p:cNvSpPr txBox="1"/>
            <p:nvPr/>
          </p:nvSpPr>
          <p:spPr>
            <a:xfrm>
              <a:off x="9742240" y="6045286"/>
              <a:ext cx="28327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 err="1">
                  <a:latin typeface="Helvetica" pitchFamily="2" charset="0"/>
                </a:rPr>
                <a:t>Graduation</a:t>
              </a:r>
              <a:r>
                <a:rPr lang="tr-TR" sz="3200" dirty="0">
                  <a:latin typeface="Helvetica" pitchFamily="2" charset="0"/>
                </a:rPr>
                <a:t> </a:t>
              </a:r>
              <a:r>
                <a:rPr lang="tr-TR" sz="3200" dirty="0" err="1">
                  <a:latin typeface="Helvetica" pitchFamily="2" charset="0"/>
                </a:rPr>
                <a:t>Requirements</a:t>
              </a:r>
              <a:endParaRPr lang="tr-TR" sz="32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5033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91938E42-0F68-3D12-6037-072720FD9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578" y="2403644"/>
            <a:ext cx="2050710" cy="205071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6492DCE9-77BE-D120-6EF5-9A25F622A2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70" t="4535" r="7870" b="4535"/>
          <a:stretch>
            <a:fillRect/>
          </a:stretch>
        </p:blipFill>
        <p:spPr>
          <a:xfrm>
            <a:off x="847306" y="2347563"/>
            <a:ext cx="2162872" cy="2162872"/>
          </a:xfrm>
          <a:custGeom>
            <a:avLst/>
            <a:gdLst>
              <a:gd name="connsiteX0" fmla="*/ 1968968 w 3937936"/>
              <a:gd name="connsiteY0" fmla="*/ 0 h 3937936"/>
              <a:gd name="connsiteX1" fmla="*/ 3937936 w 3937936"/>
              <a:gd name="connsiteY1" fmla="*/ 1968968 h 3937936"/>
              <a:gd name="connsiteX2" fmla="*/ 1968968 w 3937936"/>
              <a:gd name="connsiteY2" fmla="*/ 3937936 h 3937936"/>
              <a:gd name="connsiteX3" fmla="*/ 0 w 3937936"/>
              <a:gd name="connsiteY3" fmla="*/ 1968968 h 3937936"/>
              <a:gd name="connsiteX4" fmla="*/ 1968968 w 3937936"/>
              <a:gd name="connsiteY4" fmla="*/ 0 h 3937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936" h="3937936">
                <a:moveTo>
                  <a:pt x="1968968" y="0"/>
                </a:moveTo>
                <a:cubicBezTo>
                  <a:pt x="3056399" y="0"/>
                  <a:pt x="3937936" y="881537"/>
                  <a:pt x="3937936" y="1968968"/>
                </a:cubicBezTo>
                <a:cubicBezTo>
                  <a:pt x="3937936" y="3056399"/>
                  <a:pt x="3056399" y="3937936"/>
                  <a:pt x="1968968" y="3937936"/>
                </a:cubicBezTo>
                <a:cubicBezTo>
                  <a:pt x="881537" y="3937936"/>
                  <a:pt x="0" y="3056399"/>
                  <a:pt x="0" y="1968968"/>
                </a:cubicBezTo>
                <a:cubicBezTo>
                  <a:pt x="0" y="881537"/>
                  <a:pt x="881537" y="0"/>
                  <a:pt x="1968968" y="0"/>
                </a:cubicBezTo>
                <a:close/>
              </a:path>
            </a:pathLst>
          </a:custGeom>
        </p:spPr>
      </p:pic>
      <p:grpSp>
        <p:nvGrpSpPr>
          <p:cNvPr id="55" name="Grup 54">
            <a:extLst>
              <a:ext uri="{FF2B5EF4-FFF2-40B4-BE49-F238E27FC236}">
                <a16:creationId xmlns:a16="http://schemas.microsoft.com/office/drawing/2014/main" id="{6917F031-F641-AEF4-45EB-2E6C2EA8680F}"/>
              </a:ext>
            </a:extLst>
          </p:cNvPr>
          <p:cNvGrpSpPr/>
          <p:nvPr/>
        </p:nvGrpSpPr>
        <p:grpSpPr>
          <a:xfrm>
            <a:off x="4291731" y="2164179"/>
            <a:ext cx="3603026" cy="3106057"/>
            <a:chOff x="9357096" y="4982028"/>
            <a:chExt cx="3603026" cy="3106057"/>
          </a:xfrm>
        </p:grpSpPr>
        <p:sp>
          <p:nvSpPr>
            <p:cNvPr id="32" name="Altıgen 31">
              <a:extLst>
                <a:ext uri="{FF2B5EF4-FFF2-40B4-BE49-F238E27FC236}">
                  <a16:creationId xmlns:a16="http://schemas.microsoft.com/office/drawing/2014/main" id="{CF46CAB2-3548-6305-2B40-8A5906002DD4}"/>
                </a:ext>
              </a:extLst>
            </p:cNvPr>
            <p:cNvSpPr/>
            <p:nvPr/>
          </p:nvSpPr>
          <p:spPr>
            <a:xfrm>
              <a:off x="9357096" y="4982028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5" name="Metin kutusu 44">
              <a:extLst>
                <a:ext uri="{FF2B5EF4-FFF2-40B4-BE49-F238E27FC236}">
                  <a16:creationId xmlns:a16="http://schemas.microsoft.com/office/drawing/2014/main" id="{E35EA603-78A4-61ED-7406-4752BF46CE28}"/>
                </a:ext>
              </a:extLst>
            </p:cNvPr>
            <p:cNvSpPr txBox="1"/>
            <p:nvPr/>
          </p:nvSpPr>
          <p:spPr>
            <a:xfrm>
              <a:off x="10127384" y="6094631"/>
              <a:ext cx="20624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Mezuniyet Koşulları</a:t>
              </a:r>
            </a:p>
          </p:txBody>
        </p:sp>
      </p:grpSp>
      <p:pic>
        <p:nvPicPr>
          <p:cNvPr id="3" name="Resim 2" descr="Free photo front view of stacked books, a graduation cap and a diploma for education day">
            <a:extLst>
              <a:ext uri="{FF2B5EF4-FFF2-40B4-BE49-F238E27FC236}">
                <a16:creationId xmlns:a16="http://schemas.microsoft.com/office/drawing/2014/main" id="{0B5DB284-7088-DB7D-DC47-7A45075FD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23407" r="2897" b="21625"/>
          <a:stretch>
            <a:fillRect/>
          </a:stretch>
        </p:blipFill>
        <p:spPr bwMode="auto">
          <a:xfrm>
            <a:off x="3634737" y="1309598"/>
            <a:ext cx="4917014" cy="4238804"/>
          </a:xfrm>
          <a:custGeom>
            <a:avLst/>
            <a:gdLst>
              <a:gd name="connsiteX0" fmla="*/ 1511995 w 7015656"/>
              <a:gd name="connsiteY0" fmla="*/ 0 h 6047977"/>
              <a:gd name="connsiteX1" fmla="*/ 5503661 w 7015656"/>
              <a:gd name="connsiteY1" fmla="*/ 0 h 6047977"/>
              <a:gd name="connsiteX2" fmla="*/ 7015656 w 7015656"/>
              <a:gd name="connsiteY2" fmla="*/ 3023989 h 6047977"/>
              <a:gd name="connsiteX3" fmla="*/ 5503661 w 7015656"/>
              <a:gd name="connsiteY3" fmla="*/ 6047977 h 6047977"/>
              <a:gd name="connsiteX4" fmla="*/ 1511995 w 7015656"/>
              <a:gd name="connsiteY4" fmla="*/ 6047977 h 6047977"/>
              <a:gd name="connsiteX5" fmla="*/ 0 w 7015656"/>
              <a:gd name="connsiteY5" fmla="*/ 3023989 h 604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5656" h="6047977">
                <a:moveTo>
                  <a:pt x="1511995" y="0"/>
                </a:moveTo>
                <a:lnTo>
                  <a:pt x="5503661" y="0"/>
                </a:lnTo>
                <a:lnTo>
                  <a:pt x="7015656" y="3023989"/>
                </a:lnTo>
                <a:lnTo>
                  <a:pt x="5503661" y="6047977"/>
                </a:lnTo>
                <a:lnTo>
                  <a:pt x="1511995" y="6047977"/>
                </a:lnTo>
                <a:lnTo>
                  <a:pt x="0" y="302398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tıgen 4">
            <a:extLst>
              <a:ext uri="{FF2B5EF4-FFF2-40B4-BE49-F238E27FC236}">
                <a16:creationId xmlns:a16="http://schemas.microsoft.com/office/drawing/2014/main" id="{FE832AC1-DF8E-E0FD-7A67-63B4FA2A1FE8}"/>
              </a:ext>
            </a:extLst>
          </p:cNvPr>
          <p:cNvSpPr/>
          <p:nvPr/>
        </p:nvSpPr>
        <p:spPr>
          <a:xfrm>
            <a:off x="3395322" y="1103206"/>
            <a:ext cx="5395841" cy="4651587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 w="666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F3776EA-573F-7C80-63EB-1243C79497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81476"/>
            <a:ext cx="12192000" cy="1271597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D543F71-E8D2-DAAD-1A1B-470452A8CD7C}"/>
              </a:ext>
            </a:extLst>
          </p:cNvPr>
          <p:cNvSpPr txBox="1"/>
          <p:nvPr/>
        </p:nvSpPr>
        <p:spPr>
          <a:xfrm>
            <a:off x="3733664" y="2919292"/>
            <a:ext cx="48180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lvetica" pitchFamily="2" charset="0"/>
              </a:rPr>
              <a:t>Department</a:t>
            </a:r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lvetica" pitchFamily="2" charset="0"/>
              </a:rPr>
              <a:t> of Dental </a:t>
            </a:r>
            <a:r>
              <a:rPr lang="tr-TR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lvetica" pitchFamily="2" charset="0"/>
              </a:rPr>
              <a:t>Biomaterials</a:t>
            </a:r>
            <a:endParaRPr lang="tr-TR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elvetica" pitchFamily="2" charset="0"/>
            </a:endParaRPr>
          </a:p>
          <a:p>
            <a:pPr algn="ctr"/>
            <a:r>
              <a:rPr lang="tr-TR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lvetica" pitchFamily="2" charset="0"/>
              </a:rPr>
              <a:t>Master’s</a:t>
            </a:r>
            <a:r>
              <a:rPr lang="tr-TR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lvetica" pitchFamily="2" charset="0"/>
              </a:rPr>
              <a:t> Program</a:t>
            </a:r>
          </a:p>
        </p:txBody>
      </p:sp>
      <p:sp>
        <p:nvSpPr>
          <p:cNvPr id="11" name="Metin kutusu 32">
            <a:extLst>
              <a:ext uri="{FF2B5EF4-FFF2-40B4-BE49-F238E27FC236}">
                <a16:creationId xmlns:a16="http://schemas.microsoft.com/office/drawing/2014/main" id="{254201E3-F6FD-143A-C3D9-5287AF90AEDA}"/>
              </a:ext>
            </a:extLst>
          </p:cNvPr>
          <p:cNvSpPr txBox="1"/>
          <p:nvPr/>
        </p:nvSpPr>
        <p:spPr>
          <a:xfrm>
            <a:off x="477579" y="5911896"/>
            <a:ext cx="1133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Head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of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Department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: Prof. Dr. Aliye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Akcalı</a:t>
            </a:r>
            <a:endParaRPr lang="tr-TR" dirty="0">
              <a:solidFill>
                <a:schemeClr val="tx2">
                  <a:lumMod val="75000"/>
                </a:schemeClr>
              </a:solidFill>
              <a:latin typeface="Helvetica" pitchFamily="2" charset="0"/>
            </a:endParaRPr>
          </a:p>
          <a:p>
            <a:pPr algn="ctr"/>
            <a:r>
              <a:rPr lang="tr-TR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aliye.akcali@deu.edu.tr</a:t>
            </a:r>
            <a:endParaRPr lang="tr-TR" dirty="0">
              <a:solidFill>
                <a:schemeClr val="tx2">
                  <a:lumMod val="7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11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633</Words>
  <Application>Microsoft Office PowerPoint</Application>
  <PresentationFormat>Geniş ekran</PresentationFormat>
  <Paragraphs>67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Helvetica</vt:lpstr>
      <vt:lpstr>Helvetica Neue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Oğuzhan Akkoçan</dc:creator>
  <cp:lastModifiedBy>Taner Bilgin</cp:lastModifiedBy>
  <cp:revision>8</cp:revision>
  <dcterms:created xsi:type="dcterms:W3CDTF">2024-01-04T16:23:10Z</dcterms:created>
  <dcterms:modified xsi:type="dcterms:W3CDTF">2024-01-05T04:56:38Z</dcterms:modified>
</cp:coreProperties>
</file>