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83" d="100"/>
          <a:sy n="83" d="100"/>
        </p:scale>
        <p:origin x="45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10D3F70-E193-4BFC-BB09-A2B3387CE209}" type="datetimeFigureOut">
              <a:rPr lang="tr-TR" smtClean="0"/>
              <a:t>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203DEA-E224-45DF-9960-AFD3DF2B52A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12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0D3F70-E193-4BFC-BB09-A2B3387CE209}" type="datetimeFigureOut">
              <a:rPr lang="tr-TR" smtClean="0"/>
              <a:t>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203DEA-E224-45DF-9960-AFD3DF2B52AC}" type="slidenum">
              <a:rPr lang="tr-TR" smtClean="0"/>
              <a:t>‹#›</a:t>
            </a:fld>
            <a:endParaRPr lang="tr-TR"/>
          </a:p>
        </p:txBody>
      </p:sp>
    </p:spTree>
    <p:extLst>
      <p:ext uri="{BB962C8B-B14F-4D97-AF65-F5344CB8AC3E}">
        <p14:creationId xmlns:p14="http://schemas.microsoft.com/office/powerpoint/2010/main" val="426219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0D3F70-E193-4BFC-BB09-A2B3387CE209}" type="datetimeFigureOut">
              <a:rPr lang="tr-TR" smtClean="0"/>
              <a:t>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203DEA-E224-45DF-9960-AFD3DF2B52AC}" type="slidenum">
              <a:rPr lang="tr-TR" smtClean="0"/>
              <a:t>‹#›</a:t>
            </a:fld>
            <a:endParaRPr lang="tr-TR"/>
          </a:p>
        </p:txBody>
      </p:sp>
    </p:spTree>
    <p:extLst>
      <p:ext uri="{BB962C8B-B14F-4D97-AF65-F5344CB8AC3E}">
        <p14:creationId xmlns:p14="http://schemas.microsoft.com/office/powerpoint/2010/main" val="399242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0D3F70-E193-4BFC-BB09-A2B3387CE209}" type="datetimeFigureOut">
              <a:rPr lang="tr-TR" smtClean="0"/>
              <a:t>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203DEA-E224-45DF-9960-AFD3DF2B52AC}" type="slidenum">
              <a:rPr lang="tr-TR" smtClean="0"/>
              <a:t>‹#›</a:t>
            </a:fld>
            <a:endParaRPr lang="tr-TR"/>
          </a:p>
        </p:txBody>
      </p:sp>
    </p:spTree>
    <p:extLst>
      <p:ext uri="{BB962C8B-B14F-4D97-AF65-F5344CB8AC3E}">
        <p14:creationId xmlns:p14="http://schemas.microsoft.com/office/powerpoint/2010/main" val="49684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10D3F70-E193-4BFC-BB09-A2B3387CE209}" type="datetimeFigureOut">
              <a:rPr lang="tr-TR" smtClean="0"/>
              <a:t>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203DEA-E224-45DF-9960-AFD3DF2B52A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453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10D3F70-E193-4BFC-BB09-A2B3387CE209}" type="datetimeFigureOut">
              <a:rPr lang="tr-TR" smtClean="0"/>
              <a:t>9.01.2024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A203DEA-E224-45DF-9960-AFD3DF2B52AC}" type="slidenum">
              <a:rPr lang="tr-TR" smtClean="0"/>
              <a:t>‹#›</a:t>
            </a:fld>
            <a:endParaRPr lang="tr-TR"/>
          </a:p>
        </p:txBody>
      </p:sp>
    </p:spTree>
    <p:extLst>
      <p:ext uri="{BB962C8B-B14F-4D97-AF65-F5344CB8AC3E}">
        <p14:creationId xmlns:p14="http://schemas.microsoft.com/office/powerpoint/2010/main" val="364620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10D3F70-E193-4BFC-BB09-A2B3387CE209}" type="datetimeFigureOut">
              <a:rPr lang="tr-TR" smtClean="0"/>
              <a:t>9.01.2024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A203DEA-E224-45DF-9960-AFD3DF2B52AC}" type="slidenum">
              <a:rPr lang="tr-TR" smtClean="0"/>
              <a:t>‹#›</a:t>
            </a:fld>
            <a:endParaRPr lang="tr-TR"/>
          </a:p>
        </p:txBody>
      </p:sp>
    </p:spTree>
    <p:extLst>
      <p:ext uri="{BB962C8B-B14F-4D97-AF65-F5344CB8AC3E}">
        <p14:creationId xmlns:p14="http://schemas.microsoft.com/office/powerpoint/2010/main" val="390297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10D3F70-E193-4BFC-BB09-A2B3387CE209}" type="datetimeFigureOut">
              <a:rPr lang="tr-TR" smtClean="0"/>
              <a:t>9.01.2024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A203DEA-E224-45DF-9960-AFD3DF2B52AC}" type="slidenum">
              <a:rPr lang="tr-TR" smtClean="0"/>
              <a:t>‹#›</a:t>
            </a:fld>
            <a:endParaRPr lang="tr-TR"/>
          </a:p>
        </p:txBody>
      </p:sp>
    </p:spTree>
    <p:extLst>
      <p:ext uri="{BB962C8B-B14F-4D97-AF65-F5344CB8AC3E}">
        <p14:creationId xmlns:p14="http://schemas.microsoft.com/office/powerpoint/2010/main" val="173037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0D3F70-E193-4BFC-BB09-A2B3387CE209}" type="datetimeFigureOut">
              <a:rPr lang="tr-TR" smtClean="0"/>
              <a:t>9.01.2024</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9A203DEA-E224-45DF-9960-AFD3DF2B52AC}" type="slidenum">
              <a:rPr lang="tr-TR" smtClean="0"/>
              <a:t>‹#›</a:t>
            </a:fld>
            <a:endParaRPr lang="tr-TR"/>
          </a:p>
        </p:txBody>
      </p:sp>
    </p:spTree>
    <p:extLst>
      <p:ext uri="{BB962C8B-B14F-4D97-AF65-F5344CB8AC3E}">
        <p14:creationId xmlns:p14="http://schemas.microsoft.com/office/powerpoint/2010/main" val="911964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0D3F70-E193-4BFC-BB09-A2B3387CE209}" type="datetimeFigureOut">
              <a:rPr lang="tr-TR" smtClean="0"/>
              <a:t>9.01.2024</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A203DEA-E224-45DF-9960-AFD3DF2B52AC}" type="slidenum">
              <a:rPr lang="tr-TR" smtClean="0"/>
              <a:t>‹#›</a:t>
            </a:fld>
            <a:endParaRPr lang="tr-TR"/>
          </a:p>
        </p:txBody>
      </p:sp>
    </p:spTree>
    <p:extLst>
      <p:ext uri="{BB962C8B-B14F-4D97-AF65-F5344CB8AC3E}">
        <p14:creationId xmlns:p14="http://schemas.microsoft.com/office/powerpoint/2010/main" val="286375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0D3F70-E193-4BFC-BB09-A2B3387CE209}" type="datetimeFigureOut">
              <a:rPr lang="tr-TR" smtClean="0"/>
              <a:t>9.01.2024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A203DEA-E224-45DF-9960-AFD3DF2B52AC}" type="slidenum">
              <a:rPr lang="tr-TR" smtClean="0"/>
              <a:t>‹#›</a:t>
            </a:fld>
            <a:endParaRPr lang="tr-TR"/>
          </a:p>
        </p:txBody>
      </p:sp>
    </p:spTree>
    <p:extLst>
      <p:ext uri="{BB962C8B-B14F-4D97-AF65-F5344CB8AC3E}">
        <p14:creationId xmlns:p14="http://schemas.microsoft.com/office/powerpoint/2010/main" val="294788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0D3F70-E193-4BFC-BB09-A2B3387CE209}" type="datetimeFigureOut">
              <a:rPr lang="tr-TR" smtClean="0"/>
              <a:t>9.01.2024</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A203DEA-E224-45DF-9960-AFD3DF2B52AC}"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9412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DB978A-6BB0-0458-8D83-C5338E530CB7}"/>
              </a:ext>
            </a:extLst>
          </p:cNvPr>
          <p:cNvSpPr>
            <a:spLocks noGrp="1"/>
          </p:cNvSpPr>
          <p:nvPr>
            <p:ph type="ctrTitle"/>
          </p:nvPr>
        </p:nvSpPr>
        <p:spPr>
          <a:xfrm>
            <a:off x="1182255" y="2235200"/>
            <a:ext cx="9144000" cy="2387600"/>
          </a:xfrm>
        </p:spPr>
        <p:txBody>
          <a:bodyPr>
            <a:normAutofit/>
          </a:bodyPr>
          <a:lstStyle/>
          <a:p>
            <a:pPr algn="ctr"/>
            <a:r>
              <a:rPr lang="en-US" sz="3200" dirty="0"/>
              <a:t>DOKUZ EYLÜL UNIVERSITY  </a:t>
            </a:r>
            <a:br>
              <a:rPr lang="tr-TR" sz="3200" dirty="0"/>
            </a:br>
            <a:r>
              <a:rPr lang="tr-TR" sz="3200" dirty="0"/>
              <a:t>THE </a:t>
            </a:r>
            <a:r>
              <a:rPr lang="en-US" sz="3200" dirty="0"/>
              <a:t>INSTITUTE </a:t>
            </a:r>
            <a:r>
              <a:rPr lang="tr-TR" sz="3200" dirty="0"/>
              <a:t>OF </a:t>
            </a:r>
            <a:r>
              <a:rPr lang="en-US" sz="3200" dirty="0"/>
              <a:t>HEALTH SCIENCES</a:t>
            </a:r>
            <a:br>
              <a:rPr lang="tr-TR" sz="3200" dirty="0"/>
            </a:br>
            <a:r>
              <a:rPr lang="en-US" sz="3200" dirty="0"/>
              <a:t>FACULTY OF PHYSICAL THERAPY AND REHABILITATION</a:t>
            </a:r>
            <a:br>
              <a:rPr lang="tr-TR" sz="3200" dirty="0"/>
            </a:br>
            <a:r>
              <a:rPr lang="en-US" sz="3200" dirty="0"/>
              <a:t>THE POSTGRADUATE DEPARTMENTS AND PROGRAMS</a:t>
            </a:r>
            <a:endParaRPr lang="tr-TR" sz="3200" dirty="0"/>
          </a:p>
        </p:txBody>
      </p:sp>
      <p:pic>
        <p:nvPicPr>
          <p:cNvPr id="4" name="Resim 3">
            <a:extLst>
              <a:ext uri="{FF2B5EF4-FFF2-40B4-BE49-F238E27FC236}">
                <a16:creationId xmlns:a16="http://schemas.microsoft.com/office/drawing/2014/main" id="{B10212F5-03B1-C5A9-2274-7BA70E0BF72C}"/>
              </a:ext>
            </a:extLst>
          </p:cNvPr>
          <p:cNvPicPr>
            <a:picLocks noChangeAspect="1"/>
          </p:cNvPicPr>
          <p:nvPr/>
        </p:nvPicPr>
        <p:blipFill>
          <a:blip r:embed="rId2"/>
          <a:stretch>
            <a:fillRect/>
          </a:stretch>
        </p:blipFill>
        <p:spPr>
          <a:xfrm>
            <a:off x="838199" y="204900"/>
            <a:ext cx="1444877" cy="1658406"/>
          </a:xfrm>
          <a:prstGeom prst="rect">
            <a:avLst/>
          </a:prstGeom>
        </p:spPr>
      </p:pic>
      <p:pic>
        <p:nvPicPr>
          <p:cNvPr id="5" name="Resim 4">
            <a:extLst>
              <a:ext uri="{FF2B5EF4-FFF2-40B4-BE49-F238E27FC236}">
                <a16:creationId xmlns:a16="http://schemas.microsoft.com/office/drawing/2014/main" id="{EF3D5982-202C-13AB-048E-A26A8F5166FA}"/>
              </a:ext>
            </a:extLst>
          </p:cNvPr>
          <p:cNvPicPr>
            <a:picLocks noChangeAspect="1"/>
          </p:cNvPicPr>
          <p:nvPr/>
        </p:nvPicPr>
        <p:blipFill>
          <a:blip r:embed="rId3"/>
          <a:stretch>
            <a:fillRect/>
          </a:stretch>
        </p:blipFill>
        <p:spPr>
          <a:xfrm>
            <a:off x="8992132" y="95215"/>
            <a:ext cx="1521125" cy="1877775"/>
          </a:xfrm>
          <a:prstGeom prst="rect">
            <a:avLst/>
          </a:prstGeom>
        </p:spPr>
      </p:pic>
      <p:pic>
        <p:nvPicPr>
          <p:cNvPr id="6" name="Resim 5">
            <a:extLst>
              <a:ext uri="{FF2B5EF4-FFF2-40B4-BE49-F238E27FC236}">
                <a16:creationId xmlns:a16="http://schemas.microsoft.com/office/drawing/2014/main" id="{B02F1644-6105-8616-55C8-027E2EB32751}"/>
              </a:ext>
            </a:extLst>
          </p:cNvPr>
          <p:cNvPicPr>
            <a:picLocks noChangeAspect="1"/>
          </p:cNvPicPr>
          <p:nvPr/>
        </p:nvPicPr>
        <p:blipFill>
          <a:blip r:embed="rId4"/>
          <a:stretch>
            <a:fillRect/>
          </a:stretch>
        </p:blipFill>
        <p:spPr>
          <a:xfrm>
            <a:off x="10623349" y="311663"/>
            <a:ext cx="1460903" cy="1444877"/>
          </a:xfrm>
          <a:prstGeom prst="rect">
            <a:avLst/>
          </a:prstGeom>
        </p:spPr>
      </p:pic>
    </p:spTree>
    <p:extLst>
      <p:ext uri="{BB962C8B-B14F-4D97-AF65-F5344CB8AC3E}">
        <p14:creationId xmlns:p14="http://schemas.microsoft.com/office/powerpoint/2010/main" val="4137913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1A38C01-D747-5A49-3624-61F84AB60D85}"/>
              </a:ext>
            </a:extLst>
          </p:cNvPr>
          <p:cNvSpPr txBox="1">
            <a:spLocks/>
          </p:cNvSpPr>
          <p:nvPr/>
        </p:nvSpPr>
        <p:spPr>
          <a:xfrm>
            <a:off x="1097280" y="286603"/>
            <a:ext cx="10058400" cy="1450757"/>
          </a:xfrm>
          <a:prstGeom prst="rect">
            <a:avLst/>
          </a:prstGeom>
          <a:ln>
            <a:solidFill>
              <a:srgbClr val="00B0F0"/>
            </a:solidFill>
          </a:ln>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tr-TR" dirty="0"/>
              <a:t>5- </a:t>
            </a:r>
            <a:r>
              <a:rPr lang="tr-TR" dirty="0" err="1"/>
              <a:t>Prosthesis-Orthotics</a:t>
            </a:r>
            <a:r>
              <a:rPr lang="tr-TR" dirty="0"/>
              <a:t> </a:t>
            </a:r>
            <a:r>
              <a:rPr lang="tr-TR" dirty="0" err="1"/>
              <a:t>Master's</a:t>
            </a:r>
            <a:r>
              <a:rPr lang="tr-TR" dirty="0"/>
              <a:t> Program</a:t>
            </a:r>
          </a:p>
        </p:txBody>
      </p:sp>
      <p:sp>
        <p:nvSpPr>
          <p:cNvPr id="3" name="İçerik Yer Tutucusu 2">
            <a:extLst>
              <a:ext uri="{FF2B5EF4-FFF2-40B4-BE49-F238E27FC236}">
                <a16:creationId xmlns:a16="http://schemas.microsoft.com/office/drawing/2014/main" id="{CA0076D1-3736-8515-A704-B7308519F95A}"/>
              </a:ext>
            </a:extLst>
          </p:cNvPr>
          <p:cNvSpPr txBox="1">
            <a:spLocks/>
          </p:cNvSpPr>
          <p:nvPr/>
        </p:nvSpPr>
        <p:spPr>
          <a:xfrm>
            <a:off x="1097280" y="1845734"/>
            <a:ext cx="10058400" cy="4023360"/>
          </a:xfrm>
          <a:prstGeom prst="rect">
            <a:avLst/>
          </a:prstGeom>
          <a:ln>
            <a:solidFill>
              <a:srgbClr val="00B0F0"/>
            </a:solidFill>
          </a:ln>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dirty="0"/>
              <a:t>Prosthetics Orthotics Master's program was opened in 2010. The aim of the program is to train professionals who can follow scientific developments and contribute to this field with their scientific studies and applications, to ensure that the disabled population can benefit from health and rehabilitation services at a higher rate, and that the rehabilitation team is supported by professionals competent in prosthetic orthosis application and development. The program includes compulsory theoretical courses, practical courses including laboratory and workshop applications, as well as elective courses.</a:t>
            </a:r>
            <a:endParaRPr lang="tr-TR" dirty="0"/>
          </a:p>
        </p:txBody>
      </p:sp>
    </p:spTree>
    <p:extLst>
      <p:ext uri="{BB962C8B-B14F-4D97-AF65-F5344CB8AC3E}">
        <p14:creationId xmlns:p14="http://schemas.microsoft.com/office/powerpoint/2010/main" val="409302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a:extLst>
              <a:ext uri="{FF2B5EF4-FFF2-40B4-BE49-F238E27FC236}">
                <a16:creationId xmlns:a16="http://schemas.microsoft.com/office/drawing/2014/main" id="{D7B6DD84-7F34-2963-2638-C83A69190F3F}"/>
              </a:ext>
            </a:extLst>
          </p:cNvPr>
          <p:cNvSpPr txBox="1">
            <a:spLocks/>
          </p:cNvSpPr>
          <p:nvPr/>
        </p:nvSpPr>
        <p:spPr>
          <a:xfrm>
            <a:off x="946492" y="386839"/>
            <a:ext cx="9720072" cy="2240108"/>
          </a:xfrm>
          <a:prstGeom prst="rect">
            <a:avLst/>
          </a:prstGeom>
          <a:ln>
            <a:solidFill>
              <a:srgbClr val="00B0F0"/>
            </a:solidFill>
          </a:ln>
        </p:spPr>
        <p:txBody>
          <a:bodyPr vert="horz" lIns="91440" tIns="45720" rIns="91440" bIns="45720" rtlCol="0" anchor="b">
            <a:normAutofit fontScale="975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br>
              <a:rPr lang="tr-TR" dirty="0"/>
            </a:br>
            <a:endParaRPr lang="tr-TR" dirty="0"/>
          </a:p>
        </p:txBody>
      </p:sp>
      <p:sp>
        <p:nvSpPr>
          <p:cNvPr id="12" name="Metin kutusu 11">
            <a:extLst>
              <a:ext uri="{FF2B5EF4-FFF2-40B4-BE49-F238E27FC236}">
                <a16:creationId xmlns:a16="http://schemas.microsoft.com/office/drawing/2014/main" id="{F25F669D-86E9-8656-41ED-4E012A9DCA62}"/>
              </a:ext>
            </a:extLst>
          </p:cNvPr>
          <p:cNvSpPr txBox="1"/>
          <p:nvPr/>
        </p:nvSpPr>
        <p:spPr>
          <a:xfrm>
            <a:off x="1051238" y="798112"/>
            <a:ext cx="9510580" cy="707886"/>
          </a:xfrm>
          <a:prstGeom prst="rect">
            <a:avLst/>
          </a:prstGeom>
          <a:noFill/>
        </p:spPr>
        <p:txBody>
          <a:bodyPr wrap="square">
            <a:spAutoFit/>
          </a:bodyPr>
          <a:lstStyle/>
          <a:p>
            <a:r>
              <a:rPr lang="en-US" sz="4000" dirty="0"/>
              <a:t>DEU., within the Institute of Health Sciences</a:t>
            </a:r>
            <a:endParaRPr lang="tr-TR" sz="4000" dirty="0"/>
          </a:p>
        </p:txBody>
      </p:sp>
      <p:sp>
        <p:nvSpPr>
          <p:cNvPr id="14" name="Metin kutusu 13">
            <a:extLst>
              <a:ext uri="{FF2B5EF4-FFF2-40B4-BE49-F238E27FC236}">
                <a16:creationId xmlns:a16="http://schemas.microsoft.com/office/drawing/2014/main" id="{3E697000-22AE-2916-90D3-53074236200C}"/>
              </a:ext>
            </a:extLst>
          </p:cNvPr>
          <p:cNvSpPr txBox="1"/>
          <p:nvPr/>
        </p:nvSpPr>
        <p:spPr>
          <a:xfrm>
            <a:off x="1102877" y="1835640"/>
            <a:ext cx="9641325" cy="461665"/>
          </a:xfrm>
          <a:prstGeom prst="rect">
            <a:avLst/>
          </a:prstGeom>
          <a:noFill/>
        </p:spPr>
        <p:txBody>
          <a:bodyPr wrap="square">
            <a:spAutoFit/>
          </a:bodyPr>
          <a:lstStyle/>
          <a:p>
            <a:r>
              <a:rPr lang="en-US" sz="2400" dirty="0"/>
              <a:t>There are two departments related to "Physical Therapy and Rehabilitation".</a:t>
            </a:r>
            <a:endParaRPr lang="tr-TR" sz="2400" dirty="0"/>
          </a:p>
        </p:txBody>
      </p:sp>
      <p:sp>
        <p:nvSpPr>
          <p:cNvPr id="15" name="İçerik Yer Tutucusu 2">
            <a:extLst>
              <a:ext uri="{FF2B5EF4-FFF2-40B4-BE49-F238E27FC236}">
                <a16:creationId xmlns:a16="http://schemas.microsoft.com/office/drawing/2014/main" id="{7941AE8A-0936-C6B5-B92C-D8FCCC2103DA}"/>
              </a:ext>
            </a:extLst>
          </p:cNvPr>
          <p:cNvSpPr>
            <a:spLocks noGrp="1"/>
          </p:cNvSpPr>
          <p:nvPr>
            <p:ph idx="1"/>
          </p:nvPr>
        </p:nvSpPr>
        <p:spPr>
          <a:xfrm>
            <a:off x="946492" y="3648974"/>
            <a:ext cx="9797710" cy="1440611"/>
          </a:xfrm>
          <a:ln>
            <a:solidFill>
              <a:srgbClr val="00B0F0"/>
            </a:solidFill>
          </a:ln>
        </p:spPr>
        <p:txBody>
          <a:bodyPr/>
          <a:lstStyle/>
          <a:p>
            <a:pPr marL="0" indent="0">
              <a:buNone/>
            </a:pPr>
            <a:r>
              <a:rPr lang="en-US" dirty="0"/>
              <a:t>A- Department of Physical Therapy and Rehabilitation</a:t>
            </a:r>
            <a:endParaRPr lang="tr-TR" dirty="0"/>
          </a:p>
          <a:p>
            <a:pPr marL="0" indent="0">
              <a:buNone/>
            </a:pPr>
            <a:r>
              <a:rPr lang="en-US" dirty="0"/>
              <a:t>It includes 1 master's degree (Physical Therapy and Rehabilitation Master's) and 1 doctoral program (Physical Therapy and Rehabilitation Doctorate)</a:t>
            </a:r>
            <a:endParaRPr lang="tr-TR" dirty="0"/>
          </a:p>
        </p:txBody>
      </p:sp>
    </p:spTree>
    <p:extLst>
      <p:ext uri="{BB962C8B-B14F-4D97-AF65-F5344CB8AC3E}">
        <p14:creationId xmlns:p14="http://schemas.microsoft.com/office/powerpoint/2010/main" val="4136627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A21278-76BB-D2D1-F4A4-BFA78D095158}"/>
              </a:ext>
            </a:extLst>
          </p:cNvPr>
          <p:cNvSpPr>
            <a:spLocks noGrp="1"/>
          </p:cNvSpPr>
          <p:nvPr>
            <p:ph type="title"/>
          </p:nvPr>
        </p:nvSpPr>
        <p:spPr>
          <a:xfrm>
            <a:off x="581891" y="286603"/>
            <a:ext cx="10880436" cy="1450757"/>
          </a:xfrm>
        </p:spPr>
        <p:txBody>
          <a:bodyPr>
            <a:normAutofit/>
          </a:bodyPr>
          <a:lstStyle/>
          <a:p>
            <a:r>
              <a:rPr lang="en-US" sz="4000" dirty="0"/>
              <a:t>A- Department of Physical Therapy and Rehabilitation</a:t>
            </a:r>
            <a:endParaRPr lang="tr-TR" sz="4000" dirty="0"/>
          </a:p>
        </p:txBody>
      </p:sp>
      <p:sp>
        <p:nvSpPr>
          <p:cNvPr id="6" name="İçerik Yer Tutucusu 2">
            <a:extLst>
              <a:ext uri="{FF2B5EF4-FFF2-40B4-BE49-F238E27FC236}">
                <a16:creationId xmlns:a16="http://schemas.microsoft.com/office/drawing/2014/main" id="{7F3CCEB3-35F3-8655-6885-89E5C2A74FC2}"/>
              </a:ext>
            </a:extLst>
          </p:cNvPr>
          <p:cNvSpPr>
            <a:spLocks noGrp="1"/>
          </p:cNvSpPr>
          <p:nvPr>
            <p:ph idx="1"/>
          </p:nvPr>
        </p:nvSpPr>
        <p:spPr>
          <a:xfrm>
            <a:off x="581891" y="2198254"/>
            <a:ext cx="10573789" cy="3329094"/>
          </a:xfrm>
          <a:ln>
            <a:solidFill>
              <a:srgbClr val="00B0F0"/>
            </a:solidFill>
          </a:ln>
        </p:spPr>
        <p:txBody>
          <a:bodyPr/>
          <a:lstStyle/>
          <a:p>
            <a:r>
              <a:rPr lang="tr-TR" dirty="0"/>
              <a:t> </a:t>
            </a:r>
            <a:r>
              <a:rPr lang="en-US" dirty="0"/>
              <a:t>1- Physical Therapy and Rehabilitation Master's Program</a:t>
            </a:r>
            <a:endParaRPr lang="tr-TR" dirty="0"/>
          </a:p>
          <a:p>
            <a:r>
              <a:rPr lang="en-US" dirty="0"/>
              <a:t>The Physical Therapy and Rehabilitation Master's program was opened in 1993.</a:t>
            </a:r>
            <a:endParaRPr lang="tr-TR" dirty="0"/>
          </a:p>
          <a:p>
            <a:r>
              <a:rPr lang="en-US" dirty="0"/>
              <a:t>The aim of this program is to train physiotherapists who have theoretical knowledge and clinical practices in the field of physiotherapy, develop presentation skills, follow scientific developments in their field, and have research knowledge and skills in their field.</a:t>
            </a:r>
            <a:endParaRPr lang="tr-TR" dirty="0"/>
          </a:p>
        </p:txBody>
      </p:sp>
    </p:spTree>
    <p:extLst>
      <p:ext uri="{BB962C8B-B14F-4D97-AF65-F5344CB8AC3E}">
        <p14:creationId xmlns:p14="http://schemas.microsoft.com/office/powerpoint/2010/main" val="4145846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A412B7-0A6D-011A-B0B1-271D7217C183}"/>
              </a:ext>
            </a:extLst>
          </p:cNvPr>
          <p:cNvSpPr>
            <a:spLocks noGrp="1"/>
          </p:cNvSpPr>
          <p:nvPr>
            <p:ph type="title"/>
          </p:nvPr>
        </p:nvSpPr>
        <p:spPr>
          <a:xfrm>
            <a:off x="517236" y="286603"/>
            <a:ext cx="11212946" cy="1450757"/>
          </a:xfrm>
        </p:spPr>
        <p:txBody>
          <a:bodyPr>
            <a:normAutofit/>
          </a:bodyPr>
          <a:lstStyle/>
          <a:p>
            <a:r>
              <a:rPr lang="en-US" sz="4000" dirty="0"/>
              <a:t>A- Department of Physical Therapy and Rehabilitation</a:t>
            </a:r>
            <a:endParaRPr lang="tr-TR" sz="4000" dirty="0"/>
          </a:p>
        </p:txBody>
      </p:sp>
      <p:sp>
        <p:nvSpPr>
          <p:cNvPr id="3" name="İçerik Yer Tutucusu 2">
            <a:extLst>
              <a:ext uri="{FF2B5EF4-FFF2-40B4-BE49-F238E27FC236}">
                <a16:creationId xmlns:a16="http://schemas.microsoft.com/office/drawing/2014/main" id="{F3842376-1177-BA23-8713-ECBD706A2032}"/>
              </a:ext>
            </a:extLst>
          </p:cNvPr>
          <p:cNvSpPr txBox="1">
            <a:spLocks/>
          </p:cNvSpPr>
          <p:nvPr/>
        </p:nvSpPr>
        <p:spPr>
          <a:xfrm>
            <a:off x="748145" y="2104353"/>
            <a:ext cx="10058400" cy="4023360"/>
          </a:xfrm>
          <a:prstGeom prst="rect">
            <a:avLst/>
          </a:prstGeom>
          <a:ln>
            <a:solidFill>
              <a:srgbClr val="00B0F0"/>
            </a:solidFill>
          </a:ln>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a:t> </a:t>
            </a:r>
            <a:r>
              <a:rPr lang="en-US" dirty="0"/>
              <a:t>2- Ph.D. Program in Physical Therapy and Rehabilitation</a:t>
            </a:r>
            <a:endParaRPr lang="tr-TR" dirty="0"/>
          </a:p>
          <a:p>
            <a:r>
              <a:rPr lang="en-US" dirty="0"/>
              <a:t>The Ph.D. program in Physical Therapy and Rehabilitation has been producing graduates with the title of doctor since 1996. Program courses are carried out at the Faculty of Physical Therapy and Rehabilitation located at </a:t>
            </a:r>
            <a:r>
              <a:rPr lang="en-US" dirty="0" err="1"/>
              <a:t>Dokuz</a:t>
            </a:r>
            <a:r>
              <a:rPr lang="en-US" dirty="0"/>
              <a:t> </a:t>
            </a:r>
            <a:r>
              <a:rPr lang="en-US" dirty="0" err="1"/>
              <a:t>Eyl</a:t>
            </a:r>
            <a:r>
              <a:rPr lang="tr-TR" dirty="0"/>
              <a:t>u</a:t>
            </a:r>
            <a:r>
              <a:rPr lang="en-US" dirty="0"/>
              <a:t>l University Health Campus. The general purpose of the program is; Those who have grasped the philosophy of physiotherapy science, who can carry their knowledge and experience to relevant fields, who can develop new strategies in the fields of education and application or who have the ability to improve the existing system, who are innovative, research, question and transform the information they obtain into products will be able to work in institutions that provide education and health services in the field of Physiotherapy and Rehabilitation in our country and around the world. To train doctor physiotherapists.</a:t>
            </a:r>
            <a:endParaRPr lang="tr-TR" dirty="0"/>
          </a:p>
        </p:txBody>
      </p:sp>
    </p:spTree>
    <p:extLst>
      <p:ext uri="{BB962C8B-B14F-4D97-AF65-F5344CB8AC3E}">
        <p14:creationId xmlns:p14="http://schemas.microsoft.com/office/powerpoint/2010/main" val="6327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3D2365D-089D-B84D-522C-E9FA9659197C}"/>
              </a:ext>
            </a:extLst>
          </p:cNvPr>
          <p:cNvSpPr txBox="1">
            <a:spLocks/>
          </p:cNvSpPr>
          <p:nvPr/>
        </p:nvSpPr>
        <p:spPr>
          <a:xfrm>
            <a:off x="1097280" y="286603"/>
            <a:ext cx="10058400" cy="1450757"/>
          </a:xfrm>
          <a:prstGeom prst="rect">
            <a:avLst/>
          </a:prstGeom>
        </p:spPr>
        <p:txBody>
          <a:bodyPr>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dirty="0"/>
              <a:t>B- Department of Physiotherapy and Rehabilitation</a:t>
            </a:r>
            <a:endParaRPr lang="tr-TR" sz="4000" dirty="0"/>
          </a:p>
        </p:txBody>
      </p:sp>
      <p:sp>
        <p:nvSpPr>
          <p:cNvPr id="3" name="İçerik Yer Tutucusu 2">
            <a:extLst>
              <a:ext uri="{FF2B5EF4-FFF2-40B4-BE49-F238E27FC236}">
                <a16:creationId xmlns:a16="http://schemas.microsoft.com/office/drawing/2014/main" id="{8D0C46E6-2D09-F27D-EE55-A76F79F11D6C}"/>
              </a:ext>
            </a:extLst>
          </p:cNvPr>
          <p:cNvSpPr txBox="1">
            <a:spLocks/>
          </p:cNvSpPr>
          <p:nvPr/>
        </p:nvSpPr>
        <p:spPr>
          <a:xfrm>
            <a:off x="1097280" y="1845734"/>
            <a:ext cx="10058400" cy="3571655"/>
          </a:xfrm>
          <a:prstGeom prst="rect">
            <a:avLst/>
          </a:prstGeom>
          <a:ln>
            <a:solidFill>
              <a:srgbClr val="00B0F0"/>
            </a:solidFill>
          </a:ln>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err="1"/>
              <a:t>Within</a:t>
            </a:r>
            <a:r>
              <a:rPr lang="tr-TR" dirty="0"/>
              <a:t> </a:t>
            </a:r>
            <a:r>
              <a:rPr lang="tr-TR" dirty="0" err="1"/>
              <a:t>the</a:t>
            </a:r>
            <a:r>
              <a:rPr lang="tr-TR" dirty="0"/>
              <a:t> </a:t>
            </a:r>
            <a:r>
              <a:rPr lang="tr-TR" dirty="0" err="1"/>
              <a:t>scope</a:t>
            </a:r>
            <a:r>
              <a:rPr lang="tr-TR" dirty="0"/>
              <a:t> of </a:t>
            </a:r>
            <a:r>
              <a:rPr lang="tr-TR" dirty="0" err="1"/>
              <a:t>the</a:t>
            </a:r>
            <a:r>
              <a:rPr lang="tr-TR" dirty="0"/>
              <a:t> </a:t>
            </a:r>
            <a:r>
              <a:rPr lang="tr-TR" dirty="0" err="1"/>
              <a:t>Department</a:t>
            </a:r>
            <a:r>
              <a:rPr lang="tr-TR" dirty="0"/>
              <a:t> of </a:t>
            </a:r>
            <a:r>
              <a:rPr lang="tr-TR" dirty="0" err="1"/>
              <a:t>Physiotherapy</a:t>
            </a:r>
            <a:r>
              <a:rPr lang="tr-TR" dirty="0"/>
              <a:t> </a:t>
            </a:r>
            <a:r>
              <a:rPr lang="tr-TR" dirty="0" err="1"/>
              <a:t>and</a:t>
            </a:r>
            <a:r>
              <a:rPr lang="tr-TR" dirty="0"/>
              <a:t> </a:t>
            </a:r>
            <a:r>
              <a:rPr lang="tr-TR" dirty="0" err="1"/>
              <a:t>Rehabilitation</a:t>
            </a:r>
            <a:r>
              <a:rPr lang="tr-TR" dirty="0"/>
              <a:t>, </a:t>
            </a:r>
            <a:r>
              <a:rPr lang="tr-TR" dirty="0" err="1"/>
              <a:t>there</a:t>
            </a:r>
            <a:r>
              <a:rPr lang="tr-TR" dirty="0"/>
              <a:t> </a:t>
            </a:r>
            <a:r>
              <a:rPr lang="tr-TR" dirty="0" err="1"/>
              <a:t>are</a:t>
            </a:r>
            <a:r>
              <a:rPr lang="tr-TR" dirty="0"/>
              <a:t> 5 </a:t>
            </a:r>
            <a:r>
              <a:rPr lang="tr-TR" dirty="0" err="1"/>
              <a:t>master's</a:t>
            </a:r>
            <a:r>
              <a:rPr lang="tr-TR" dirty="0"/>
              <a:t> </a:t>
            </a:r>
            <a:r>
              <a:rPr lang="tr-TR" dirty="0" err="1"/>
              <a:t>degree</a:t>
            </a:r>
            <a:r>
              <a:rPr lang="tr-TR" dirty="0"/>
              <a:t> </a:t>
            </a:r>
            <a:r>
              <a:rPr lang="tr-TR" dirty="0" err="1"/>
              <a:t>programs</a:t>
            </a:r>
            <a:r>
              <a:rPr lang="tr-TR" dirty="0"/>
              <a:t> </a:t>
            </a:r>
            <a:r>
              <a:rPr lang="tr-TR" dirty="0" err="1"/>
              <a:t>that</a:t>
            </a:r>
            <a:r>
              <a:rPr lang="tr-TR" dirty="0"/>
              <a:t> </a:t>
            </a:r>
            <a:r>
              <a:rPr lang="tr-TR" dirty="0" err="1"/>
              <a:t>train</a:t>
            </a:r>
            <a:r>
              <a:rPr lang="tr-TR" dirty="0"/>
              <a:t> </a:t>
            </a:r>
            <a:r>
              <a:rPr lang="tr-TR" dirty="0" err="1"/>
              <a:t>expert</a:t>
            </a:r>
            <a:r>
              <a:rPr lang="tr-TR" dirty="0"/>
              <a:t> </a:t>
            </a:r>
            <a:r>
              <a:rPr lang="tr-TR" dirty="0" err="1"/>
              <a:t>physiotherapists</a:t>
            </a:r>
            <a:r>
              <a:rPr lang="tr-TR" dirty="0"/>
              <a:t> in </a:t>
            </a:r>
            <a:r>
              <a:rPr lang="tr-TR" dirty="0" err="1"/>
              <a:t>different</a:t>
            </a:r>
            <a:r>
              <a:rPr lang="tr-TR" dirty="0"/>
              <a:t> </a:t>
            </a:r>
            <a:r>
              <a:rPr lang="tr-TR" dirty="0" err="1"/>
              <a:t>specialties</a:t>
            </a:r>
            <a:r>
              <a:rPr lang="tr-TR" dirty="0"/>
              <a:t>.</a:t>
            </a:r>
          </a:p>
          <a:p>
            <a:r>
              <a:rPr lang="tr-TR" dirty="0"/>
              <a:t>1- </a:t>
            </a:r>
            <a:r>
              <a:rPr lang="tr-TR" dirty="0" err="1"/>
              <a:t>Geriatric</a:t>
            </a:r>
            <a:r>
              <a:rPr lang="tr-TR" dirty="0"/>
              <a:t> </a:t>
            </a:r>
            <a:r>
              <a:rPr lang="tr-TR" dirty="0" err="1"/>
              <a:t>Physiotherapy</a:t>
            </a:r>
            <a:r>
              <a:rPr lang="tr-TR" dirty="0"/>
              <a:t> </a:t>
            </a:r>
            <a:r>
              <a:rPr lang="tr-TR" dirty="0" err="1"/>
              <a:t>Master's</a:t>
            </a:r>
            <a:r>
              <a:rPr lang="tr-TR" dirty="0"/>
              <a:t> Program</a:t>
            </a:r>
          </a:p>
          <a:p>
            <a:r>
              <a:rPr lang="tr-TR" dirty="0"/>
              <a:t>2- </a:t>
            </a:r>
            <a:r>
              <a:rPr lang="tr-TR" dirty="0" err="1"/>
              <a:t>Musculoskeletal</a:t>
            </a:r>
            <a:r>
              <a:rPr lang="tr-TR" dirty="0"/>
              <a:t> </a:t>
            </a:r>
            <a:r>
              <a:rPr lang="tr-TR" dirty="0" err="1"/>
              <a:t>Physiotherapy</a:t>
            </a:r>
            <a:r>
              <a:rPr lang="tr-TR" dirty="0"/>
              <a:t> </a:t>
            </a:r>
            <a:r>
              <a:rPr lang="tr-TR" dirty="0" err="1"/>
              <a:t>Master's</a:t>
            </a:r>
            <a:r>
              <a:rPr lang="tr-TR" dirty="0"/>
              <a:t> Program</a:t>
            </a:r>
          </a:p>
          <a:p>
            <a:r>
              <a:rPr lang="tr-TR" dirty="0"/>
              <a:t>3-Neurological </a:t>
            </a:r>
            <a:r>
              <a:rPr lang="tr-TR" dirty="0" err="1"/>
              <a:t>Physiotherapy-Rehabilitation</a:t>
            </a:r>
            <a:r>
              <a:rPr lang="tr-TR" dirty="0"/>
              <a:t> </a:t>
            </a:r>
            <a:r>
              <a:rPr lang="tr-TR" dirty="0" err="1"/>
              <a:t>Master's</a:t>
            </a:r>
            <a:r>
              <a:rPr lang="tr-TR" dirty="0"/>
              <a:t> Program</a:t>
            </a:r>
          </a:p>
          <a:p>
            <a:r>
              <a:rPr lang="tr-TR" dirty="0"/>
              <a:t>4- </a:t>
            </a:r>
            <a:r>
              <a:rPr lang="tr-TR" dirty="0" err="1"/>
              <a:t>Orthopedic</a:t>
            </a:r>
            <a:r>
              <a:rPr lang="tr-TR" dirty="0"/>
              <a:t> </a:t>
            </a:r>
            <a:r>
              <a:rPr lang="tr-TR" dirty="0" err="1"/>
              <a:t>Physiotherapy</a:t>
            </a:r>
            <a:r>
              <a:rPr lang="tr-TR" dirty="0"/>
              <a:t> </a:t>
            </a:r>
            <a:r>
              <a:rPr lang="tr-TR" dirty="0" err="1"/>
              <a:t>Master's</a:t>
            </a:r>
            <a:r>
              <a:rPr lang="tr-TR" dirty="0"/>
              <a:t> Program</a:t>
            </a:r>
          </a:p>
          <a:p>
            <a:r>
              <a:rPr lang="tr-TR" dirty="0"/>
              <a:t>5- </a:t>
            </a:r>
            <a:r>
              <a:rPr lang="tr-TR" dirty="0" err="1"/>
              <a:t>Prosthesis-Orthotics</a:t>
            </a:r>
            <a:r>
              <a:rPr lang="tr-TR" dirty="0"/>
              <a:t> </a:t>
            </a:r>
            <a:r>
              <a:rPr lang="tr-TR" dirty="0" err="1"/>
              <a:t>Master's</a:t>
            </a:r>
            <a:r>
              <a:rPr lang="tr-TR" dirty="0"/>
              <a:t> Program</a:t>
            </a:r>
          </a:p>
        </p:txBody>
      </p:sp>
    </p:spTree>
    <p:extLst>
      <p:ext uri="{BB962C8B-B14F-4D97-AF65-F5344CB8AC3E}">
        <p14:creationId xmlns:p14="http://schemas.microsoft.com/office/powerpoint/2010/main" val="341357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9AA39F-33C1-1E2E-402E-B0B32D15029B}"/>
              </a:ext>
            </a:extLst>
          </p:cNvPr>
          <p:cNvSpPr txBox="1">
            <a:spLocks/>
          </p:cNvSpPr>
          <p:nvPr/>
        </p:nvSpPr>
        <p:spPr>
          <a:xfrm>
            <a:off x="1097280" y="286603"/>
            <a:ext cx="10058400" cy="1450757"/>
          </a:xfrm>
          <a:prstGeom prst="rect">
            <a:avLst/>
          </a:prstGeom>
        </p:spPr>
        <p:txBody>
          <a:bodyPr>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dirty="0"/>
              <a:t>1- Geriatric Physiotherapy Master's Program</a:t>
            </a:r>
            <a:endParaRPr lang="tr-TR" sz="4000" dirty="0"/>
          </a:p>
        </p:txBody>
      </p:sp>
      <p:sp>
        <p:nvSpPr>
          <p:cNvPr id="3" name="İçerik Yer Tutucusu 2">
            <a:extLst>
              <a:ext uri="{FF2B5EF4-FFF2-40B4-BE49-F238E27FC236}">
                <a16:creationId xmlns:a16="http://schemas.microsoft.com/office/drawing/2014/main" id="{7589B585-B0A9-3992-155F-AF6CFD1C66A4}"/>
              </a:ext>
            </a:extLst>
          </p:cNvPr>
          <p:cNvSpPr txBox="1">
            <a:spLocks/>
          </p:cNvSpPr>
          <p:nvPr/>
        </p:nvSpPr>
        <p:spPr>
          <a:xfrm>
            <a:off x="1097280" y="1845734"/>
            <a:ext cx="10058400" cy="4023360"/>
          </a:xfrm>
          <a:prstGeom prst="rect">
            <a:avLst/>
          </a:prstGeom>
          <a:ln>
            <a:solidFill>
              <a:srgbClr val="00B0F0"/>
            </a:solidFill>
          </a:ln>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Geriatric Physiotherapy Master's program was opened in 2010. The program aims to train professionals who have theoretical knowledge and clinical practices in the field of geriatric physiotherapy, who have presentation skills, who can follow scientific developments and who will contribute to this field with their scientific studies and applications. It aims to support the multidisciplinary team with physiotherapists specialized in the field. The program includes theoretical and practical compulsory and elective courses.</a:t>
            </a:r>
            <a:endParaRPr lang="tr-TR" dirty="0"/>
          </a:p>
        </p:txBody>
      </p:sp>
    </p:spTree>
    <p:extLst>
      <p:ext uri="{BB962C8B-B14F-4D97-AF65-F5344CB8AC3E}">
        <p14:creationId xmlns:p14="http://schemas.microsoft.com/office/powerpoint/2010/main" val="3845701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B75B567-2CA5-B2A2-7CAE-2098901743F6}"/>
              </a:ext>
            </a:extLst>
          </p:cNvPr>
          <p:cNvSpPr txBox="1">
            <a:spLocks/>
          </p:cNvSpPr>
          <p:nvPr/>
        </p:nvSpPr>
        <p:spPr>
          <a:xfrm>
            <a:off x="1097279" y="286603"/>
            <a:ext cx="10466647" cy="1450757"/>
          </a:xfrm>
          <a:prstGeom prst="rect">
            <a:avLst/>
          </a:prstGeom>
        </p:spPr>
        <p:txBody>
          <a:bodyPr>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dirty="0"/>
              <a:t>2- Musculoskeletal Physiotherapy Master's Program</a:t>
            </a:r>
            <a:endParaRPr lang="tr-TR" sz="4000" dirty="0"/>
          </a:p>
        </p:txBody>
      </p:sp>
      <p:sp>
        <p:nvSpPr>
          <p:cNvPr id="3" name="İçerik Yer Tutucusu 2">
            <a:extLst>
              <a:ext uri="{FF2B5EF4-FFF2-40B4-BE49-F238E27FC236}">
                <a16:creationId xmlns:a16="http://schemas.microsoft.com/office/drawing/2014/main" id="{EFBA1F68-1F9F-6C50-0B8A-C3A6DE9F9C98}"/>
              </a:ext>
            </a:extLst>
          </p:cNvPr>
          <p:cNvSpPr txBox="1">
            <a:spLocks/>
          </p:cNvSpPr>
          <p:nvPr/>
        </p:nvSpPr>
        <p:spPr>
          <a:xfrm>
            <a:off x="1097280" y="1845734"/>
            <a:ext cx="10058400" cy="4023360"/>
          </a:xfrm>
          <a:prstGeom prst="rect">
            <a:avLst/>
          </a:prstGeom>
          <a:ln>
            <a:solidFill>
              <a:srgbClr val="00B0F0"/>
            </a:solidFill>
          </a:ln>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Department of Musculoskeletal Physiotherapy was opened with the senate decision of 22.06.1999 and 250-6. Program courses are carried out at the Faculty of Physical Therapy and Rehabilitation located at </a:t>
            </a:r>
            <a:r>
              <a:rPr lang="en-US" dirty="0" err="1"/>
              <a:t>Dokuz</a:t>
            </a:r>
            <a:r>
              <a:rPr lang="en-US" dirty="0"/>
              <a:t> </a:t>
            </a:r>
            <a:r>
              <a:rPr lang="en-US" dirty="0" err="1"/>
              <a:t>Eylül</a:t>
            </a:r>
            <a:r>
              <a:rPr lang="en-US" dirty="0"/>
              <a:t> University Health Campus. The general purpose of the program is; Evaluates the patient using evidence-based information in the field of musculoskeletal physiotherapy, plans and implements the physiotherapy and rehabilitation program; To train expert physiotherapists in the field of musculoskeletal physiotherapy, who provide advice to children, adults, healthy people, the elderly and athletes to prevent injuries, improve physical health and give special exercise programs, and have the skills to plan and carry out a scientific study. Program; It consists of a total of 25 courses, 8 compulsory and 17 elective, which include theoretical knowledge and practices in the field of musculoskeletal physiotherapy, development of scientific research planning-conducting and presentation skills, and ethical principles.</a:t>
            </a:r>
            <a:endParaRPr lang="tr-TR" dirty="0"/>
          </a:p>
        </p:txBody>
      </p:sp>
    </p:spTree>
    <p:extLst>
      <p:ext uri="{BB962C8B-B14F-4D97-AF65-F5344CB8AC3E}">
        <p14:creationId xmlns:p14="http://schemas.microsoft.com/office/powerpoint/2010/main" val="397540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478C28-7E84-8E10-3369-E4C525B182E9}"/>
              </a:ext>
            </a:extLst>
          </p:cNvPr>
          <p:cNvSpPr txBox="1">
            <a:spLocks/>
          </p:cNvSpPr>
          <p:nvPr/>
        </p:nvSpPr>
        <p:spPr>
          <a:xfrm>
            <a:off x="748145" y="707366"/>
            <a:ext cx="10788073" cy="1029994"/>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tr-TR" sz="4000" dirty="0"/>
              <a:t>3-Neurological </a:t>
            </a:r>
            <a:r>
              <a:rPr lang="tr-TR" sz="4000" dirty="0" err="1"/>
              <a:t>Physiotherapy-Rehabilitation</a:t>
            </a:r>
            <a:r>
              <a:rPr lang="tr-TR" sz="4000" dirty="0"/>
              <a:t> </a:t>
            </a:r>
            <a:r>
              <a:rPr lang="tr-TR" sz="4000" dirty="0" err="1"/>
              <a:t>Master's</a:t>
            </a:r>
            <a:r>
              <a:rPr lang="tr-TR" sz="4000" dirty="0"/>
              <a:t> Program</a:t>
            </a:r>
          </a:p>
        </p:txBody>
      </p:sp>
      <p:sp>
        <p:nvSpPr>
          <p:cNvPr id="3" name="İçerik Yer Tutucusu 2">
            <a:extLst>
              <a:ext uri="{FF2B5EF4-FFF2-40B4-BE49-F238E27FC236}">
                <a16:creationId xmlns:a16="http://schemas.microsoft.com/office/drawing/2014/main" id="{32D57C7E-795F-6D61-4560-B115A9C12B7F}"/>
              </a:ext>
            </a:extLst>
          </p:cNvPr>
          <p:cNvSpPr txBox="1">
            <a:spLocks/>
          </p:cNvSpPr>
          <p:nvPr/>
        </p:nvSpPr>
        <p:spPr>
          <a:xfrm>
            <a:off x="886691" y="2235200"/>
            <a:ext cx="10474036" cy="3633894"/>
          </a:xfrm>
          <a:prstGeom prst="rect">
            <a:avLst/>
          </a:prstGeom>
          <a:ln>
            <a:solidFill>
              <a:srgbClr val="00B0F0"/>
            </a:solidFill>
          </a:ln>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Neurological Physiotherapy-rehabilitation program started its postgraduate program in 2000. The purpose of this program is; To teach candidates how to use their skills in order to develop the science of physiotherapy and to ensure that they develop their basic knowledge in the field of physiotherapy. The program includes two compulsory courses each semester, as well as elective courses in different areas of neurological physiotherapy. Students can also choose courses from other departments and institutes</a:t>
            </a:r>
            <a:endParaRPr lang="tr-TR" dirty="0"/>
          </a:p>
        </p:txBody>
      </p:sp>
    </p:spTree>
    <p:extLst>
      <p:ext uri="{BB962C8B-B14F-4D97-AF65-F5344CB8AC3E}">
        <p14:creationId xmlns:p14="http://schemas.microsoft.com/office/powerpoint/2010/main" val="65827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EFF1D4-09EF-8962-21CB-E1061B6FBDAE}"/>
              </a:ext>
            </a:extLst>
          </p:cNvPr>
          <p:cNvSpPr txBox="1">
            <a:spLocks/>
          </p:cNvSpPr>
          <p:nvPr/>
        </p:nvSpPr>
        <p:spPr>
          <a:xfrm>
            <a:off x="1097280" y="286603"/>
            <a:ext cx="10058400" cy="1450757"/>
          </a:xfrm>
          <a:prstGeom prst="rect">
            <a:avLst/>
          </a:prstGeom>
          <a:ln>
            <a:solidFill>
              <a:srgbClr val="00B0F0"/>
            </a:solidFill>
          </a:ln>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dirty="0"/>
              <a:t>4- Orthopedic Physiotherapy Master's Program</a:t>
            </a:r>
            <a:endParaRPr lang="tr-TR" sz="4000" dirty="0"/>
          </a:p>
        </p:txBody>
      </p:sp>
      <p:sp>
        <p:nvSpPr>
          <p:cNvPr id="3" name="İçerik Yer Tutucusu 2">
            <a:extLst>
              <a:ext uri="{FF2B5EF4-FFF2-40B4-BE49-F238E27FC236}">
                <a16:creationId xmlns:a16="http://schemas.microsoft.com/office/drawing/2014/main" id="{FB31B9D1-927C-3B1E-DCA6-6D830ECF12AE}"/>
              </a:ext>
            </a:extLst>
          </p:cNvPr>
          <p:cNvSpPr txBox="1">
            <a:spLocks/>
          </p:cNvSpPr>
          <p:nvPr/>
        </p:nvSpPr>
        <p:spPr>
          <a:xfrm>
            <a:off x="1097280" y="1845734"/>
            <a:ext cx="10058400" cy="4023360"/>
          </a:xfrm>
          <a:prstGeom prst="rect">
            <a:avLst/>
          </a:prstGeom>
          <a:ln>
            <a:solidFill>
              <a:srgbClr val="00B0F0"/>
            </a:solidFill>
          </a:ln>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Orthopedic Physiotherapy Master's program started its postgraduate program in 2010. The aim of this program is to gain knowledge about theoretical knowledge and clinical practices in the field of orthopedic physiotherapy, to develop presentation skills, to follow scientific developments in the field and to have research knowledge and skills in the field. The program includes 3 compulsory courses in the fall semester and 4 in the spring semester, as well as elective courses in different fields of orthopedic </a:t>
            </a:r>
            <a:r>
              <a:rPr lang="en-US" dirty="0" err="1"/>
              <a:t>physiotherapy.In</a:t>
            </a:r>
            <a:r>
              <a:rPr lang="en-US" dirty="0"/>
              <a:t> the program, where experienced faculty members specific to the field work, students are taught postgraduate level knowledge and skills about the planning of physiotherapy programs and different treatment approaches in orthopedics and traumatology diseases. It is aimed to carry out studies that guide scientific development and public health by using technology-supported current physiotherapy approaches in the field of orthopedic physiotherapy and rehabilitation.</a:t>
            </a:r>
            <a:endParaRPr lang="tr-TR" dirty="0"/>
          </a:p>
        </p:txBody>
      </p:sp>
    </p:spTree>
    <p:extLst>
      <p:ext uri="{BB962C8B-B14F-4D97-AF65-F5344CB8AC3E}">
        <p14:creationId xmlns:p14="http://schemas.microsoft.com/office/powerpoint/2010/main" val="108379388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55</TotalTime>
  <Words>946</Words>
  <Application>Microsoft Office PowerPoint</Application>
  <PresentationFormat>Geniş ekran</PresentationFormat>
  <Paragraphs>30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Calibri Light</vt:lpstr>
      <vt:lpstr>Geçmişe bakış</vt:lpstr>
      <vt:lpstr>DOKUZ EYLÜL UNIVERSITY   THE INSTITUTE OF HEALTH SCIENCES FACULTY OF PHYSICAL THERAPY AND REHABILITATION THE POSTGRADUATE DEPARTMENTS AND PROGRAMS</vt:lpstr>
      <vt:lpstr>PowerPoint Sunusu</vt:lpstr>
      <vt:lpstr>A- Department of Physical Therapy and Rehabilitation</vt:lpstr>
      <vt:lpstr>A- Department of Physical Therapy and Rehabilitation</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DOKUZ EYLÜL UNIVERSITY   THE INSTITUTE OF HEALTH SCIENCES FACULTY OF PHYSICAL THERAPY AND REHABILITATION THE POSTGRADUATE DEPARTMENTS AND PROGRAMS</dc:title>
  <dc:creator>halimeezgi.turksan@outlook.com</dc:creator>
  <cp:lastModifiedBy>halimeezgi.turksan@outlook.com</cp:lastModifiedBy>
  <cp:revision>7</cp:revision>
  <dcterms:created xsi:type="dcterms:W3CDTF">2024-01-09T10:48:00Z</dcterms:created>
  <dcterms:modified xsi:type="dcterms:W3CDTF">2024-01-09T11:43:39Z</dcterms:modified>
</cp:coreProperties>
</file>