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Lst>
  <p:sldIdLst>
    <p:sldId id="256" r:id="rId2"/>
    <p:sldId id="258" r:id="rId3"/>
    <p:sldId id="257" r:id="rId4"/>
    <p:sldId id="259" r:id="rId5"/>
    <p:sldId id="262" r:id="rId6"/>
    <p:sldId id="265" r:id="rId7"/>
    <p:sldId id="266" r:id="rId8"/>
    <p:sldId id="267" r:id="rId9"/>
    <p:sldId id="260"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946"/>
    <p:restoredTop sz="94694"/>
  </p:normalViewPr>
  <p:slideViewPr>
    <p:cSldViewPr snapToGrid="0" snapToObjects="1">
      <p:cViewPr varScale="1">
        <p:scale>
          <a:sx n="103" d="100"/>
          <a:sy n="103" d="100"/>
        </p:scale>
        <p:origin x="11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40A0-3282-AF46-A25B-94B11FCF7462}"/>
              </a:ext>
            </a:extLst>
          </p:cNvPr>
          <p:cNvSpPr>
            <a:spLocks noGrp="1"/>
          </p:cNvSpPr>
          <p:nvPr>
            <p:ph type="ctrTitle"/>
          </p:nvPr>
        </p:nvSpPr>
        <p:spPr>
          <a:xfrm>
            <a:off x="1524000" y="3155461"/>
            <a:ext cx="9144000" cy="1323439"/>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Subtitle 2">
            <a:extLst>
              <a:ext uri="{FF2B5EF4-FFF2-40B4-BE49-F238E27FC236}">
                <a16:creationId xmlns:a16="http://schemas.microsoft.com/office/drawing/2014/main" id="{A380FFB2-0C5B-FE4F-B47B-13D16207EB8B}"/>
              </a:ext>
            </a:extLst>
          </p:cNvPr>
          <p:cNvSpPr>
            <a:spLocks noGrp="1"/>
          </p:cNvSpPr>
          <p:nvPr>
            <p:ph type="subTitle" idx="1"/>
          </p:nvPr>
        </p:nvSpPr>
        <p:spPr>
          <a:xfrm>
            <a:off x="1524000" y="4809781"/>
            <a:ext cx="9144000" cy="738554"/>
          </a:xfrm>
        </p:spPr>
        <p:txBody>
          <a:bodyPr/>
          <a:lstStyle>
            <a:lvl1pPr marL="0" indent="0" algn="ctr">
              <a:buNone/>
              <a:defRPr sz="24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tr-TR" dirty="0"/>
          </a:p>
        </p:txBody>
      </p:sp>
      <p:sp>
        <p:nvSpPr>
          <p:cNvPr id="4" name="Date Placeholder 3">
            <a:extLst>
              <a:ext uri="{FF2B5EF4-FFF2-40B4-BE49-F238E27FC236}">
                <a16:creationId xmlns:a16="http://schemas.microsoft.com/office/drawing/2014/main" id="{FA817364-C444-104A-8004-96E50289CBDB}"/>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1005EEF5-0DFB-2B45-9BC6-B549F2EAEC29}"/>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04680340-C9EB-BC40-8416-F3FAB1397EAC}"/>
              </a:ext>
            </a:extLst>
          </p:cNvPr>
          <p:cNvSpPr>
            <a:spLocks noGrp="1"/>
          </p:cNvSpPr>
          <p:nvPr>
            <p:ph type="sldNum" sz="quarter" idx="12"/>
          </p:nvPr>
        </p:nvSpPr>
        <p:spPr/>
        <p:txBody>
          <a:bodyPr/>
          <a:lstStyle/>
          <a:p>
            <a:fld id="{CF8EA236-263A-8E4B-A919-97FD95326A6F}" type="slidenum">
              <a:rPr lang="tr-TR" smtClean="0"/>
              <a:t>‹#›</a:t>
            </a:fld>
            <a:endParaRPr lang="tr-TR"/>
          </a:p>
        </p:txBody>
      </p:sp>
      <p:cxnSp>
        <p:nvCxnSpPr>
          <p:cNvPr id="7" name="Straight Connector 6">
            <a:extLst>
              <a:ext uri="{FF2B5EF4-FFF2-40B4-BE49-F238E27FC236}">
                <a16:creationId xmlns:a16="http://schemas.microsoft.com/office/drawing/2014/main" id="{28AFF16D-A428-EE42-B763-96EEF8ED0D2B}"/>
              </a:ext>
            </a:extLst>
          </p:cNvPr>
          <p:cNvCxnSpPr/>
          <p:nvPr userDrawn="1"/>
        </p:nvCxnSpPr>
        <p:spPr>
          <a:xfrm>
            <a:off x="5339645" y="936978"/>
            <a:ext cx="0" cy="1531584"/>
          </a:xfrm>
          <a:prstGeom prst="line">
            <a:avLst/>
          </a:prstGeom>
          <a:ln w="50800"/>
        </p:spPr>
        <p:style>
          <a:lnRef idx="3">
            <a:schemeClr val="accent1"/>
          </a:lnRef>
          <a:fillRef idx="0">
            <a:schemeClr val="accent1"/>
          </a:fillRef>
          <a:effectRef idx="2">
            <a:schemeClr val="accent1"/>
          </a:effectRef>
          <a:fontRef idx="minor">
            <a:schemeClr val="tx1"/>
          </a:fontRef>
        </p:style>
      </p:cxnSp>
      <p:sp>
        <p:nvSpPr>
          <p:cNvPr id="8" name="TextBox 7">
            <a:extLst>
              <a:ext uri="{FF2B5EF4-FFF2-40B4-BE49-F238E27FC236}">
                <a16:creationId xmlns:a16="http://schemas.microsoft.com/office/drawing/2014/main" id="{EC3F09AE-0498-644B-A566-B7CF9EA97055}"/>
              </a:ext>
            </a:extLst>
          </p:cNvPr>
          <p:cNvSpPr txBox="1"/>
          <p:nvPr userDrawn="1"/>
        </p:nvSpPr>
        <p:spPr>
          <a:xfrm>
            <a:off x="5420362" y="1024007"/>
            <a:ext cx="3265310" cy="1323439"/>
          </a:xfrm>
          <a:prstGeom prst="rect">
            <a:avLst/>
          </a:prstGeom>
          <a:noFill/>
        </p:spPr>
        <p:txBody>
          <a:bodyPr wrap="square" rtlCol="0">
            <a:noAutofit/>
          </a:bodyPr>
          <a:lstStyle/>
          <a:p>
            <a:r>
              <a:rPr lang="tr-TR" sz="4000" b="1" dirty="0">
                <a:solidFill>
                  <a:schemeClr val="bg2">
                    <a:lumMod val="50000"/>
                  </a:schemeClr>
                </a:solidFill>
              </a:rPr>
              <a:t>DOKUZ EYLÜL</a:t>
            </a:r>
          </a:p>
          <a:p>
            <a:r>
              <a:rPr lang="tr-TR" sz="4000" b="1" dirty="0">
                <a:solidFill>
                  <a:schemeClr val="bg2">
                    <a:lumMod val="50000"/>
                  </a:schemeClr>
                </a:solidFill>
              </a:rPr>
              <a:t>ÜNİVERSİTESİ</a:t>
            </a:r>
            <a:endParaRPr lang="tr-TR" b="1" dirty="0">
              <a:solidFill>
                <a:schemeClr val="bg2">
                  <a:lumMod val="50000"/>
                </a:schemeClr>
              </a:solidFill>
            </a:endParaRPr>
          </a:p>
        </p:txBody>
      </p:sp>
      <p:pic>
        <p:nvPicPr>
          <p:cNvPr id="9" name="Picture 8">
            <a:extLst>
              <a:ext uri="{FF2B5EF4-FFF2-40B4-BE49-F238E27FC236}">
                <a16:creationId xmlns:a16="http://schemas.microsoft.com/office/drawing/2014/main" id="{3D65E5B7-A235-F04F-B1DB-D6D20DDD4092}"/>
              </a:ext>
            </a:extLst>
          </p:cNvPr>
          <p:cNvPicPr>
            <a:picLocks noChangeAspect="1"/>
          </p:cNvPicPr>
          <p:nvPr userDrawn="1"/>
        </p:nvPicPr>
        <p:blipFill>
          <a:blip r:embed="rId2"/>
          <a:stretch>
            <a:fillRect/>
          </a:stretch>
        </p:blipFill>
        <p:spPr>
          <a:xfrm>
            <a:off x="3398520" y="807402"/>
            <a:ext cx="1661160" cy="1661160"/>
          </a:xfrm>
          <a:prstGeom prst="rect">
            <a:avLst/>
          </a:prstGeom>
        </p:spPr>
      </p:pic>
    </p:spTree>
    <p:extLst>
      <p:ext uri="{BB962C8B-B14F-4D97-AF65-F5344CB8AC3E}">
        <p14:creationId xmlns:p14="http://schemas.microsoft.com/office/powerpoint/2010/main" val="85580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2B7E1-F47F-BE43-BB2D-F88350C7A09F}"/>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Vertical Text Placeholder 2">
            <a:extLst>
              <a:ext uri="{FF2B5EF4-FFF2-40B4-BE49-F238E27FC236}">
                <a16:creationId xmlns:a16="http://schemas.microsoft.com/office/drawing/2014/main" id="{5185E205-529D-6D44-B715-68A3CBA6762E}"/>
              </a:ext>
            </a:extLst>
          </p:cNvPr>
          <p:cNvSpPr>
            <a:spLocks noGrp="1"/>
          </p:cNvSpPr>
          <p:nvPr>
            <p:ph type="body" orient="vert" idx="1"/>
          </p:nvPr>
        </p:nvSpPr>
        <p:spPr>
          <a:xfrm>
            <a:off x="838200" y="2110153"/>
            <a:ext cx="10515600" cy="4066809"/>
          </a:xfrm>
        </p:spPr>
        <p:txBody>
          <a:bodyPr vert="horz"/>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2A1475E5-9EF6-6340-B2BB-1C1124058016}"/>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6AA2DCEA-F13E-6F40-B62A-84CC2BD923ED}"/>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20847AD2-9758-3C4F-A7A2-D0BB8CF362E5}"/>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75BECF59-36E7-5946-A383-1A5CC57CB5F0}"/>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a:extLst>
              <a:ext uri="{FF2B5EF4-FFF2-40B4-BE49-F238E27FC236}">
                <a16:creationId xmlns:a16="http://schemas.microsoft.com/office/drawing/2014/main" id="{D0DB7F8D-0D72-964A-B72F-C7DB9A9D921F}"/>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760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1972A-06B9-8E4D-81B8-3FC29839DCE6}"/>
              </a:ext>
            </a:extLst>
          </p:cNvPr>
          <p:cNvSpPr>
            <a:spLocks noGrp="1"/>
          </p:cNvSpPr>
          <p:nvPr>
            <p:ph type="title" orient="vert"/>
          </p:nvPr>
        </p:nvSpPr>
        <p:spPr>
          <a:xfrm>
            <a:off x="838200" y="422031"/>
            <a:ext cx="2628900" cy="5754932"/>
          </a:xfrm>
        </p:spPr>
        <p:txBody>
          <a:bodyPr vert="horz"/>
          <a:lstStyle>
            <a:lvl1pPr>
              <a:defRPr b="1">
                <a:solidFill>
                  <a:schemeClr val="accent1"/>
                </a:solidFill>
              </a:defRPr>
            </a:lvl1pPr>
          </a:lstStyle>
          <a:p>
            <a:r>
              <a:rPr lang="en-US" dirty="0"/>
              <a:t>Click to edit Master title style</a:t>
            </a:r>
            <a:endParaRPr lang="tr-TR" dirty="0"/>
          </a:p>
        </p:txBody>
      </p:sp>
      <p:sp>
        <p:nvSpPr>
          <p:cNvPr id="3" name="Vertical Text Placeholder 2">
            <a:extLst>
              <a:ext uri="{FF2B5EF4-FFF2-40B4-BE49-F238E27FC236}">
                <a16:creationId xmlns:a16="http://schemas.microsoft.com/office/drawing/2014/main" id="{594E875F-6BB8-2B41-A85E-C5CCDF5FB509}"/>
              </a:ext>
            </a:extLst>
          </p:cNvPr>
          <p:cNvSpPr>
            <a:spLocks noGrp="1"/>
          </p:cNvSpPr>
          <p:nvPr>
            <p:ph type="body" orient="vert" idx="1"/>
          </p:nvPr>
        </p:nvSpPr>
        <p:spPr>
          <a:xfrm>
            <a:off x="3619500" y="1811215"/>
            <a:ext cx="7734300" cy="4365748"/>
          </a:xfrm>
        </p:spPr>
        <p:txBody>
          <a:bodyPr vert="horz"/>
          <a:lstStyle>
            <a:lvl1pPr>
              <a:defRPr>
                <a:solidFill>
                  <a:schemeClr val="accent1"/>
                </a:solidFill>
              </a:defRPr>
            </a:lvl1pPr>
            <a:lvl2pPr>
              <a:defRPr>
                <a:solidFill>
                  <a:schemeClr val="accent6"/>
                </a:solidFill>
              </a:defRPr>
            </a:lvl2pPr>
            <a:lvl3pPr>
              <a:defRPr>
                <a:solidFill>
                  <a:schemeClr val="accent3"/>
                </a:solidFill>
              </a:defRPr>
            </a:lvl3pPr>
            <a:lvl4pPr>
              <a:defRPr>
                <a:solidFill>
                  <a:schemeClr val="accent5"/>
                </a:solidFill>
              </a:defRPr>
            </a:lvl4pPr>
            <a:lvl5pPr>
              <a:defRPr>
                <a:solidFill>
                  <a:schemeClr val="bg1">
                    <a:lumMod val="7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2F23AFD9-119B-AF4E-83CD-2AB4717723CB}"/>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2B01E618-DA17-1942-BE61-C786F2DA9803}"/>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12AA7508-CAB6-F24D-BC15-39E3E6028F18}"/>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83A62F18-C391-694B-BC24-89E886683A64}"/>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2061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F1-9179-C64D-AD1E-E3603236546C}"/>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D0DA4818-42BE-9341-8813-D6ECEB7820A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490A67FF-9A55-354D-9FC4-C4F3767D9DD4}"/>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258FF7C3-785A-9C4B-842F-7EF42242740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E5632753-824F-0841-B974-E1357F2B37E8}"/>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C4CB2650-91C2-9148-AE66-579AABFF5D33}"/>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8" name="Straight Connector 7">
            <a:extLst>
              <a:ext uri="{FF2B5EF4-FFF2-40B4-BE49-F238E27FC236}">
                <a16:creationId xmlns:a16="http://schemas.microsoft.com/office/drawing/2014/main" id="{F62B41ED-2589-E148-8857-F5F401EFAA28}"/>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1126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3A97B-AA58-9F4D-B4CF-89DAC6E0823A}"/>
              </a:ext>
            </a:extLst>
          </p:cNvPr>
          <p:cNvSpPr>
            <a:spLocks noGrp="1"/>
          </p:cNvSpPr>
          <p:nvPr>
            <p:ph type="title"/>
          </p:nvPr>
        </p:nvSpPr>
        <p:spPr>
          <a:xfrm>
            <a:off x="831850" y="1916723"/>
            <a:ext cx="10515600" cy="2645752"/>
          </a:xfrm>
        </p:spPr>
        <p:txBody>
          <a:bodyPr anchor="ctr"/>
          <a:lstStyle>
            <a:lvl1pPr algn="ctr">
              <a:defRPr sz="6000" b="1">
                <a:solidFill>
                  <a:schemeClr val="accent1"/>
                </a:solidFill>
              </a:defRPr>
            </a:lvl1p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281A2AAE-1413-7147-BC0D-C5870301A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AC220B95-3291-8442-AC39-14FA4362E6AE}"/>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7A58CE5B-1EC9-684D-9C78-FB6DF8D4C53C}"/>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37F7736-F360-1440-8D79-731BE5C3DCBB}"/>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7" name="Picture 6">
            <a:extLst>
              <a:ext uri="{FF2B5EF4-FFF2-40B4-BE49-F238E27FC236}">
                <a16:creationId xmlns:a16="http://schemas.microsoft.com/office/drawing/2014/main" id="{F969DAAC-1ADA-3B40-89B1-396D76A08773}"/>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87508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D6985-B0BA-624C-99C9-5E0852F89E02}"/>
              </a:ext>
            </a:extLst>
          </p:cNvPr>
          <p:cNvSpPr>
            <a:spLocks noGrp="1"/>
          </p:cNvSpPr>
          <p:nvPr>
            <p:ph type="title"/>
          </p:nvPr>
        </p:nvSpPr>
        <p:spPr>
          <a:xfrm>
            <a:off x="838200" y="365125"/>
            <a:ext cx="8317089" cy="1325563"/>
          </a:xfrm>
        </p:spPr>
        <p:txBody>
          <a:bodyPr/>
          <a:lstStyle>
            <a:lvl1pPr>
              <a:defRPr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F84E806C-3D3C-BF4E-BB89-1485488E53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0398EA71-6ED8-3042-9B9E-763FB2C5C7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34973093-8BFC-544C-BAAF-60372441C201}"/>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6" name="Footer Placeholder 5">
            <a:extLst>
              <a:ext uri="{FF2B5EF4-FFF2-40B4-BE49-F238E27FC236}">
                <a16:creationId xmlns:a16="http://schemas.microsoft.com/office/drawing/2014/main" id="{88DE5CCB-ECE1-5542-A539-A9EEDA88F4AD}"/>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34B792-505E-EE44-864D-7335BDD64F7F}"/>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88211388-D12A-9846-82CD-B4C20FD508BB}"/>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9" name="Straight Connector 8">
            <a:extLst>
              <a:ext uri="{FF2B5EF4-FFF2-40B4-BE49-F238E27FC236}">
                <a16:creationId xmlns:a16="http://schemas.microsoft.com/office/drawing/2014/main" id="{0E8F2509-A11E-F44A-88BF-A7BDEE5F022E}"/>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0752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25C2-63D1-9C48-8F8C-551687CFA4B3}"/>
              </a:ext>
            </a:extLst>
          </p:cNvPr>
          <p:cNvSpPr>
            <a:spLocks noGrp="1"/>
          </p:cNvSpPr>
          <p:nvPr>
            <p:ph type="title"/>
          </p:nvPr>
        </p:nvSpPr>
        <p:spPr>
          <a:xfrm>
            <a:off x="839788" y="365125"/>
            <a:ext cx="8831750" cy="1325563"/>
          </a:xfrm>
        </p:spPr>
        <p:txBody>
          <a:bodyPr/>
          <a:lstStyle>
            <a:lvl1pPr>
              <a:defRPr b="1">
                <a:solidFill>
                  <a:schemeClr val="accent1"/>
                </a:solidFill>
              </a:defRPr>
            </a:lvl1p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AB6D7FC5-9A58-884C-90A6-52103D565105}"/>
              </a:ext>
            </a:extLst>
          </p:cNvPr>
          <p:cNvSpPr>
            <a:spLocks noGrp="1"/>
          </p:cNvSpPr>
          <p:nvPr>
            <p:ph type="body" idx="1"/>
          </p:nvPr>
        </p:nvSpPr>
        <p:spPr>
          <a:xfrm>
            <a:off x="839788" y="1857375"/>
            <a:ext cx="5157787"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97F6CA-ECF4-4B46-8007-AAEC1B66C7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23A23999-1912-4C4A-82CF-B29D2B7FC16D}"/>
              </a:ext>
            </a:extLst>
          </p:cNvPr>
          <p:cNvSpPr>
            <a:spLocks noGrp="1"/>
          </p:cNvSpPr>
          <p:nvPr>
            <p:ph type="body" sz="quarter" idx="3"/>
          </p:nvPr>
        </p:nvSpPr>
        <p:spPr>
          <a:xfrm>
            <a:off x="6172200" y="1857375"/>
            <a:ext cx="518318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772123-82A7-2B46-9E5C-8F23A08691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D66BAAAF-AC55-224A-92F4-65104BF233E4}"/>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8" name="Footer Placeholder 7">
            <a:extLst>
              <a:ext uri="{FF2B5EF4-FFF2-40B4-BE49-F238E27FC236}">
                <a16:creationId xmlns:a16="http://schemas.microsoft.com/office/drawing/2014/main" id="{7DBD44B3-474E-E64E-8FA6-86138245A02C}"/>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A7CC0F39-9008-1F4E-B9D1-5ABF118E8211}"/>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10" name="Picture 9">
            <a:extLst>
              <a:ext uri="{FF2B5EF4-FFF2-40B4-BE49-F238E27FC236}">
                <a16:creationId xmlns:a16="http://schemas.microsoft.com/office/drawing/2014/main" id="{65267E69-6855-3A41-A6E9-05EB5A35EA5B}"/>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11" name="Straight Connector 10">
            <a:extLst>
              <a:ext uri="{FF2B5EF4-FFF2-40B4-BE49-F238E27FC236}">
                <a16:creationId xmlns:a16="http://schemas.microsoft.com/office/drawing/2014/main" id="{CFD0EFED-E962-8045-ABE7-ADCBB37222FF}"/>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5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D097A-E315-A040-824D-70336870BCD2}"/>
              </a:ext>
            </a:extLst>
          </p:cNvPr>
          <p:cNvSpPr>
            <a:spLocks noGrp="1"/>
          </p:cNvSpPr>
          <p:nvPr>
            <p:ph type="title"/>
          </p:nvPr>
        </p:nvSpPr>
        <p:spPr>
          <a:xfrm>
            <a:off x="838200" y="365125"/>
            <a:ext cx="8569569" cy="1325563"/>
          </a:xfrm>
        </p:spPr>
        <p:txBody>
          <a:bodyPr/>
          <a:lstStyle>
            <a:lvl1pPr>
              <a:defRPr b="1">
                <a:solidFill>
                  <a:schemeClr val="accent1"/>
                </a:solidFill>
              </a:defRPr>
            </a:lvl1pPr>
          </a:lstStyle>
          <a:p>
            <a:r>
              <a:rPr lang="en-US" dirty="0"/>
              <a:t>Click to edit Master title style</a:t>
            </a:r>
            <a:endParaRPr lang="tr-TR" dirty="0"/>
          </a:p>
        </p:txBody>
      </p:sp>
      <p:sp>
        <p:nvSpPr>
          <p:cNvPr id="3" name="Date Placeholder 2">
            <a:extLst>
              <a:ext uri="{FF2B5EF4-FFF2-40B4-BE49-F238E27FC236}">
                <a16:creationId xmlns:a16="http://schemas.microsoft.com/office/drawing/2014/main" id="{996D9908-7A0E-954F-B461-C7D68BB08B89}"/>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4" name="Footer Placeholder 3">
            <a:extLst>
              <a:ext uri="{FF2B5EF4-FFF2-40B4-BE49-F238E27FC236}">
                <a16:creationId xmlns:a16="http://schemas.microsoft.com/office/drawing/2014/main" id="{D19733D9-4D69-B749-94EB-5A4170585182}"/>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F77FFF3D-C0F7-8A41-A9D4-A889A1CE0119}"/>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6" name="Picture 5">
            <a:extLst>
              <a:ext uri="{FF2B5EF4-FFF2-40B4-BE49-F238E27FC236}">
                <a16:creationId xmlns:a16="http://schemas.microsoft.com/office/drawing/2014/main" id="{3AAA6EE4-60C8-6341-B482-2C803D53A700}"/>
              </a:ext>
            </a:extLst>
          </p:cNvPr>
          <p:cNvPicPr>
            <a:picLocks noChangeAspect="1"/>
          </p:cNvPicPr>
          <p:nvPr userDrawn="1"/>
        </p:nvPicPr>
        <p:blipFill>
          <a:blip r:embed="rId2"/>
          <a:stretch>
            <a:fillRect/>
          </a:stretch>
        </p:blipFill>
        <p:spPr>
          <a:xfrm>
            <a:off x="9905365" y="280828"/>
            <a:ext cx="1494155" cy="1494155"/>
          </a:xfrm>
          <a:prstGeom prst="rect">
            <a:avLst/>
          </a:prstGeom>
        </p:spPr>
      </p:pic>
      <p:cxnSp>
        <p:nvCxnSpPr>
          <p:cNvPr id="7" name="Straight Connector 6">
            <a:extLst>
              <a:ext uri="{FF2B5EF4-FFF2-40B4-BE49-F238E27FC236}">
                <a16:creationId xmlns:a16="http://schemas.microsoft.com/office/drawing/2014/main" id="{55C50710-4690-A74E-82B3-D4C92CE5903E}"/>
              </a:ext>
            </a:extLst>
          </p:cNvPr>
          <p:cNvCxnSpPr/>
          <p:nvPr userDrawn="1"/>
        </p:nvCxnSpPr>
        <p:spPr>
          <a:xfrm>
            <a:off x="838200" y="1690688"/>
            <a:ext cx="8317089" cy="0"/>
          </a:xfrm>
          <a:prstGeom prst="line">
            <a:avLst/>
          </a:prstGeom>
          <a:ln w="762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143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D2E811-1EA2-7A43-85EC-595D4033C4EE}"/>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3" name="Footer Placeholder 2">
            <a:extLst>
              <a:ext uri="{FF2B5EF4-FFF2-40B4-BE49-F238E27FC236}">
                <a16:creationId xmlns:a16="http://schemas.microsoft.com/office/drawing/2014/main" id="{90603825-2867-604A-8EE3-160CF382565A}"/>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17A84306-E8EB-C24D-A62A-09EE0AC251DF}"/>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5" name="Picture 4">
            <a:extLst>
              <a:ext uri="{FF2B5EF4-FFF2-40B4-BE49-F238E27FC236}">
                <a16:creationId xmlns:a16="http://schemas.microsoft.com/office/drawing/2014/main" id="{80690F9A-CB4A-1D40-9619-68310C063665}"/>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76004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9BBE2-61F4-514C-93A0-BCB8A37DF4C0}"/>
              </a:ext>
            </a:extLst>
          </p:cNvPr>
          <p:cNvSpPr>
            <a:spLocks noGrp="1"/>
          </p:cNvSpPr>
          <p:nvPr>
            <p:ph type="title"/>
          </p:nvPr>
        </p:nvSpPr>
        <p:spPr>
          <a:xfrm>
            <a:off x="839788" y="457200"/>
            <a:ext cx="3932237" cy="1317783"/>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Content Placeholder 2">
            <a:extLst>
              <a:ext uri="{FF2B5EF4-FFF2-40B4-BE49-F238E27FC236}">
                <a16:creationId xmlns:a16="http://schemas.microsoft.com/office/drawing/2014/main" id="{8E5E552B-B880-5648-9CFD-713E4EEA3AF3}"/>
              </a:ext>
            </a:extLst>
          </p:cNvPr>
          <p:cNvSpPr>
            <a:spLocks noGrp="1"/>
          </p:cNvSpPr>
          <p:nvPr>
            <p:ph idx="1"/>
          </p:nvPr>
        </p:nvSpPr>
        <p:spPr>
          <a:xfrm>
            <a:off x="5183188" y="2049462"/>
            <a:ext cx="6172200" cy="3811588"/>
          </a:xfrm>
        </p:spPr>
        <p:txBody>
          <a:bodyPr/>
          <a:lstStyle>
            <a:lvl1pPr>
              <a:defRPr sz="3200">
                <a:solidFill>
                  <a:schemeClr val="accent1"/>
                </a:solidFill>
              </a:defRPr>
            </a:lvl1pPr>
            <a:lvl2pPr>
              <a:defRPr sz="2800">
                <a:solidFill>
                  <a:schemeClr val="accent6"/>
                </a:solidFill>
              </a:defRPr>
            </a:lvl2pPr>
            <a:lvl3pPr>
              <a:defRPr sz="2400">
                <a:solidFill>
                  <a:schemeClr val="accent2"/>
                </a:solidFill>
              </a:defRPr>
            </a:lvl3pPr>
            <a:lvl4pPr>
              <a:defRPr sz="2000">
                <a:solidFill>
                  <a:schemeClr val="accent3"/>
                </a:solidFill>
              </a:defRPr>
            </a:lvl4pPr>
            <a:lvl5pPr>
              <a:defRPr sz="2000">
                <a:solidFill>
                  <a:schemeClr val="accent4"/>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Text Placeholder 3">
            <a:extLst>
              <a:ext uri="{FF2B5EF4-FFF2-40B4-BE49-F238E27FC236}">
                <a16:creationId xmlns:a16="http://schemas.microsoft.com/office/drawing/2014/main" id="{FC71F44D-0FF1-6343-862F-79609757DEE6}"/>
              </a:ext>
            </a:extLst>
          </p:cNvPr>
          <p:cNvSpPr>
            <a:spLocks noGrp="1"/>
          </p:cNvSpPr>
          <p:nvPr>
            <p:ph type="body" sz="half" idx="2"/>
          </p:nvPr>
        </p:nvSpPr>
        <p:spPr>
          <a:xfrm>
            <a:off x="839788" y="2057400"/>
            <a:ext cx="3932237" cy="3811588"/>
          </a:xfrm>
        </p:spPr>
        <p:txBody>
          <a:bodyPr vert="horz"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D9B0EA9-FBF1-4548-B691-25A1FC778BE2}"/>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6" name="Footer Placeholder 5">
            <a:extLst>
              <a:ext uri="{FF2B5EF4-FFF2-40B4-BE49-F238E27FC236}">
                <a16:creationId xmlns:a16="http://schemas.microsoft.com/office/drawing/2014/main" id="{2A13AD51-C086-8241-9678-E19D04DDB855}"/>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7807373-8DC3-5440-B4F7-DC78B3CEBF15}"/>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46487D4C-C123-B24E-B9E3-AE6FDDDF16F0}"/>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3374420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0034-BBF6-3640-8B7E-B9041DF98BD7}"/>
              </a:ext>
            </a:extLst>
          </p:cNvPr>
          <p:cNvSpPr>
            <a:spLocks noGrp="1"/>
          </p:cNvSpPr>
          <p:nvPr>
            <p:ph type="title"/>
          </p:nvPr>
        </p:nvSpPr>
        <p:spPr>
          <a:xfrm>
            <a:off x="839788" y="457200"/>
            <a:ext cx="3932237" cy="1600200"/>
          </a:xfrm>
        </p:spPr>
        <p:txBody>
          <a:bodyPr anchor="ctr"/>
          <a:lstStyle>
            <a:lvl1pPr>
              <a:defRPr sz="3200" b="1">
                <a:solidFill>
                  <a:schemeClr val="accent1"/>
                </a:solidFill>
              </a:defRPr>
            </a:lvl1pPr>
          </a:lstStyle>
          <a:p>
            <a:r>
              <a:rPr lang="en-US" dirty="0"/>
              <a:t>Click to edit Master title style</a:t>
            </a:r>
            <a:endParaRPr lang="tr-TR" dirty="0"/>
          </a:p>
        </p:txBody>
      </p:sp>
      <p:sp>
        <p:nvSpPr>
          <p:cNvPr id="3" name="Picture Placeholder 2">
            <a:extLst>
              <a:ext uri="{FF2B5EF4-FFF2-40B4-BE49-F238E27FC236}">
                <a16:creationId xmlns:a16="http://schemas.microsoft.com/office/drawing/2014/main" id="{A88F47FA-956F-9A41-9193-BF8A98A27D5F}"/>
              </a:ext>
            </a:extLst>
          </p:cNvPr>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Text Placeholder 3">
            <a:extLst>
              <a:ext uri="{FF2B5EF4-FFF2-40B4-BE49-F238E27FC236}">
                <a16:creationId xmlns:a16="http://schemas.microsoft.com/office/drawing/2014/main" id="{29CFD012-0284-E14D-B467-2A2439141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620D87C-547E-9540-9596-1751CEE0FA67}"/>
              </a:ext>
            </a:extLst>
          </p:cNvPr>
          <p:cNvSpPr>
            <a:spLocks noGrp="1"/>
          </p:cNvSpPr>
          <p:nvPr>
            <p:ph type="dt" sz="half" idx="10"/>
          </p:nvPr>
        </p:nvSpPr>
        <p:spPr/>
        <p:txBody>
          <a:bodyPr/>
          <a:lstStyle/>
          <a:p>
            <a:fld id="{BEC1AA8F-9CB5-7545-9CF5-6B12F805CB74}" type="datetimeFigureOut">
              <a:rPr lang="tr-TR" smtClean="0"/>
              <a:t>5.01.2024</a:t>
            </a:fld>
            <a:endParaRPr lang="tr-TR"/>
          </a:p>
        </p:txBody>
      </p:sp>
      <p:sp>
        <p:nvSpPr>
          <p:cNvPr id="6" name="Footer Placeholder 5">
            <a:extLst>
              <a:ext uri="{FF2B5EF4-FFF2-40B4-BE49-F238E27FC236}">
                <a16:creationId xmlns:a16="http://schemas.microsoft.com/office/drawing/2014/main" id="{C4A16966-30AE-7E43-B333-FB1A2A0EDE36}"/>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CDA0B83D-8359-BD45-AB73-0607B441BC89}"/>
              </a:ext>
            </a:extLst>
          </p:cNvPr>
          <p:cNvSpPr>
            <a:spLocks noGrp="1"/>
          </p:cNvSpPr>
          <p:nvPr>
            <p:ph type="sldNum" sz="quarter" idx="12"/>
          </p:nvPr>
        </p:nvSpPr>
        <p:spPr/>
        <p:txBody>
          <a:bodyPr/>
          <a:lstStyle/>
          <a:p>
            <a:fld id="{CF8EA236-263A-8E4B-A919-97FD95326A6F}" type="slidenum">
              <a:rPr lang="tr-TR" smtClean="0"/>
              <a:t>‹#›</a:t>
            </a:fld>
            <a:endParaRPr lang="tr-TR"/>
          </a:p>
        </p:txBody>
      </p:sp>
      <p:pic>
        <p:nvPicPr>
          <p:cNvPr id="8" name="Picture 7">
            <a:extLst>
              <a:ext uri="{FF2B5EF4-FFF2-40B4-BE49-F238E27FC236}">
                <a16:creationId xmlns:a16="http://schemas.microsoft.com/office/drawing/2014/main" id="{180DC743-7B7A-6B43-ABEF-92FF317BC819}"/>
              </a:ext>
            </a:extLst>
          </p:cNvPr>
          <p:cNvPicPr>
            <a:picLocks noChangeAspect="1"/>
          </p:cNvPicPr>
          <p:nvPr userDrawn="1"/>
        </p:nvPicPr>
        <p:blipFill>
          <a:blip r:embed="rId2"/>
          <a:stretch>
            <a:fillRect/>
          </a:stretch>
        </p:blipFill>
        <p:spPr>
          <a:xfrm>
            <a:off x="9905365" y="280828"/>
            <a:ext cx="1494155" cy="1494155"/>
          </a:xfrm>
          <a:prstGeom prst="rect">
            <a:avLst/>
          </a:prstGeom>
        </p:spPr>
      </p:pic>
    </p:spTree>
    <p:extLst>
      <p:ext uri="{BB962C8B-B14F-4D97-AF65-F5344CB8AC3E}">
        <p14:creationId xmlns:p14="http://schemas.microsoft.com/office/powerpoint/2010/main" val="2379318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8B552-DE9A-0A42-846C-A124200FE0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tr-TR" dirty="0"/>
          </a:p>
        </p:txBody>
      </p:sp>
      <p:sp>
        <p:nvSpPr>
          <p:cNvPr id="3" name="Text Placeholder 2">
            <a:extLst>
              <a:ext uri="{FF2B5EF4-FFF2-40B4-BE49-F238E27FC236}">
                <a16:creationId xmlns:a16="http://schemas.microsoft.com/office/drawing/2014/main" id="{6E890266-3BB0-194B-A97F-DD74C67DB5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r-TR" dirty="0"/>
          </a:p>
        </p:txBody>
      </p:sp>
      <p:sp>
        <p:nvSpPr>
          <p:cNvPr id="4" name="Date Placeholder 3">
            <a:extLst>
              <a:ext uri="{FF2B5EF4-FFF2-40B4-BE49-F238E27FC236}">
                <a16:creationId xmlns:a16="http://schemas.microsoft.com/office/drawing/2014/main" id="{190DF918-DEC2-D04E-9E68-C5E8EAF3EE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1AA8F-9CB5-7545-9CF5-6B12F805CB74}" type="datetimeFigureOut">
              <a:rPr lang="tr-TR" smtClean="0"/>
              <a:t>5.01.2024</a:t>
            </a:fld>
            <a:endParaRPr lang="tr-TR"/>
          </a:p>
        </p:txBody>
      </p:sp>
      <p:sp>
        <p:nvSpPr>
          <p:cNvPr id="5" name="Footer Placeholder 4">
            <a:extLst>
              <a:ext uri="{FF2B5EF4-FFF2-40B4-BE49-F238E27FC236}">
                <a16:creationId xmlns:a16="http://schemas.microsoft.com/office/drawing/2014/main" id="{3ECC97D7-E5EC-A14C-9A83-9041449E42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7D011EC-3CEA-364C-BAC2-129A0AD1A1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EA236-263A-8E4B-A919-97FD95326A6F}" type="slidenum">
              <a:rPr lang="tr-TR" smtClean="0"/>
              <a:t>‹#›</a:t>
            </a:fld>
            <a:endParaRPr lang="tr-TR"/>
          </a:p>
        </p:txBody>
      </p:sp>
    </p:spTree>
    <p:extLst>
      <p:ext uri="{BB962C8B-B14F-4D97-AF65-F5344CB8AC3E}">
        <p14:creationId xmlns:p14="http://schemas.microsoft.com/office/powerpoint/2010/main" val="99742393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8F13CD-9C8A-8141-8104-25731989DD61}"/>
              </a:ext>
            </a:extLst>
          </p:cNvPr>
          <p:cNvSpPr>
            <a:spLocks noGrp="1"/>
          </p:cNvSpPr>
          <p:nvPr>
            <p:ph type="ctrTitle"/>
          </p:nvPr>
        </p:nvSpPr>
        <p:spPr/>
        <p:txBody>
          <a:bodyPr>
            <a:normAutofit/>
          </a:bodyPr>
          <a:lstStyle/>
          <a:p>
            <a:r>
              <a:rPr lang="tr-TR" sz="4000" dirty="0"/>
              <a:t>INSTITUTE</a:t>
            </a:r>
            <a:r>
              <a:rPr lang="en-US" sz="4000" dirty="0"/>
              <a:t> OF HEALTH SCIENCES</a:t>
            </a:r>
            <a:r>
              <a:rPr lang="tr-TR" sz="4000" dirty="0"/>
              <a:t> </a:t>
            </a:r>
            <a:br>
              <a:rPr lang="tr-TR" sz="4000" dirty="0"/>
            </a:br>
            <a:r>
              <a:rPr lang="en-US" sz="4000" dirty="0"/>
              <a:t> SPEECH AND LANGUAGE THERAPY</a:t>
            </a:r>
            <a:endParaRPr lang="tr-TR" sz="4000" dirty="0"/>
          </a:p>
        </p:txBody>
      </p:sp>
      <p:pic>
        <p:nvPicPr>
          <p:cNvPr id="2" name="Resim 1"/>
          <p:cNvPicPr>
            <a:picLocks noChangeAspect="1"/>
          </p:cNvPicPr>
          <p:nvPr/>
        </p:nvPicPr>
        <p:blipFill>
          <a:blip r:embed="rId2"/>
          <a:stretch>
            <a:fillRect/>
          </a:stretch>
        </p:blipFill>
        <p:spPr>
          <a:xfrm>
            <a:off x="5434012" y="1098648"/>
            <a:ext cx="3360682" cy="1048806"/>
          </a:xfrm>
          <a:prstGeom prst="rect">
            <a:avLst/>
          </a:prstGeom>
        </p:spPr>
      </p:pic>
    </p:spTree>
    <p:extLst>
      <p:ext uri="{BB962C8B-B14F-4D97-AF65-F5344CB8AC3E}">
        <p14:creationId xmlns:p14="http://schemas.microsoft.com/office/powerpoint/2010/main" val="278410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1444" y="365125"/>
            <a:ext cx="9946888" cy="1325563"/>
          </a:xfrm>
        </p:spPr>
        <p:txBody>
          <a:bodyPr>
            <a:noAutofit/>
          </a:bodyPr>
          <a:lstStyle/>
          <a:p>
            <a:pPr algn="ctr"/>
            <a:r>
              <a:rPr lang="tr-TR" sz="3200" dirty="0" err="1">
                <a:latin typeface="+mn-lt"/>
              </a:rPr>
              <a:t>Employment</a:t>
            </a:r>
            <a:r>
              <a:rPr lang="tr-TR" sz="3200" dirty="0">
                <a:latin typeface="+mn-lt"/>
              </a:rPr>
              <a:t> </a:t>
            </a:r>
            <a:r>
              <a:rPr lang="tr-TR" sz="3200" dirty="0" err="1">
                <a:latin typeface="+mn-lt"/>
              </a:rPr>
              <a:t>Areas</a:t>
            </a:r>
            <a:r>
              <a:rPr lang="tr-TR" sz="3200" dirty="0">
                <a:latin typeface="+mn-lt"/>
              </a:rPr>
              <a:t> of </a:t>
            </a:r>
            <a:r>
              <a:rPr lang="tr-TR" sz="3200" dirty="0" err="1">
                <a:latin typeface="+mn-lt"/>
              </a:rPr>
              <a:t>Graduates</a:t>
            </a:r>
            <a:endParaRPr lang="tr-TR" sz="3200" dirty="0">
              <a:latin typeface="+mn-lt"/>
            </a:endParaRPr>
          </a:p>
        </p:txBody>
      </p:sp>
      <p:sp>
        <p:nvSpPr>
          <p:cNvPr id="3" name="İçerik Yer Tutucusu 2"/>
          <p:cNvSpPr>
            <a:spLocks noGrp="1"/>
          </p:cNvSpPr>
          <p:nvPr>
            <p:ph idx="1"/>
          </p:nvPr>
        </p:nvSpPr>
        <p:spPr/>
        <p:txBody>
          <a:bodyPr/>
          <a:lstStyle/>
          <a:p>
            <a:pPr algn="just"/>
            <a:r>
              <a:rPr lang="en-US" dirty="0">
                <a:solidFill>
                  <a:schemeClr val="accent1">
                    <a:lumMod val="75000"/>
                  </a:schemeClr>
                </a:solidFill>
              </a:rPr>
              <a:t>Relevant clinics of public, private or university hospitals</a:t>
            </a:r>
            <a:endParaRPr lang="tr-TR" dirty="0">
              <a:solidFill>
                <a:schemeClr val="accent1">
                  <a:lumMod val="75000"/>
                </a:schemeClr>
              </a:solidFill>
            </a:endParaRPr>
          </a:p>
          <a:p>
            <a:pPr algn="just"/>
            <a:r>
              <a:rPr lang="en-US" dirty="0">
                <a:solidFill>
                  <a:schemeClr val="accent1">
                    <a:lumMod val="75000"/>
                  </a:schemeClr>
                </a:solidFill>
              </a:rPr>
              <a:t>Special education and rehabilitation centers providing services for individuals with language and speech disorders</a:t>
            </a:r>
            <a:endParaRPr lang="tr-TR" dirty="0">
              <a:solidFill>
                <a:schemeClr val="accent1">
                  <a:lumMod val="75000"/>
                </a:schemeClr>
              </a:solidFill>
            </a:endParaRPr>
          </a:p>
          <a:p>
            <a:pPr algn="just"/>
            <a:r>
              <a:rPr lang="tr-TR" dirty="0">
                <a:solidFill>
                  <a:schemeClr val="accent1">
                    <a:lumMod val="75000"/>
                  </a:schemeClr>
                </a:solidFill>
              </a:rPr>
              <a:t>Speech </a:t>
            </a:r>
            <a:r>
              <a:rPr lang="tr-TR" dirty="0" err="1">
                <a:solidFill>
                  <a:schemeClr val="accent1">
                    <a:lumMod val="75000"/>
                  </a:schemeClr>
                </a:solidFill>
              </a:rPr>
              <a:t>and</a:t>
            </a:r>
            <a:r>
              <a:rPr lang="tr-TR" dirty="0">
                <a:solidFill>
                  <a:schemeClr val="accent1">
                    <a:lumMod val="75000"/>
                  </a:schemeClr>
                </a:solidFill>
              </a:rPr>
              <a:t> Language </a:t>
            </a:r>
            <a:r>
              <a:rPr lang="tr-TR" dirty="0" err="1">
                <a:solidFill>
                  <a:schemeClr val="accent1">
                    <a:lumMod val="75000"/>
                  </a:schemeClr>
                </a:solidFill>
              </a:rPr>
              <a:t>Therapy</a:t>
            </a:r>
            <a:r>
              <a:rPr lang="tr-TR" dirty="0">
                <a:solidFill>
                  <a:schemeClr val="accent1">
                    <a:lumMod val="75000"/>
                  </a:schemeClr>
                </a:solidFill>
              </a:rPr>
              <a:t> </a:t>
            </a:r>
            <a:r>
              <a:rPr lang="en-US" dirty="0">
                <a:solidFill>
                  <a:schemeClr val="accent1">
                    <a:lumMod val="75000"/>
                  </a:schemeClr>
                </a:solidFill>
              </a:rPr>
              <a:t>centers</a:t>
            </a:r>
            <a:endParaRPr lang="tr-TR" dirty="0">
              <a:solidFill>
                <a:schemeClr val="accent1">
                  <a:lumMod val="75000"/>
                </a:schemeClr>
              </a:solidFill>
            </a:endParaRPr>
          </a:p>
        </p:txBody>
      </p:sp>
    </p:spTree>
    <p:extLst>
      <p:ext uri="{BB962C8B-B14F-4D97-AF65-F5344CB8AC3E}">
        <p14:creationId xmlns:p14="http://schemas.microsoft.com/office/powerpoint/2010/main" val="64051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latin typeface="+mn-lt"/>
              </a:rPr>
              <a:t>Speech </a:t>
            </a:r>
            <a:r>
              <a:rPr lang="tr-TR" dirty="0" err="1">
                <a:latin typeface="+mn-lt"/>
              </a:rPr>
              <a:t>and</a:t>
            </a:r>
            <a:r>
              <a:rPr lang="tr-TR" dirty="0">
                <a:latin typeface="+mn-lt"/>
              </a:rPr>
              <a:t> Language </a:t>
            </a:r>
            <a:r>
              <a:rPr lang="tr-TR" dirty="0" err="1">
                <a:latin typeface="+mn-lt"/>
              </a:rPr>
              <a:t>Therapy</a:t>
            </a:r>
            <a:endParaRPr lang="tr-TR" dirty="0">
              <a:latin typeface="+mn-lt"/>
            </a:endParaRPr>
          </a:p>
        </p:txBody>
      </p:sp>
      <p:sp>
        <p:nvSpPr>
          <p:cNvPr id="3" name="İçerik Yer Tutucusu 2"/>
          <p:cNvSpPr>
            <a:spLocks noGrp="1"/>
          </p:cNvSpPr>
          <p:nvPr>
            <p:ph idx="1"/>
          </p:nvPr>
        </p:nvSpPr>
        <p:spPr/>
        <p:txBody>
          <a:bodyPr/>
          <a:lstStyle/>
          <a:p>
            <a:pPr marL="0" indent="0" algn="just">
              <a:buNone/>
            </a:pPr>
            <a:endParaRPr lang="tr-TR" dirty="0"/>
          </a:p>
          <a:p>
            <a:pPr marL="0" indent="0" algn="just">
              <a:buNone/>
            </a:pPr>
            <a:endParaRPr lang="tr-TR" dirty="0"/>
          </a:p>
          <a:p>
            <a:pPr marL="0" indent="0" algn="just">
              <a:buNone/>
            </a:pPr>
            <a:r>
              <a:rPr lang="en-US" dirty="0"/>
              <a:t>Speech </a:t>
            </a:r>
            <a:r>
              <a:rPr lang="tr-TR" dirty="0" err="1"/>
              <a:t>and</a:t>
            </a:r>
            <a:r>
              <a:rPr lang="tr-TR" dirty="0"/>
              <a:t> </a:t>
            </a:r>
            <a:r>
              <a:rPr lang="tr-TR" dirty="0" err="1"/>
              <a:t>language</a:t>
            </a:r>
            <a:r>
              <a:rPr lang="tr-TR" dirty="0"/>
              <a:t> </a:t>
            </a:r>
            <a:r>
              <a:rPr lang="en-US" dirty="0"/>
              <a:t>therapy is the branch of science </a:t>
            </a:r>
            <a:r>
              <a:rPr lang="tr-TR" dirty="0" err="1"/>
              <a:t>which</a:t>
            </a:r>
            <a:r>
              <a:rPr lang="en-US" dirty="0"/>
              <a:t> deals with the prevention, evaluation and therapy of language, speech, voice and swallowing disorders.</a:t>
            </a:r>
            <a:endParaRPr lang="tr-TR" dirty="0"/>
          </a:p>
        </p:txBody>
      </p:sp>
    </p:spTree>
    <p:extLst>
      <p:ext uri="{BB962C8B-B14F-4D97-AF65-F5344CB8AC3E}">
        <p14:creationId xmlns:p14="http://schemas.microsoft.com/office/powerpoint/2010/main" val="1178280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722" y="365125"/>
            <a:ext cx="9456234" cy="1325563"/>
          </a:xfrm>
        </p:spPr>
        <p:txBody>
          <a:bodyPr>
            <a:normAutofit/>
          </a:bodyPr>
          <a:lstStyle/>
          <a:p>
            <a:pPr algn="ctr"/>
            <a:r>
              <a:rPr lang="tr-TR" sz="4000" dirty="0">
                <a:latin typeface="+mn-lt"/>
              </a:rPr>
              <a:t>Speech </a:t>
            </a:r>
            <a:r>
              <a:rPr lang="tr-TR" sz="4000" dirty="0" err="1">
                <a:latin typeface="+mn-lt"/>
              </a:rPr>
              <a:t>and</a:t>
            </a:r>
            <a:r>
              <a:rPr lang="tr-TR" sz="4000" dirty="0">
                <a:latin typeface="+mn-lt"/>
              </a:rPr>
              <a:t> Language </a:t>
            </a:r>
            <a:r>
              <a:rPr lang="tr-TR" sz="4000" dirty="0" err="1">
                <a:latin typeface="+mn-lt"/>
              </a:rPr>
              <a:t>Therapy</a:t>
            </a:r>
            <a:r>
              <a:rPr lang="tr-TR" sz="4000" dirty="0">
                <a:latin typeface="+mn-lt"/>
              </a:rPr>
              <a:t> </a:t>
            </a:r>
            <a:r>
              <a:rPr lang="tr-TR" sz="4000" dirty="0" err="1">
                <a:latin typeface="+mn-lt"/>
              </a:rPr>
              <a:t>Department</a:t>
            </a:r>
            <a:endParaRPr lang="tr-TR" sz="4000" dirty="0">
              <a:latin typeface="+mn-lt"/>
            </a:endParaRPr>
          </a:p>
        </p:txBody>
      </p:sp>
      <p:sp>
        <p:nvSpPr>
          <p:cNvPr id="3" name="İçerik Yer Tutucusu 2"/>
          <p:cNvSpPr>
            <a:spLocks noGrp="1"/>
          </p:cNvSpPr>
          <p:nvPr>
            <p:ph idx="1"/>
          </p:nvPr>
        </p:nvSpPr>
        <p:spPr/>
        <p:txBody>
          <a:bodyPr>
            <a:normAutofit/>
          </a:bodyPr>
          <a:lstStyle/>
          <a:p>
            <a:pPr marL="0" indent="0">
              <a:buNone/>
            </a:pPr>
            <a:r>
              <a:rPr lang="en-US" sz="3200" b="1" u="sng" dirty="0"/>
              <a:t>Mission</a:t>
            </a:r>
            <a:endParaRPr lang="tr-TR" sz="3200" b="1" u="sng" dirty="0"/>
          </a:p>
          <a:p>
            <a:pPr marL="0" indent="0" algn="just">
              <a:buNone/>
            </a:pPr>
            <a:r>
              <a:rPr lang="en-US" sz="3200" dirty="0"/>
              <a:t>To train nationally and internationally qualified</a:t>
            </a:r>
            <a:r>
              <a:rPr lang="tr-TR" sz="3200" dirty="0"/>
              <a:t> </a:t>
            </a:r>
            <a:r>
              <a:rPr lang="en-US" sz="3200" dirty="0"/>
              <a:t>speech</a:t>
            </a:r>
            <a:r>
              <a:rPr lang="tr-TR" sz="3200" dirty="0"/>
              <a:t> </a:t>
            </a:r>
            <a:r>
              <a:rPr lang="en-US" sz="3200" dirty="0"/>
              <a:t>and language therapists who are committed to the scientific knowledge, skills and values required by the profession in the field of communication, language, speech, voice and swallowing health, who aim to fulfill their profession in accordance with universal ethical principles, and who attach importance to development and multidisciplinary studies.</a:t>
            </a:r>
            <a:endParaRPr lang="tr-TR" dirty="0"/>
          </a:p>
        </p:txBody>
      </p:sp>
    </p:spTree>
    <p:extLst>
      <p:ext uri="{BB962C8B-B14F-4D97-AF65-F5344CB8AC3E}">
        <p14:creationId xmlns:p14="http://schemas.microsoft.com/office/powerpoint/2010/main" val="218735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365125"/>
            <a:ext cx="9813073" cy="1325563"/>
          </a:xfrm>
        </p:spPr>
        <p:txBody>
          <a:bodyPr>
            <a:normAutofit/>
          </a:bodyPr>
          <a:lstStyle/>
          <a:p>
            <a:pPr algn="ctr"/>
            <a:r>
              <a:rPr lang="tr-TR" sz="4000" dirty="0">
                <a:latin typeface="+mn-lt"/>
              </a:rPr>
              <a:t>Speech </a:t>
            </a:r>
            <a:r>
              <a:rPr lang="tr-TR" sz="4000" dirty="0" err="1">
                <a:latin typeface="+mn-lt"/>
              </a:rPr>
              <a:t>and</a:t>
            </a:r>
            <a:r>
              <a:rPr lang="tr-TR" sz="4000" dirty="0">
                <a:latin typeface="+mn-lt"/>
              </a:rPr>
              <a:t> Language </a:t>
            </a:r>
            <a:r>
              <a:rPr lang="tr-TR" sz="4000" dirty="0" err="1">
                <a:latin typeface="+mn-lt"/>
              </a:rPr>
              <a:t>Therapy</a:t>
            </a:r>
            <a:r>
              <a:rPr lang="tr-TR" sz="4000" dirty="0">
                <a:latin typeface="+mn-lt"/>
              </a:rPr>
              <a:t> </a:t>
            </a:r>
            <a:r>
              <a:rPr lang="tr-TR" sz="4000" dirty="0" err="1">
                <a:latin typeface="+mn-lt"/>
              </a:rPr>
              <a:t>Department</a:t>
            </a:r>
            <a:endParaRPr lang="tr-TR" sz="4000" dirty="0">
              <a:latin typeface="+mn-lt"/>
            </a:endParaRPr>
          </a:p>
        </p:txBody>
      </p:sp>
      <p:sp>
        <p:nvSpPr>
          <p:cNvPr id="3" name="İçerik Yer Tutucusu 2"/>
          <p:cNvSpPr>
            <a:spLocks noGrp="1"/>
          </p:cNvSpPr>
          <p:nvPr>
            <p:ph idx="1"/>
          </p:nvPr>
        </p:nvSpPr>
        <p:spPr/>
        <p:txBody>
          <a:bodyPr>
            <a:normAutofit/>
          </a:bodyPr>
          <a:lstStyle/>
          <a:p>
            <a:pPr marL="0" indent="0">
              <a:buNone/>
            </a:pPr>
            <a:r>
              <a:rPr lang="en-US" sz="3200" b="1" u="sng" dirty="0"/>
              <a:t>Vision</a:t>
            </a:r>
            <a:endParaRPr lang="tr-TR" sz="3200" b="1" u="sng" dirty="0"/>
          </a:p>
          <a:p>
            <a:pPr marL="0" indent="0" algn="just">
              <a:buNone/>
            </a:pPr>
            <a:r>
              <a:rPr lang="en-US" sz="3200" dirty="0"/>
              <a:t>To strengthen the communication skills of individuals who need speech and language therapy, to make them sustainable, and to have a </a:t>
            </a:r>
            <a:r>
              <a:rPr lang="tr-TR" sz="3200" dirty="0" err="1"/>
              <a:t>voice</a:t>
            </a:r>
            <a:r>
              <a:rPr lang="en-US" sz="3200" dirty="0"/>
              <a:t> in the national and international arena by working scientifically and ethically with professional knowledge and clinical practices.</a:t>
            </a:r>
            <a:endParaRPr lang="tr-TR" dirty="0"/>
          </a:p>
        </p:txBody>
      </p:sp>
    </p:spTree>
    <p:extLst>
      <p:ext uri="{BB962C8B-B14F-4D97-AF65-F5344CB8AC3E}">
        <p14:creationId xmlns:p14="http://schemas.microsoft.com/office/powerpoint/2010/main" val="262459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en-US" sz="3200" b="1" u="sng" dirty="0"/>
              <a:t>History</a:t>
            </a:r>
            <a:endParaRPr lang="tr-TR" sz="3200" b="1" u="sng" dirty="0"/>
          </a:p>
          <a:p>
            <a:pPr marL="0" indent="0" algn="just">
              <a:buNone/>
            </a:pPr>
            <a:r>
              <a:rPr lang="en-US" sz="3200" dirty="0"/>
              <a:t>The Law No. 6225 on Amendments to Certain Laws and Decree Laws entered into force on 06.04.2011 and the profession of Language and Speech Therapy gained legal status.</a:t>
            </a:r>
            <a:endParaRPr lang="tr-TR" sz="3200" dirty="0"/>
          </a:p>
          <a:p>
            <a:pPr marL="0" indent="0" algn="just">
              <a:buNone/>
            </a:pPr>
            <a:r>
              <a:rPr lang="en-US" sz="3200" dirty="0"/>
              <a:t>Department of Speech</a:t>
            </a:r>
            <a:r>
              <a:rPr lang="tr-TR" sz="3200" dirty="0"/>
              <a:t> </a:t>
            </a:r>
            <a:r>
              <a:rPr lang="tr-TR" sz="3200" dirty="0" err="1"/>
              <a:t>and</a:t>
            </a:r>
            <a:r>
              <a:rPr lang="en-US" sz="3200" dirty="0"/>
              <a:t> Language Therapy within </a:t>
            </a:r>
            <a:r>
              <a:rPr lang="en-US" sz="3200" dirty="0" err="1"/>
              <a:t>Dokuz</a:t>
            </a:r>
            <a:r>
              <a:rPr lang="en-US" sz="3200" dirty="0"/>
              <a:t> </a:t>
            </a:r>
            <a:r>
              <a:rPr lang="en-US" sz="3200" dirty="0" err="1"/>
              <a:t>Eylül</a:t>
            </a:r>
            <a:r>
              <a:rPr lang="en-US" sz="3200" dirty="0"/>
              <a:t> University </a:t>
            </a:r>
            <a:r>
              <a:rPr lang="tr-TR" sz="3200" dirty="0" err="1"/>
              <a:t>Institute</a:t>
            </a:r>
            <a:r>
              <a:rPr lang="en-US" sz="3200" dirty="0"/>
              <a:t> of Health Sciences started to accept Master's degree students in 2019.</a:t>
            </a:r>
            <a:endParaRPr lang="tr-TR" dirty="0"/>
          </a:p>
        </p:txBody>
      </p:sp>
      <p:sp>
        <p:nvSpPr>
          <p:cNvPr id="4" name="Dikdörtgen 3"/>
          <p:cNvSpPr/>
          <p:nvPr/>
        </p:nvSpPr>
        <p:spPr>
          <a:xfrm>
            <a:off x="579863" y="557561"/>
            <a:ext cx="9233210" cy="707886"/>
          </a:xfrm>
          <a:prstGeom prst="rect">
            <a:avLst/>
          </a:prstGeom>
        </p:spPr>
        <p:txBody>
          <a:bodyPr wrap="square">
            <a:spAutoFit/>
          </a:bodyPr>
          <a:lstStyle/>
          <a:p>
            <a:pPr algn="ctr"/>
            <a:r>
              <a:rPr lang="tr-TR" sz="4000" b="1" dirty="0">
                <a:solidFill>
                  <a:schemeClr val="accent1">
                    <a:lumMod val="75000"/>
                  </a:schemeClr>
                </a:solidFill>
              </a:rPr>
              <a:t>Speech </a:t>
            </a:r>
            <a:r>
              <a:rPr lang="tr-TR" sz="4000" b="1" dirty="0" err="1">
                <a:solidFill>
                  <a:schemeClr val="accent1">
                    <a:lumMod val="75000"/>
                  </a:schemeClr>
                </a:solidFill>
              </a:rPr>
              <a:t>and</a:t>
            </a:r>
            <a:r>
              <a:rPr lang="tr-TR" sz="4000" b="1" dirty="0">
                <a:solidFill>
                  <a:schemeClr val="accent1">
                    <a:lumMod val="75000"/>
                  </a:schemeClr>
                </a:solidFill>
              </a:rPr>
              <a:t> Language </a:t>
            </a:r>
            <a:r>
              <a:rPr lang="tr-TR" sz="4000" b="1" dirty="0" err="1">
                <a:solidFill>
                  <a:schemeClr val="accent1">
                    <a:lumMod val="75000"/>
                  </a:schemeClr>
                </a:solidFill>
              </a:rPr>
              <a:t>Therapy</a:t>
            </a:r>
            <a:r>
              <a:rPr lang="tr-TR" sz="4000" b="1" dirty="0">
                <a:solidFill>
                  <a:schemeClr val="accent1">
                    <a:lumMod val="75000"/>
                  </a:schemeClr>
                </a:solidFill>
              </a:rPr>
              <a:t> </a:t>
            </a:r>
            <a:r>
              <a:rPr lang="tr-TR" sz="4000" b="1" dirty="0" err="1">
                <a:solidFill>
                  <a:schemeClr val="accent1">
                    <a:lumMod val="75000"/>
                  </a:schemeClr>
                </a:solidFill>
              </a:rPr>
              <a:t>Department</a:t>
            </a:r>
            <a:endParaRPr lang="tr-TR" sz="4000" b="1" dirty="0">
              <a:solidFill>
                <a:schemeClr val="accent1">
                  <a:lumMod val="75000"/>
                </a:schemeClr>
              </a:solidFill>
            </a:endParaRPr>
          </a:p>
        </p:txBody>
      </p:sp>
    </p:spTree>
    <p:extLst>
      <p:ext uri="{BB962C8B-B14F-4D97-AF65-F5344CB8AC3E}">
        <p14:creationId xmlns:p14="http://schemas.microsoft.com/office/powerpoint/2010/main" val="916644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u="sng" dirty="0" err="1"/>
              <a:t>Akademic</a:t>
            </a:r>
            <a:r>
              <a:rPr lang="tr-TR" b="1" u="sng" dirty="0"/>
              <a:t> </a:t>
            </a:r>
            <a:r>
              <a:rPr lang="tr-TR" b="1" u="sng" dirty="0" err="1"/>
              <a:t>Staff</a:t>
            </a:r>
            <a:endParaRPr lang="tr-TR" b="1" u="sng" dirty="0"/>
          </a:p>
          <a:p>
            <a:pPr marL="0" indent="0">
              <a:buNone/>
            </a:pPr>
            <a:r>
              <a:rPr lang="tr-TR" dirty="0"/>
              <a:t>Prof. Dr. </a:t>
            </a:r>
            <a:r>
              <a:rPr lang="tr-TR" dirty="0" err="1"/>
              <a:t>Gülmira</a:t>
            </a:r>
            <a:r>
              <a:rPr lang="tr-TR" dirty="0"/>
              <a:t> KURUOĞLU (DEU SLT </a:t>
            </a:r>
            <a:r>
              <a:rPr lang="tr-TR" dirty="0" err="1"/>
              <a:t>Head</a:t>
            </a:r>
            <a:r>
              <a:rPr lang="tr-TR" dirty="0"/>
              <a:t> of </a:t>
            </a:r>
            <a:r>
              <a:rPr lang="tr-TR" dirty="0" err="1"/>
              <a:t>Department</a:t>
            </a:r>
            <a:r>
              <a:rPr lang="tr-TR" dirty="0"/>
              <a:t>)</a:t>
            </a:r>
          </a:p>
          <a:p>
            <a:pPr marL="0" indent="0">
              <a:buNone/>
            </a:pPr>
            <a:r>
              <a:rPr lang="tr-TR" dirty="0"/>
              <a:t>Prof. Dr. Vesile ÖZTÜRK</a:t>
            </a:r>
          </a:p>
          <a:p>
            <a:pPr marL="0" indent="0">
              <a:buNone/>
            </a:pPr>
            <a:r>
              <a:rPr lang="tr-TR" dirty="0"/>
              <a:t>Prof. Dr. Ayşe Semra HIZ</a:t>
            </a:r>
          </a:p>
          <a:p>
            <a:pPr marL="0" indent="0">
              <a:buNone/>
            </a:pPr>
            <a:endParaRPr lang="tr-TR" dirty="0"/>
          </a:p>
          <a:p>
            <a:pPr marL="0" indent="0">
              <a:buNone/>
            </a:pPr>
            <a:endParaRPr lang="tr-TR" dirty="0"/>
          </a:p>
        </p:txBody>
      </p:sp>
      <p:sp>
        <p:nvSpPr>
          <p:cNvPr id="4" name="Dikdörtgen 3"/>
          <p:cNvSpPr/>
          <p:nvPr/>
        </p:nvSpPr>
        <p:spPr>
          <a:xfrm>
            <a:off x="579863" y="557561"/>
            <a:ext cx="9233210" cy="707886"/>
          </a:xfrm>
          <a:prstGeom prst="rect">
            <a:avLst/>
          </a:prstGeom>
        </p:spPr>
        <p:txBody>
          <a:bodyPr wrap="square">
            <a:spAutoFit/>
          </a:bodyPr>
          <a:lstStyle/>
          <a:p>
            <a:pPr algn="ctr"/>
            <a:r>
              <a:rPr lang="tr-TR" sz="4000" b="1" dirty="0">
                <a:solidFill>
                  <a:schemeClr val="accent1">
                    <a:lumMod val="75000"/>
                  </a:schemeClr>
                </a:solidFill>
              </a:rPr>
              <a:t>Speech </a:t>
            </a:r>
            <a:r>
              <a:rPr lang="tr-TR" sz="4000" b="1" dirty="0" err="1">
                <a:solidFill>
                  <a:schemeClr val="accent1">
                    <a:lumMod val="75000"/>
                  </a:schemeClr>
                </a:solidFill>
              </a:rPr>
              <a:t>and</a:t>
            </a:r>
            <a:r>
              <a:rPr lang="tr-TR" sz="4000" b="1" dirty="0">
                <a:solidFill>
                  <a:schemeClr val="accent1">
                    <a:lumMod val="75000"/>
                  </a:schemeClr>
                </a:solidFill>
              </a:rPr>
              <a:t> Language </a:t>
            </a:r>
            <a:r>
              <a:rPr lang="tr-TR" sz="4000" b="1" dirty="0" err="1">
                <a:solidFill>
                  <a:schemeClr val="accent1">
                    <a:lumMod val="75000"/>
                  </a:schemeClr>
                </a:solidFill>
              </a:rPr>
              <a:t>Therapy</a:t>
            </a:r>
            <a:r>
              <a:rPr lang="tr-TR" sz="4000" b="1" dirty="0">
                <a:solidFill>
                  <a:schemeClr val="accent1">
                    <a:lumMod val="75000"/>
                  </a:schemeClr>
                </a:solidFill>
              </a:rPr>
              <a:t> </a:t>
            </a:r>
            <a:r>
              <a:rPr lang="tr-TR" sz="4000" b="1" dirty="0" err="1">
                <a:solidFill>
                  <a:schemeClr val="accent1">
                    <a:lumMod val="75000"/>
                  </a:schemeClr>
                </a:solidFill>
              </a:rPr>
              <a:t>Department</a:t>
            </a:r>
            <a:endParaRPr lang="tr-TR" sz="4000" b="1" dirty="0">
              <a:solidFill>
                <a:schemeClr val="accent1">
                  <a:lumMod val="75000"/>
                </a:schemeClr>
              </a:solidFill>
            </a:endParaRPr>
          </a:p>
        </p:txBody>
      </p:sp>
    </p:spTree>
    <p:extLst>
      <p:ext uri="{BB962C8B-B14F-4D97-AF65-F5344CB8AC3E}">
        <p14:creationId xmlns:p14="http://schemas.microsoft.com/office/powerpoint/2010/main" val="255134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4468" y="365125"/>
            <a:ext cx="9723864" cy="1325563"/>
          </a:xfrm>
        </p:spPr>
        <p:txBody>
          <a:bodyPr>
            <a:normAutofit/>
          </a:bodyPr>
          <a:lstStyle/>
          <a:p>
            <a:pPr algn="ctr"/>
            <a:r>
              <a:rPr lang="en-US" sz="4000" dirty="0">
                <a:latin typeface="+mn-lt"/>
              </a:rPr>
              <a:t>Speech and</a:t>
            </a:r>
            <a:r>
              <a:rPr lang="tr-TR" sz="4000" dirty="0">
                <a:latin typeface="+mn-lt"/>
              </a:rPr>
              <a:t> </a:t>
            </a:r>
            <a:r>
              <a:rPr lang="en-US" sz="4000" dirty="0">
                <a:latin typeface="+mn-lt"/>
              </a:rPr>
              <a:t>Language</a:t>
            </a:r>
            <a:r>
              <a:rPr lang="en-US" sz="4000" dirty="0"/>
              <a:t> </a:t>
            </a:r>
            <a:r>
              <a:rPr lang="en-US" sz="4000" dirty="0">
                <a:latin typeface="+mn-lt"/>
              </a:rPr>
              <a:t>Therapy Department Program Achievements</a:t>
            </a:r>
            <a:endParaRPr lang="tr-TR" sz="4000" dirty="0">
              <a:latin typeface="+mn-lt"/>
            </a:endParaRPr>
          </a:p>
        </p:txBody>
      </p:sp>
      <p:sp>
        <p:nvSpPr>
          <p:cNvPr id="6" name="İçerik Yer Tutucusu 5"/>
          <p:cNvSpPr>
            <a:spLocks noGrp="1"/>
          </p:cNvSpPr>
          <p:nvPr>
            <p:ph idx="1"/>
          </p:nvPr>
        </p:nvSpPr>
        <p:spPr/>
        <p:txBody>
          <a:bodyPr>
            <a:noAutofit/>
          </a:bodyPr>
          <a:lstStyle/>
          <a:p>
            <a:pPr algn="just">
              <a:lnSpc>
                <a:spcPct val="100000"/>
              </a:lnSpc>
              <a:spcBef>
                <a:spcPts val="0"/>
              </a:spcBef>
            </a:pPr>
            <a:r>
              <a:rPr lang="en-US" sz="1600" dirty="0"/>
              <a:t>To have professional knowledge in the field of speech</a:t>
            </a:r>
            <a:r>
              <a:rPr lang="tr-TR" sz="1600" dirty="0"/>
              <a:t> </a:t>
            </a:r>
            <a:r>
              <a:rPr lang="tr-TR" sz="1600" dirty="0" err="1"/>
              <a:t>and</a:t>
            </a:r>
            <a:r>
              <a:rPr lang="tr-TR" sz="1600" dirty="0"/>
              <a:t> </a:t>
            </a:r>
            <a:r>
              <a:rPr lang="en-US" sz="1600" dirty="0"/>
              <a:t>language therapy </a:t>
            </a:r>
            <a:endParaRPr lang="tr-TR" sz="1600" dirty="0"/>
          </a:p>
          <a:p>
            <a:pPr algn="just">
              <a:lnSpc>
                <a:spcPct val="100000"/>
              </a:lnSpc>
              <a:spcBef>
                <a:spcPts val="0"/>
              </a:spcBef>
            </a:pPr>
            <a:r>
              <a:rPr lang="tr-TR" sz="1600" dirty="0" err="1"/>
              <a:t>To</a:t>
            </a:r>
            <a:r>
              <a:rPr lang="tr-TR" sz="1600" dirty="0"/>
              <a:t> </a:t>
            </a:r>
            <a:r>
              <a:rPr lang="en-US" sz="1600" dirty="0"/>
              <a:t>observe professional and scientific ethical norms.</a:t>
            </a:r>
            <a:endParaRPr lang="tr-TR" sz="1600" dirty="0"/>
          </a:p>
          <a:p>
            <a:pPr algn="just">
              <a:lnSpc>
                <a:spcPct val="100000"/>
              </a:lnSpc>
              <a:spcBef>
                <a:spcPts val="0"/>
              </a:spcBef>
            </a:pPr>
            <a:r>
              <a:rPr lang="en-US" sz="1600" dirty="0"/>
              <a:t>To be able to use the theoretical knowledge gained in the field of </a:t>
            </a:r>
            <a:r>
              <a:rPr lang="en-US" sz="1600" dirty="0" err="1"/>
              <a:t>of</a:t>
            </a:r>
            <a:r>
              <a:rPr lang="en-US" sz="1600" dirty="0"/>
              <a:t> speech</a:t>
            </a:r>
            <a:r>
              <a:rPr lang="tr-TR" sz="1600" dirty="0"/>
              <a:t> </a:t>
            </a:r>
            <a:r>
              <a:rPr lang="tr-TR" sz="1600" dirty="0" err="1"/>
              <a:t>and</a:t>
            </a:r>
            <a:r>
              <a:rPr lang="tr-TR" sz="1600" dirty="0"/>
              <a:t> </a:t>
            </a:r>
            <a:r>
              <a:rPr lang="en-US" sz="1600" dirty="0"/>
              <a:t>language therapy in practice.</a:t>
            </a:r>
            <a:endParaRPr lang="tr-TR" sz="1600" dirty="0"/>
          </a:p>
          <a:p>
            <a:pPr algn="just">
              <a:lnSpc>
                <a:spcPct val="100000"/>
              </a:lnSpc>
              <a:spcBef>
                <a:spcPts val="0"/>
              </a:spcBef>
            </a:pPr>
            <a:r>
              <a:rPr lang="en-US" sz="1600" dirty="0"/>
              <a:t>To distinguish the types of </a:t>
            </a:r>
            <a:r>
              <a:rPr lang="en-US" sz="1600" dirty="0" err="1"/>
              <a:t>of</a:t>
            </a:r>
            <a:r>
              <a:rPr lang="en-US" sz="1600" dirty="0"/>
              <a:t> speech</a:t>
            </a:r>
            <a:r>
              <a:rPr lang="tr-TR" sz="1600" dirty="0"/>
              <a:t> </a:t>
            </a:r>
            <a:r>
              <a:rPr lang="tr-TR" sz="1600" dirty="0" err="1"/>
              <a:t>and</a:t>
            </a:r>
            <a:r>
              <a:rPr lang="tr-TR" sz="1600" dirty="0"/>
              <a:t> </a:t>
            </a:r>
            <a:r>
              <a:rPr lang="en-US" sz="1600" dirty="0"/>
              <a:t>language disorders</a:t>
            </a:r>
            <a:r>
              <a:rPr lang="tr-TR" sz="1600" dirty="0"/>
              <a:t>,</a:t>
            </a:r>
            <a:r>
              <a:rPr lang="en-US" sz="1600" dirty="0"/>
              <a:t> to make a diagnosis, and to organize and carry out a therapy program.</a:t>
            </a:r>
            <a:endParaRPr lang="tr-TR" sz="1600" dirty="0"/>
          </a:p>
          <a:p>
            <a:pPr algn="just">
              <a:lnSpc>
                <a:spcPct val="100000"/>
              </a:lnSpc>
              <a:spcBef>
                <a:spcPts val="0"/>
              </a:spcBef>
            </a:pPr>
            <a:r>
              <a:rPr lang="en-US" sz="1600" dirty="0"/>
              <a:t>To know the psychological state of individuals with language and speech disorders well, to establish good dialogue with them and to ensure their desire and belief in therapy.</a:t>
            </a:r>
            <a:endParaRPr lang="tr-TR" sz="1600" dirty="0"/>
          </a:p>
          <a:p>
            <a:pPr algn="just">
              <a:lnSpc>
                <a:spcPct val="100000"/>
              </a:lnSpc>
              <a:spcBef>
                <a:spcPts val="0"/>
              </a:spcBef>
            </a:pPr>
            <a:r>
              <a:rPr lang="en-US" sz="1600" dirty="0"/>
              <a:t>To have different field knowledge in order to work in collaboration with experts from different disciplines in the field of </a:t>
            </a:r>
            <a:r>
              <a:rPr lang="en-US" sz="1600" dirty="0" err="1"/>
              <a:t>of</a:t>
            </a:r>
            <a:r>
              <a:rPr lang="en-US" sz="1600" dirty="0"/>
              <a:t> speech</a:t>
            </a:r>
            <a:r>
              <a:rPr lang="tr-TR" sz="1600" dirty="0"/>
              <a:t> </a:t>
            </a:r>
            <a:r>
              <a:rPr lang="tr-TR" sz="1600" dirty="0" err="1"/>
              <a:t>and</a:t>
            </a:r>
            <a:r>
              <a:rPr lang="tr-TR" sz="1600" dirty="0"/>
              <a:t> </a:t>
            </a:r>
            <a:r>
              <a:rPr lang="en-US" sz="1600" dirty="0"/>
              <a:t>language disorders.</a:t>
            </a:r>
            <a:endParaRPr lang="tr-TR" sz="1600" dirty="0"/>
          </a:p>
          <a:p>
            <a:pPr algn="just">
              <a:lnSpc>
                <a:spcPct val="100000"/>
              </a:lnSpc>
              <a:spcBef>
                <a:spcPts val="0"/>
              </a:spcBef>
            </a:pPr>
            <a:r>
              <a:rPr lang="en-US" sz="1600" dirty="0"/>
              <a:t>To have the competence to follow, analyze and apply new scientific studies and practices </a:t>
            </a:r>
            <a:endParaRPr lang="tr-TR" sz="1600" dirty="0"/>
          </a:p>
          <a:p>
            <a:pPr algn="just">
              <a:lnSpc>
                <a:spcPct val="100000"/>
              </a:lnSpc>
              <a:spcBef>
                <a:spcPts val="0"/>
              </a:spcBef>
            </a:pPr>
            <a:r>
              <a:rPr lang="en-US" sz="1600" dirty="0"/>
              <a:t>To take part in the development and recognition of the science of </a:t>
            </a:r>
            <a:r>
              <a:rPr lang="en-US" sz="1600" dirty="0" err="1"/>
              <a:t>of</a:t>
            </a:r>
            <a:r>
              <a:rPr lang="en-US" sz="1600" dirty="0"/>
              <a:t> speech</a:t>
            </a:r>
            <a:r>
              <a:rPr lang="tr-TR" sz="1600" dirty="0"/>
              <a:t> </a:t>
            </a:r>
            <a:r>
              <a:rPr lang="tr-TR" sz="1600" dirty="0" err="1"/>
              <a:t>and</a:t>
            </a:r>
            <a:r>
              <a:rPr lang="tr-TR" sz="1600" dirty="0"/>
              <a:t> </a:t>
            </a:r>
            <a:r>
              <a:rPr lang="en-US" sz="1600" dirty="0"/>
              <a:t>language therapy and </a:t>
            </a:r>
            <a:r>
              <a:rPr lang="en-US" sz="1600" dirty="0" err="1"/>
              <a:t>increas</a:t>
            </a:r>
            <a:r>
              <a:rPr lang="tr-TR" sz="1600" dirty="0"/>
              <a:t>e</a:t>
            </a:r>
            <a:r>
              <a:rPr lang="en-US" sz="1600" dirty="0"/>
              <a:t> social awareness of the field.</a:t>
            </a:r>
            <a:endParaRPr lang="tr-TR" sz="1600" dirty="0"/>
          </a:p>
          <a:p>
            <a:pPr algn="just">
              <a:lnSpc>
                <a:spcPct val="100000"/>
              </a:lnSpc>
              <a:spcBef>
                <a:spcPts val="0"/>
              </a:spcBef>
            </a:pPr>
            <a:r>
              <a:rPr lang="en-US" sz="1600" dirty="0"/>
              <a:t>To have sufficient knowledge of a foreign language to follow international scientific innovations</a:t>
            </a:r>
            <a:r>
              <a:rPr lang="tr-TR" sz="1600" dirty="0"/>
              <a:t>.</a:t>
            </a:r>
          </a:p>
          <a:p>
            <a:pPr algn="just"/>
            <a:endParaRPr lang="tr-TR" sz="1600" dirty="0"/>
          </a:p>
        </p:txBody>
      </p:sp>
    </p:spTree>
    <p:extLst>
      <p:ext uri="{BB962C8B-B14F-4D97-AF65-F5344CB8AC3E}">
        <p14:creationId xmlns:p14="http://schemas.microsoft.com/office/powerpoint/2010/main" val="427075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u="sng" dirty="0" err="1"/>
              <a:t>Graduation</a:t>
            </a:r>
            <a:r>
              <a:rPr lang="tr-TR" b="1" u="sng" dirty="0"/>
              <a:t> </a:t>
            </a:r>
            <a:r>
              <a:rPr lang="tr-TR" b="1" u="sng" dirty="0" err="1"/>
              <a:t>Requirements</a:t>
            </a:r>
            <a:r>
              <a:rPr lang="tr-TR" b="1" u="sng" dirty="0"/>
              <a:t> </a:t>
            </a:r>
          </a:p>
          <a:p>
            <a:pPr marL="0" indent="0">
              <a:buNone/>
            </a:pPr>
            <a:r>
              <a:rPr lang="en-US" dirty="0"/>
              <a:t>In order to graduate, students</a:t>
            </a:r>
            <a:r>
              <a:rPr lang="tr-TR" dirty="0"/>
              <a:t> </a:t>
            </a:r>
            <a:r>
              <a:rPr lang="tr-TR" dirty="0" err="1"/>
              <a:t>must</a:t>
            </a:r>
            <a:r>
              <a:rPr lang="en-US" dirty="0"/>
              <a:t> complete 120 ECTS credits.</a:t>
            </a:r>
            <a:endParaRPr lang="tr-TR" dirty="0"/>
          </a:p>
          <a:p>
            <a:pPr marL="0" indent="0">
              <a:buNone/>
            </a:pPr>
            <a:r>
              <a:rPr lang="en-US" dirty="0"/>
              <a:t>(54 ECTS courses, 2 ECTS seminars and 4 ECTS specialization and 60 ECTS thesis work)</a:t>
            </a:r>
            <a:endParaRPr lang="tr-TR" dirty="0"/>
          </a:p>
          <a:p>
            <a:pPr marL="0" indent="0">
              <a:buNone/>
            </a:pPr>
            <a:r>
              <a:rPr lang="en-US" dirty="0"/>
              <a:t>In order to be successful in each course, their grade point average must be at least 2.50 / 4.00.</a:t>
            </a:r>
            <a:endParaRPr lang="tr-TR" dirty="0"/>
          </a:p>
          <a:p>
            <a:pPr marL="0" indent="0">
              <a:buNone/>
            </a:pPr>
            <a:r>
              <a:rPr lang="tr-TR" dirty="0" err="1"/>
              <a:t>They</a:t>
            </a:r>
            <a:r>
              <a:rPr lang="tr-TR" dirty="0"/>
              <a:t> </a:t>
            </a:r>
            <a:r>
              <a:rPr lang="en-US" dirty="0"/>
              <a:t>must complete </a:t>
            </a:r>
            <a:r>
              <a:rPr lang="tr-TR" dirty="0" err="1"/>
              <a:t>their</a:t>
            </a:r>
            <a:r>
              <a:rPr lang="en-US" dirty="0"/>
              <a:t> thesis project and present it in front of the jury, and </a:t>
            </a:r>
            <a:r>
              <a:rPr lang="tr-TR" dirty="0" err="1"/>
              <a:t>their</a:t>
            </a:r>
            <a:r>
              <a:rPr lang="en-US" dirty="0"/>
              <a:t> thesis must be accepted by the jury.</a:t>
            </a:r>
            <a:endParaRPr lang="tr-TR" dirty="0"/>
          </a:p>
        </p:txBody>
      </p:sp>
      <p:sp>
        <p:nvSpPr>
          <p:cNvPr id="5" name="Dikdörtgen 4"/>
          <p:cNvSpPr/>
          <p:nvPr/>
        </p:nvSpPr>
        <p:spPr>
          <a:xfrm>
            <a:off x="579863" y="417601"/>
            <a:ext cx="9233210" cy="1323439"/>
          </a:xfrm>
          <a:prstGeom prst="rect">
            <a:avLst/>
          </a:prstGeom>
        </p:spPr>
        <p:txBody>
          <a:bodyPr wrap="square">
            <a:spAutoFit/>
          </a:bodyPr>
          <a:lstStyle/>
          <a:p>
            <a:pPr algn="ctr"/>
            <a:r>
              <a:rPr lang="en-US" sz="4000" b="1" dirty="0">
                <a:solidFill>
                  <a:schemeClr val="accent1">
                    <a:lumMod val="75000"/>
                  </a:schemeClr>
                </a:solidFill>
              </a:rPr>
              <a:t>Speech and</a:t>
            </a:r>
            <a:r>
              <a:rPr lang="tr-TR" sz="4000" b="1" dirty="0">
                <a:solidFill>
                  <a:schemeClr val="accent1">
                    <a:lumMod val="75000"/>
                  </a:schemeClr>
                </a:solidFill>
              </a:rPr>
              <a:t> </a:t>
            </a:r>
            <a:r>
              <a:rPr lang="en-US" sz="4000" b="1" dirty="0">
                <a:solidFill>
                  <a:schemeClr val="accent1">
                    <a:lumMod val="75000"/>
                  </a:schemeClr>
                </a:solidFill>
              </a:rPr>
              <a:t>Language Therapy Department </a:t>
            </a:r>
            <a:r>
              <a:rPr lang="tr-TR" sz="4000" b="1" dirty="0">
                <a:solidFill>
                  <a:schemeClr val="accent1">
                    <a:lumMod val="75000"/>
                  </a:schemeClr>
                </a:solidFill>
              </a:rPr>
              <a:t>Master </a:t>
            </a:r>
            <a:r>
              <a:rPr lang="tr-TR" sz="4000" b="1" dirty="0" err="1">
                <a:solidFill>
                  <a:schemeClr val="accent1">
                    <a:lumMod val="75000"/>
                  </a:schemeClr>
                </a:solidFill>
              </a:rPr>
              <a:t>Programme</a:t>
            </a:r>
            <a:endParaRPr lang="tr-TR" sz="4000" b="1" dirty="0">
              <a:solidFill>
                <a:schemeClr val="accent1">
                  <a:lumMod val="75000"/>
                </a:schemeClr>
              </a:solidFill>
            </a:endParaRPr>
          </a:p>
        </p:txBody>
      </p:sp>
    </p:spTree>
    <p:extLst>
      <p:ext uri="{BB962C8B-B14F-4D97-AF65-F5344CB8AC3E}">
        <p14:creationId xmlns:p14="http://schemas.microsoft.com/office/powerpoint/2010/main" val="3443775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8998528" cy="1325563"/>
          </a:xfrm>
        </p:spPr>
        <p:txBody>
          <a:bodyPr>
            <a:normAutofit/>
          </a:bodyPr>
          <a:lstStyle/>
          <a:p>
            <a:pPr algn="just"/>
            <a:r>
              <a:rPr lang="tr-TR" sz="4000" dirty="0" err="1">
                <a:latin typeface="+mn-lt"/>
              </a:rPr>
              <a:t>Studies</a:t>
            </a:r>
            <a:r>
              <a:rPr lang="tr-TR" sz="4000" dirty="0">
                <a:latin typeface="+mn-lt"/>
              </a:rPr>
              <a:t> of Speech </a:t>
            </a:r>
            <a:r>
              <a:rPr lang="tr-TR" sz="4000" dirty="0" err="1">
                <a:latin typeface="+mn-lt"/>
              </a:rPr>
              <a:t>and</a:t>
            </a:r>
            <a:r>
              <a:rPr lang="tr-TR" sz="4000" dirty="0">
                <a:latin typeface="+mn-lt"/>
              </a:rPr>
              <a:t> Language </a:t>
            </a:r>
            <a:r>
              <a:rPr lang="tr-TR" sz="4000" dirty="0" err="1">
                <a:latin typeface="+mn-lt"/>
              </a:rPr>
              <a:t>Therapy</a:t>
            </a:r>
            <a:endParaRPr lang="tr-TR" sz="4000" dirty="0">
              <a:latin typeface="+mn-lt"/>
            </a:endParaRPr>
          </a:p>
        </p:txBody>
      </p:sp>
      <p:sp>
        <p:nvSpPr>
          <p:cNvPr id="3" name="İçerik Yer Tutucusu 2"/>
          <p:cNvSpPr>
            <a:spLocks noGrp="1"/>
          </p:cNvSpPr>
          <p:nvPr>
            <p:ph idx="1"/>
          </p:nvPr>
        </p:nvSpPr>
        <p:spPr/>
        <p:txBody>
          <a:bodyPr>
            <a:normAutofit fontScale="92500" lnSpcReduction="10000"/>
          </a:bodyPr>
          <a:lstStyle/>
          <a:p>
            <a:r>
              <a:rPr lang="tr-TR" dirty="0" err="1"/>
              <a:t>Delayed</a:t>
            </a:r>
            <a:r>
              <a:rPr lang="tr-TR" dirty="0"/>
              <a:t> Language </a:t>
            </a:r>
            <a:r>
              <a:rPr lang="tr-TR" dirty="0" err="1"/>
              <a:t>and</a:t>
            </a:r>
            <a:r>
              <a:rPr lang="tr-TR" dirty="0"/>
              <a:t> Speech</a:t>
            </a:r>
          </a:p>
          <a:p>
            <a:r>
              <a:rPr lang="tr-TR" dirty="0" err="1"/>
              <a:t>Acquired</a:t>
            </a:r>
            <a:r>
              <a:rPr lang="tr-TR" dirty="0"/>
              <a:t> Language </a:t>
            </a:r>
            <a:r>
              <a:rPr lang="tr-TR" dirty="0" err="1"/>
              <a:t>Disorders</a:t>
            </a:r>
            <a:endParaRPr lang="tr-TR" dirty="0"/>
          </a:p>
          <a:p>
            <a:r>
              <a:rPr lang="tr-TR" dirty="0"/>
              <a:t>Motor Speech </a:t>
            </a:r>
            <a:r>
              <a:rPr lang="tr-TR" dirty="0" err="1"/>
              <a:t>Disorders</a:t>
            </a:r>
            <a:endParaRPr lang="tr-TR" dirty="0"/>
          </a:p>
          <a:p>
            <a:r>
              <a:rPr lang="tr-TR" dirty="0"/>
              <a:t>Speech Sound </a:t>
            </a:r>
            <a:r>
              <a:rPr lang="tr-TR" dirty="0" err="1"/>
              <a:t>Disorders</a:t>
            </a:r>
            <a:endParaRPr lang="tr-TR" dirty="0"/>
          </a:p>
          <a:p>
            <a:r>
              <a:rPr lang="tr-TR" dirty="0" err="1"/>
              <a:t>Fluency</a:t>
            </a:r>
            <a:r>
              <a:rPr lang="tr-TR" dirty="0"/>
              <a:t> </a:t>
            </a:r>
            <a:r>
              <a:rPr lang="tr-TR" dirty="0" err="1"/>
              <a:t>Disorders</a:t>
            </a:r>
            <a:endParaRPr lang="tr-TR" dirty="0"/>
          </a:p>
          <a:p>
            <a:r>
              <a:rPr lang="tr-TR" dirty="0" err="1"/>
              <a:t>Swallowing</a:t>
            </a:r>
            <a:r>
              <a:rPr lang="tr-TR" dirty="0"/>
              <a:t> </a:t>
            </a:r>
            <a:r>
              <a:rPr lang="tr-TR" dirty="0" err="1"/>
              <a:t>Disorders</a:t>
            </a:r>
            <a:endParaRPr lang="tr-TR" dirty="0"/>
          </a:p>
          <a:p>
            <a:r>
              <a:rPr lang="tr-TR" dirty="0"/>
              <a:t>Voice </a:t>
            </a:r>
            <a:r>
              <a:rPr lang="tr-TR" dirty="0" err="1"/>
              <a:t>Disorders</a:t>
            </a:r>
            <a:endParaRPr lang="tr-TR" dirty="0"/>
          </a:p>
          <a:p>
            <a:r>
              <a:rPr lang="tr-TR" dirty="0" err="1"/>
              <a:t>Nutritional</a:t>
            </a:r>
            <a:r>
              <a:rPr lang="tr-TR" dirty="0"/>
              <a:t> </a:t>
            </a:r>
            <a:r>
              <a:rPr lang="tr-TR" dirty="0" err="1"/>
              <a:t>Disorders</a:t>
            </a:r>
            <a:endParaRPr lang="tr-TR" dirty="0"/>
          </a:p>
          <a:p>
            <a:pPr marL="0" indent="0">
              <a:buNone/>
            </a:pPr>
            <a:br>
              <a:rPr lang="tr-TR" dirty="0"/>
            </a:br>
            <a:endParaRPr lang="tr-TR" dirty="0"/>
          </a:p>
        </p:txBody>
      </p:sp>
    </p:spTree>
    <p:extLst>
      <p:ext uri="{BB962C8B-B14F-4D97-AF65-F5344CB8AC3E}">
        <p14:creationId xmlns:p14="http://schemas.microsoft.com/office/powerpoint/2010/main" val="1215416143"/>
      </p:ext>
    </p:extLst>
  </p:cSld>
  <p:clrMapOvr>
    <a:masterClrMapping/>
  </p:clrMapOvr>
</p:sld>
</file>

<file path=ppt/theme/theme1.xml><?xml version="1.0" encoding="utf-8"?>
<a:theme xmlns:a="http://schemas.openxmlformats.org/drawingml/2006/main" name="Office Theme">
  <a:themeElements>
    <a:clrScheme name="DEU_1 1">
      <a:dk1>
        <a:srgbClr val="000000"/>
      </a:dk1>
      <a:lt1>
        <a:srgbClr val="FFFFFF"/>
      </a:lt1>
      <a:dk2>
        <a:srgbClr val="44546A"/>
      </a:dk2>
      <a:lt2>
        <a:srgbClr val="E7E6E6"/>
      </a:lt2>
      <a:accent1>
        <a:srgbClr val="015092"/>
      </a:accent1>
      <a:accent2>
        <a:srgbClr val="4470C3"/>
      </a:accent2>
      <a:accent3>
        <a:srgbClr val="2FB2E4"/>
      </a:accent3>
      <a:accent4>
        <a:srgbClr val="70CEF2"/>
      </a:accent4>
      <a:accent5>
        <a:srgbClr val="97D9F5"/>
      </a:accent5>
      <a:accent6>
        <a:srgbClr val="007BAF"/>
      </a:accent6>
      <a:hlink>
        <a:srgbClr val="2252A1"/>
      </a:hlink>
      <a:folHlink>
        <a:srgbClr val="00A8D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1182</TotalTime>
  <Words>581</Words>
  <Application>Microsoft Office PowerPoint</Application>
  <PresentationFormat>Geniş ekran</PresentationFormat>
  <Paragraphs>50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Theme</vt:lpstr>
      <vt:lpstr>INSTITUTE OF HEALTH SCIENCES   SPEECH AND LANGUAGE THERAPY</vt:lpstr>
      <vt:lpstr>Speech and Language Therapy</vt:lpstr>
      <vt:lpstr>Speech and Language Therapy Department</vt:lpstr>
      <vt:lpstr>Speech and Language Therapy Department</vt:lpstr>
      <vt:lpstr>PowerPoint Sunusu</vt:lpstr>
      <vt:lpstr>PowerPoint Sunusu</vt:lpstr>
      <vt:lpstr>Speech and Language Therapy Department Program Achievements</vt:lpstr>
      <vt:lpstr>PowerPoint Sunusu</vt:lpstr>
      <vt:lpstr>Studies of Speech and Language Therapy</vt:lpstr>
      <vt:lpstr>Employment Areas of Graduates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Deniz Kuru</dc:creator>
  <cp:keywords/>
  <dc:description/>
  <cp:lastModifiedBy>Taner Bilgin</cp:lastModifiedBy>
  <cp:revision>48</cp:revision>
  <dcterms:created xsi:type="dcterms:W3CDTF">2019-09-12T13:37:31Z</dcterms:created>
  <dcterms:modified xsi:type="dcterms:W3CDTF">2024-01-05T06:47:20Z</dcterms:modified>
  <cp:category/>
</cp:coreProperties>
</file>