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69" r:id="rId2"/>
    <p:sldId id="268" r:id="rId3"/>
    <p:sldId id="267" r:id="rId4"/>
    <p:sldId id="266" r:id="rId5"/>
    <p:sldId id="265" r:id="rId6"/>
    <p:sldId id="264" r:id="rId7"/>
    <p:sldId id="263" r:id="rId8"/>
    <p:sldId id="262" r:id="rId9"/>
    <p:sldId id="261"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09E417-9FF2-4DC8-BACF-7A7AE20FC0A2}" type="datetimeFigureOut">
              <a:rPr lang="tr-TR" smtClean="0"/>
              <a:t>19.01.2024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F3E1D5-1482-4C3D-B13D-F72FB2E231B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2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09E417-9FF2-4DC8-BACF-7A7AE20FC0A2}" type="datetimeFigureOut">
              <a:rPr lang="tr-TR" smtClean="0"/>
              <a:t>19.01.2024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81523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09E417-9FF2-4DC8-BACF-7A7AE20FC0A2}" type="datetimeFigureOut">
              <a:rPr lang="tr-TR" smtClean="0"/>
              <a:t>19.01.2024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275297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09E417-9FF2-4DC8-BACF-7A7AE20FC0A2}" type="datetimeFigureOut">
              <a:rPr lang="tr-TR" smtClean="0"/>
              <a:t>19.01.2024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87790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09E417-9FF2-4DC8-BACF-7A7AE20FC0A2}" type="datetimeFigureOut">
              <a:rPr lang="tr-TR" smtClean="0"/>
              <a:t>19.01.2024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F3E1D5-1482-4C3D-B13D-F72FB2E231B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77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09E417-9FF2-4DC8-BACF-7A7AE20FC0A2}" type="datetimeFigureOut">
              <a:rPr lang="tr-TR" smtClean="0"/>
              <a:t>19.01.2024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262358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09E417-9FF2-4DC8-BACF-7A7AE20FC0A2}" type="datetimeFigureOut">
              <a:rPr lang="tr-TR" smtClean="0"/>
              <a:t>19.01.2024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31550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09E417-9FF2-4DC8-BACF-7A7AE20FC0A2}" type="datetimeFigureOut">
              <a:rPr lang="tr-TR" smtClean="0"/>
              <a:t>19.01.2024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18207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09E417-9FF2-4DC8-BACF-7A7AE20FC0A2}" type="datetimeFigureOut">
              <a:rPr lang="tr-TR" smtClean="0"/>
              <a:t>19.01.2024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302687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09E417-9FF2-4DC8-BACF-7A7AE20FC0A2}" type="datetimeFigureOut">
              <a:rPr lang="tr-TR" smtClean="0"/>
              <a:t>19.01.2024</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3F3E1D5-1482-4C3D-B13D-F72FB2E231BB}" type="slidenum">
              <a:rPr lang="tr-TR" smtClean="0"/>
              <a:t>‹#›</a:t>
            </a:fld>
            <a:endParaRPr lang="tr-TR"/>
          </a:p>
        </p:txBody>
      </p:sp>
    </p:spTree>
    <p:extLst>
      <p:ext uri="{BB962C8B-B14F-4D97-AF65-F5344CB8AC3E}">
        <p14:creationId xmlns:p14="http://schemas.microsoft.com/office/powerpoint/2010/main" val="140298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09E417-9FF2-4DC8-BACF-7A7AE20FC0A2}" type="datetimeFigureOut">
              <a:rPr lang="tr-TR" smtClean="0"/>
              <a:t>19.01.2024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F3E1D5-1482-4C3D-B13D-F72FB2E231BB}" type="slidenum">
              <a:rPr lang="tr-TR" smtClean="0"/>
              <a:t>‹#›</a:t>
            </a:fld>
            <a:endParaRPr lang="tr-TR"/>
          </a:p>
        </p:txBody>
      </p:sp>
    </p:spTree>
    <p:extLst>
      <p:ext uri="{BB962C8B-B14F-4D97-AF65-F5344CB8AC3E}">
        <p14:creationId xmlns:p14="http://schemas.microsoft.com/office/powerpoint/2010/main" val="7130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09E417-9FF2-4DC8-BACF-7A7AE20FC0A2}" type="datetimeFigureOut">
              <a:rPr lang="tr-TR" smtClean="0"/>
              <a:t>19.01.2024</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3F3E1D5-1482-4C3D-B13D-F72FB2E231BB}"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54639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609053" cy="5509464"/>
          </a:xfrm>
        </p:spPr>
        <p:txBody>
          <a:bodyPr>
            <a:normAutofit/>
          </a:bodyPr>
          <a:lstStyle/>
          <a:p>
            <a:pPr algn="ctr"/>
            <a:r>
              <a:rPr lang="tr-TR" sz="3200" dirty="0" smtClean="0"/>
              <a:t>DOKUZ EYLÜL ÜNİVERSİTESİ</a:t>
            </a:r>
            <a:br>
              <a:rPr lang="tr-TR" sz="3200" dirty="0" smtClean="0"/>
            </a:br>
            <a:r>
              <a:rPr lang="tr-TR" sz="3200" dirty="0" smtClean="0"/>
              <a:t> SAĞLIK BİLİMLERİ ENSTİTÜSÜ</a:t>
            </a:r>
            <a:br>
              <a:rPr lang="tr-TR" sz="3200" dirty="0" smtClean="0"/>
            </a:br>
            <a:r>
              <a:rPr lang="tr-TR" sz="3200" dirty="0" smtClean="0"/>
              <a:t>FİZİK TEDAVİ VE REHABİLİTASYON FAKÜLTESİ</a:t>
            </a:r>
            <a:br>
              <a:rPr lang="tr-TR" sz="3200" dirty="0" smtClean="0"/>
            </a:br>
            <a:r>
              <a:rPr lang="tr-TR" sz="3200" smtClean="0"/>
              <a:t>LİSANSÜSTÜ </a:t>
            </a:r>
            <a:r>
              <a:rPr lang="tr-TR" sz="3200" smtClean="0"/>
              <a:t>ANABİLİM DALLARI </a:t>
            </a:r>
            <a:r>
              <a:rPr lang="tr-TR" sz="3200" dirty="0" smtClean="0"/>
              <a:t>VE PROGRAMLARI</a:t>
            </a:r>
            <a:endParaRPr lang="tr-TR" sz="3200" dirty="0"/>
          </a:p>
        </p:txBody>
      </p:sp>
      <p:pic>
        <p:nvPicPr>
          <p:cNvPr id="3" name="Resim 2"/>
          <p:cNvPicPr>
            <a:picLocks noChangeAspect="1"/>
          </p:cNvPicPr>
          <p:nvPr/>
        </p:nvPicPr>
        <p:blipFill>
          <a:blip r:embed="rId2"/>
          <a:stretch>
            <a:fillRect/>
          </a:stretch>
        </p:blipFill>
        <p:spPr>
          <a:xfrm>
            <a:off x="838199" y="204900"/>
            <a:ext cx="1444877" cy="1658406"/>
          </a:xfrm>
          <a:prstGeom prst="rect">
            <a:avLst/>
          </a:prstGeom>
        </p:spPr>
      </p:pic>
      <p:pic>
        <p:nvPicPr>
          <p:cNvPr id="4" name="Resim 3"/>
          <p:cNvPicPr>
            <a:picLocks noChangeAspect="1"/>
          </p:cNvPicPr>
          <p:nvPr/>
        </p:nvPicPr>
        <p:blipFill>
          <a:blip r:embed="rId3"/>
          <a:stretch>
            <a:fillRect/>
          </a:stretch>
        </p:blipFill>
        <p:spPr>
          <a:xfrm>
            <a:off x="10633329" y="81205"/>
            <a:ext cx="1460903" cy="1444877"/>
          </a:xfrm>
          <a:prstGeom prst="rect">
            <a:avLst/>
          </a:prstGeom>
        </p:spPr>
      </p:pic>
      <p:pic>
        <p:nvPicPr>
          <p:cNvPr id="5" name="Resim 4"/>
          <p:cNvPicPr>
            <a:picLocks noChangeAspect="1"/>
          </p:cNvPicPr>
          <p:nvPr/>
        </p:nvPicPr>
        <p:blipFill>
          <a:blip r:embed="rId4"/>
          <a:stretch>
            <a:fillRect/>
          </a:stretch>
        </p:blipFill>
        <p:spPr>
          <a:xfrm>
            <a:off x="9112204" y="-135243"/>
            <a:ext cx="1521125" cy="1877775"/>
          </a:xfrm>
          <a:prstGeom prst="rect">
            <a:avLst/>
          </a:prstGeom>
        </p:spPr>
      </p:pic>
    </p:spTree>
    <p:extLst>
      <p:ext uri="{BB962C8B-B14F-4D97-AF65-F5344CB8AC3E}">
        <p14:creationId xmlns:p14="http://schemas.microsoft.com/office/powerpoint/2010/main" val="80266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r>
              <a:rPr lang="tr-TR" dirty="0" smtClean="0"/>
              <a:t>5- Protez-</a:t>
            </a:r>
            <a:r>
              <a:rPr lang="tr-TR" dirty="0" err="1" smtClean="0"/>
              <a:t>Ortez</a:t>
            </a:r>
            <a:r>
              <a:rPr lang="tr-TR" dirty="0" smtClean="0"/>
              <a:t> Yüksek Lisans Programı</a:t>
            </a:r>
            <a:endParaRPr lang="tr-TR" dirty="0"/>
          </a:p>
        </p:txBody>
      </p:sp>
      <p:sp>
        <p:nvSpPr>
          <p:cNvPr id="3" name="İçerik Yer Tutucusu 2"/>
          <p:cNvSpPr>
            <a:spLocks noGrp="1"/>
          </p:cNvSpPr>
          <p:nvPr>
            <p:ph idx="1"/>
          </p:nvPr>
        </p:nvSpPr>
        <p:spPr>
          <a:ln>
            <a:solidFill>
              <a:srgbClr val="00B0F0"/>
            </a:solidFill>
          </a:ln>
        </p:spPr>
        <p:txBody>
          <a:bodyPr/>
          <a:lstStyle/>
          <a:p>
            <a:pPr marL="0" indent="0">
              <a:buNone/>
            </a:pPr>
            <a:r>
              <a:rPr lang="tr-TR" dirty="0" smtClean="0"/>
              <a:t/>
            </a:r>
            <a:br>
              <a:rPr lang="tr-TR" dirty="0" smtClean="0"/>
            </a:br>
            <a:r>
              <a:rPr lang="tr-TR" dirty="0" smtClean="0"/>
              <a:t>Protez </a:t>
            </a:r>
            <a:r>
              <a:rPr lang="tr-TR" dirty="0" err="1" smtClean="0"/>
              <a:t>Ortez</a:t>
            </a:r>
            <a:r>
              <a:rPr lang="tr-TR" dirty="0" smtClean="0"/>
              <a:t> Yüksek Lisans programı 2010 da açılmıştır. Programın amacı bilimsel gelişmeleri takip edebilecek, bilimsel çalışma ve uygulamaları ile bu alana katkıda bulunacak profesyoneller yetiştirerek engelli nüfusun sağlık ve rehabilitasyon hizmetlerinden daha yüksek oranda yararlanabilmesini, rehabilitasyon ekibinin protez </a:t>
            </a:r>
            <a:r>
              <a:rPr lang="tr-TR" dirty="0" err="1" smtClean="0"/>
              <a:t>ortez</a:t>
            </a:r>
            <a:r>
              <a:rPr lang="tr-TR" dirty="0" smtClean="0"/>
              <a:t> uygulama ve geliştirme bakımından yetkin profesyonellerle desteklenmesini sağlamaktır. Programda zorunlu teorik derslerle birlikte laboratuvar ve atölye uygulamalarını da içeren pratik derslerin yanında seçmeli dersler de bulunmaktadır.</a:t>
            </a:r>
            <a:endParaRPr lang="tr-TR" dirty="0"/>
          </a:p>
        </p:txBody>
      </p:sp>
    </p:spTree>
    <p:extLst>
      <p:ext uri="{BB962C8B-B14F-4D97-AF65-F5344CB8AC3E}">
        <p14:creationId xmlns:p14="http://schemas.microsoft.com/office/powerpoint/2010/main" val="110970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491" y="629728"/>
            <a:ext cx="9720072" cy="2240108"/>
          </a:xfrm>
          <a:ln>
            <a:solidFill>
              <a:srgbClr val="00B0F0"/>
            </a:solidFill>
          </a:ln>
        </p:spPr>
        <p:txBody>
          <a:bodyPr>
            <a:normAutofit fontScale="90000"/>
          </a:bodyPr>
          <a:lstStyle/>
          <a:p>
            <a:r>
              <a:rPr lang="tr-TR" dirty="0" smtClean="0"/>
              <a:t>DEÜ., sağlık Bilimleri Enstitüsü bünyesinde </a:t>
            </a:r>
            <a:br>
              <a:rPr lang="tr-TR" dirty="0" smtClean="0"/>
            </a:br>
            <a:r>
              <a:rPr lang="tr-TR" dirty="0" smtClean="0"/>
              <a:t>“</a:t>
            </a:r>
            <a:r>
              <a:rPr lang="tr-TR" sz="2700" dirty="0" smtClean="0"/>
              <a:t>Fizik Tedavi ve Rehabilitasyon” ile ilgili 2 adet anabilim dalı mevcuttur.</a:t>
            </a:r>
            <a:r>
              <a:rPr lang="tr-TR" dirty="0" smtClean="0"/>
              <a:t/>
            </a:r>
            <a:br>
              <a:rPr lang="tr-TR" dirty="0" smtClean="0"/>
            </a:br>
            <a:endParaRPr lang="tr-TR" dirty="0"/>
          </a:p>
        </p:txBody>
      </p:sp>
      <p:sp>
        <p:nvSpPr>
          <p:cNvPr id="3" name="İçerik Yer Tutucusu 2"/>
          <p:cNvSpPr>
            <a:spLocks noGrp="1"/>
          </p:cNvSpPr>
          <p:nvPr>
            <p:ph idx="1"/>
          </p:nvPr>
        </p:nvSpPr>
        <p:spPr>
          <a:xfrm>
            <a:off x="946492" y="3648974"/>
            <a:ext cx="9797710" cy="1440611"/>
          </a:xfrm>
          <a:ln>
            <a:solidFill>
              <a:srgbClr val="00B0F0"/>
            </a:solidFill>
          </a:ln>
        </p:spPr>
        <p:txBody>
          <a:bodyPr/>
          <a:lstStyle/>
          <a:p>
            <a:pPr marL="0" indent="0">
              <a:buNone/>
            </a:pPr>
            <a:r>
              <a:rPr lang="tr-TR" dirty="0" smtClean="0"/>
              <a:t>A- </a:t>
            </a:r>
            <a:r>
              <a:rPr lang="tr-TR" dirty="0"/>
              <a:t>Fizik Tedavi ve Rehabilitasyon Anabilim Dalı</a:t>
            </a:r>
          </a:p>
          <a:p>
            <a:pPr marL="0" indent="0">
              <a:buNone/>
            </a:pPr>
            <a:r>
              <a:rPr lang="tr-TR" dirty="0"/>
              <a:t>1 adet yüksek lisans (Fizik Tedavi ve Rehabilitasyon Yüksek Lisans) ve </a:t>
            </a:r>
            <a:r>
              <a:rPr lang="tr-TR" dirty="0" smtClean="0"/>
              <a:t>1 </a:t>
            </a:r>
            <a:r>
              <a:rPr lang="tr-TR" dirty="0"/>
              <a:t>adet doktora (Fizik Tedavi ve Rehabilitasyon Doktora) programını kapsar</a:t>
            </a:r>
          </a:p>
          <a:p>
            <a:endParaRPr lang="tr-TR" dirty="0"/>
          </a:p>
        </p:txBody>
      </p:sp>
    </p:spTree>
    <p:extLst>
      <p:ext uri="{BB962C8B-B14F-4D97-AF65-F5344CB8AC3E}">
        <p14:creationId xmlns:p14="http://schemas.microsoft.com/office/powerpoint/2010/main" val="221677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 Fizik Tedavi ve Rehabilitasyon Anabilim Dalı</a:t>
            </a:r>
            <a:br>
              <a:rPr lang="tr-TR" dirty="0" smtClean="0"/>
            </a:br>
            <a:endParaRPr lang="tr-TR" dirty="0"/>
          </a:p>
        </p:txBody>
      </p:sp>
      <p:sp>
        <p:nvSpPr>
          <p:cNvPr id="3" name="İçerik Yer Tutucusu 2"/>
          <p:cNvSpPr>
            <a:spLocks noGrp="1"/>
          </p:cNvSpPr>
          <p:nvPr>
            <p:ph idx="1"/>
          </p:nvPr>
        </p:nvSpPr>
        <p:spPr>
          <a:ln>
            <a:solidFill>
              <a:srgbClr val="00B0F0"/>
            </a:solidFill>
          </a:ln>
        </p:spPr>
        <p:txBody>
          <a:bodyPr/>
          <a:lstStyle/>
          <a:p>
            <a:r>
              <a:rPr lang="tr-TR" dirty="0"/>
              <a:t> </a:t>
            </a:r>
          </a:p>
          <a:p>
            <a:r>
              <a:rPr lang="tr-TR" dirty="0" smtClean="0"/>
              <a:t>1- </a:t>
            </a:r>
            <a:r>
              <a:rPr lang="tr-TR" dirty="0"/>
              <a:t>Fizik Tedavi ve Rehabilitasyon Yüksek Lisans Programı</a:t>
            </a:r>
          </a:p>
          <a:p>
            <a:r>
              <a:rPr lang="tr-TR" dirty="0"/>
              <a:t>Fizik Tedavi ve Rehabilitasyon Yüksek Lisans programı 1993 yılında açılmıştır. </a:t>
            </a:r>
            <a:endParaRPr lang="tr-TR" dirty="0" smtClean="0"/>
          </a:p>
          <a:p>
            <a:r>
              <a:rPr lang="tr-TR" dirty="0" smtClean="0"/>
              <a:t>Bu </a:t>
            </a:r>
            <a:r>
              <a:rPr lang="tr-TR" dirty="0"/>
              <a:t>programın amacı: fizyoterapi alanında teorik bilgi ve klinik uygulamalar hakkında bilgi sahibi olma, sunum becerisini geliştirme, alanındaki bilimsel gelişmeleri takip edebilme ve alanında araştırma bilgi ve becerisine sahip fizyoterapistler yetiştirmektir</a:t>
            </a:r>
          </a:p>
          <a:p>
            <a:endParaRPr lang="tr-TR" dirty="0"/>
          </a:p>
        </p:txBody>
      </p:sp>
    </p:spTree>
    <p:extLst>
      <p:ext uri="{BB962C8B-B14F-4D97-AF65-F5344CB8AC3E}">
        <p14:creationId xmlns:p14="http://schemas.microsoft.com/office/powerpoint/2010/main" val="334649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 Fizik Tedavi ve Rehabilitasyon Anabilim Dalı</a:t>
            </a:r>
            <a:br>
              <a:rPr lang="tr-TR" dirty="0" smtClean="0"/>
            </a:br>
            <a:endParaRPr lang="tr-TR" dirty="0"/>
          </a:p>
        </p:txBody>
      </p:sp>
      <p:sp>
        <p:nvSpPr>
          <p:cNvPr id="3" name="İçerik Yer Tutucusu 2"/>
          <p:cNvSpPr>
            <a:spLocks noGrp="1"/>
          </p:cNvSpPr>
          <p:nvPr>
            <p:ph idx="1"/>
          </p:nvPr>
        </p:nvSpPr>
        <p:spPr>
          <a:ln>
            <a:solidFill>
              <a:srgbClr val="00B0F0"/>
            </a:solidFill>
          </a:ln>
        </p:spPr>
        <p:txBody>
          <a:bodyPr>
            <a:normAutofit/>
          </a:bodyPr>
          <a:lstStyle/>
          <a:p>
            <a:r>
              <a:rPr lang="tr-TR" dirty="0"/>
              <a:t> </a:t>
            </a:r>
          </a:p>
          <a:p>
            <a:r>
              <a:rPr lang="tr-TR" dirty="0" smtClean="0"/>
              <a:t>2- </a:t>
            </a:r>
            <a:r>
              <a:rPr lang="tr-TR" dirty="0"/>
              <a:t>Fizik Tedavi ve Rehabilitasyon Doktora Programı</a:t>
            </a:r>
          </a:p>
          <a:p>
            <a:r>
              <a:rPr lang="tr-TR" dirty="0"/>
              <a:t>Fizik Tedavi ve Rehabilitasyon Doktora programı 1996 yılından beri doktora </a:t>
            </a:r>
            <a:r>
              <a:rPr lang="tr-TR" dirty="0" err="1"/>
              <a:t>ünvanı</a:t>
            </a:r>
            <a:r>
              <a:rPr lang="tr-TR" dirty="0"/>
              <a:t> ile mezun vermektedir. Program dersleri Dokuz Eylül Üniversitesi Sağlık Kampüsü Yerleşkesinde yer alan Fizik Tedavi ve Rehabilitasyon Fakültesinde yürütülmektedir. Programın genel amacı; fizyoterapi biliminin felsefesini kavramış, bilgi ve deneyimlerini ilgili alanlara taşıyabilen, eğitim ve uygulama alanlarında yeni stratejiler geliştirebilen veya mevcut sistemi geliştirebilme becerisine sahip yenilikçi, araştıran, sorgulayan ve elde ettiği bilgileri ürüne dönüştürebilen ülkemizde ve dünyada Fizyoterapi ve Rehabilitasyon alanında eğitim ve sağlık hizmeti veren kurumlarda çalışabilecek Doktor fizyoterapist yetiştirmektir.</a:t>
            </a:r>
          </a:p>
          <a:p>
            <a:endParaRPr lang="tr-TR" dirty="0"/>
          </a:p>
        </p:txBody>
      </p:sp>
    </p:spTree>
    <p:extLst>
      <p:ext uri="{BB962C8B-B14F-4D97-AF65-F5344CB8AC3E}">
        <p14:creationId xmlns:p14="http://schemas.microsoft.com/office/powerpoint/2010/main" val="249853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B- Fizyoterapi ve Rehabilitasyon Anabilim Dalı</a:t>
            </a:r>
            <a:br>
              <a:rPr lang="tr-TR" dirty="0" smtClean="0"/>
            </a:br>
            <a:endParaRPr lang="tr-TR" dirty="0"/>
          </a:p>
        </p:txBody>
      </p:sp>
      <p:sp>
        <p:nvSpPr>
          <p:cNvPr id="3" name="İçerik Yer Tutucusu 2"/>
          <p:cNvSpPr>
            <a:spLocks noGrp="1"/>
          </p:cNvSpPr>
          <p:nvPr>
            <p:ph idx="1"/>
          </p:nvPr>
        </p:nvSpPr>
        <p:spPr>
          <a:xfrm>
            <a:off x="1097280" y="1845734"/>
            <a:ext cx="10058400" cy="3571655"/>
          </a:xfrm>
          <a:ln>
            <a:solidFill>
              <a:srgbClr val="00B0F0"/>
            </a:solidFill>
          </a:ln>
        </p:spPr>
        <p:txBody>
          <a:bodyPr/>
          <a:lstStyle/>
          <a:p>
            <a:r>
              <a:rPr lang="tr-TR" dirty="0" smtClean="0"/>
              <a:t>Fizyoterapi </a:t>
            </a:r>
            <a:r>
              <a:rPr lang="tr-TR" dirty="0"/>
              <a:t>ve Rehabilitasyon Anabilim Dalı kapsamında farklı uzmanlık alanlarında uzman fizyoterapist yetiştiren  5 adet yüksek lisans programı mevcuttur</a:t>
            </a:r>
            <a:r>
              <a:rPr lang="tr-TR" dirty="0" smtClean="0"/>
              <a:t>.</a:t>
            </a:r>
          </a:p>
          <a:p>
            <a:endParaRPr lang="tr-TR" dirty="0"/>
          </a:p>
          <a:p>
            <a:pPr marL="0" indent="0">
              <a:buNone/>
            </a:pPr>
            <a:r>
              <a:rPr lang="tr-TR" dirty="0"/>
              <a:t>1- </a:t>
            </a:r>
            <a:r>
              <a:rPr lang="tr-TR" dirty="0" err="1"/>
              <a:t>Geriatrik</a:t>
            </a:r>
            <a:r>
              <a:rPr lang="tr-TR" dirty="0"/>
              <a:t> Fizyoterapi Yüksek Lisans Programı</a:t>
            </a:r>
          </a:p>
          <a:p>
            <a:pPr marL="0" indent="0">
              <a:buNone/>
            </a:pPr>
            <a:r>
              <a:rPr lang="tr-TR" dirty="0"/>
              <a:t>2- </a:t>
            </a:r>
            <a:r>
              <a:rPr lang="tr-TR" dirty="0" err="1"/>
              <a:t>Muskuloskeletal</a:t>
            </a:r>
            <a:r>
              <a:rPr lang="tr-TR" dirty="0"/>
              <a:t> Fizyoterapi Yüksek Lisans Programı</a:t>
            </a:r>
          </a:p>
          <a:p>
            <a:pPr marL="0" indent="0">
              <a:buNone/>
            </a:pPr>
            <a:r>
              <a:rPr lang="tr-TR" dirty="0"/>
              <a:t>3-Nörolojik Fizyoterapi-Rehabilitasyon Yüksek Lisans Programı</a:t>
            </a:r>
          </a:p>
          <a:p>
            <a:pPr marL="0" indent="0">
              <a:buNone/>
            </a:pPr>
            <a:r>
              <a:rPr lang="tr-TR" dirty="0"/>
              <a:t>4- Ortopedik Fizyoterapi Yüksek Lisans Programı</a:t>
            </a:r>
          </a:p>
          <a:p>
            <a:pPr marL="0" indent="0">
              <a:buNone/>
            </a:pPr>
            <a:r>
              <a:rPr lang="tr-TR" dirty="0"/>
              <a:t>5- Protez-</a:t>
            </a:r>
            <a:r>
              <a:rPr lang="tr-TR" dirty="0" err="1"/>
              <a:t>Ortez</a:t>
            </a:r>
            <a:r>
              <a:rPr lang="tr-TR" dirty="0"/>
              <a:t> Yüksek Lisans Programı</a:t>
            </a:r>
          </a:p>
          <a:p>
            <a:endParaRPr lang="tr-TR" dirty="0"/>
          </a:p>
        </p:txBody>
      </p:sp>
    </p:spTree>
    <p:extLst>
      <p:ext uri="{BB962C8B-B14F-4D97-AF65-F5344CB8AC3E}">
        <p14:creationId xmlns:p14="http://schemas.microsoft.com/office/powerpoint/2010/main" val="307862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1- </a:t>
            </a:r>
            <a:r>
              <a:rPr lang="tr-TR" dirty="0" err="1" smtClean="0"/>
              <a:t>Geriatrik</a:t>
            </a:r>
            <a:r>
              <a:rPr lang="tr-TR" dirty="0" smtClean="0"/>
              <a:t> Fizyoterapi Yüksek Lisans Programı</a:t>
            </a:r>
            <a:br>
              <a:rPr lang="tr-TR" dirty="0" smtClean="0"/>
            </a:br>
            <a:endParaRPr lang="tr-TR" dirty="0"/>
          </a:p>
        </p:txBody>
      </p:sp>
      <p:sp>
        <p:nvSpPr>
          <p:cNvPr id="3" name="İçerik Yer Tutucusu 2"/>
          <p:cNvSpPr>
            <a:spLocks noGrp="1"/>
          </p:cNvSpPr>
          <p:nvPr>
            <p:ph idx="1"/>
          </p:nvPr>
        </p:nvSpPr>
        <p:spPr>
          <a:ln>
            <a:solidFill>
              <a:srgbClr val="00B0F0"/>
            </a:solidFill>
          </a:ln>
        </p:spPr>
        <p:txBody>
          <a:bodyPr>
            <a:normAutofit/>
          </a:bodyPr>
          <a:lstStyle/>
          <a:p>
            <a:r>
              <a:rPr lang="tr-TR" dirty="0" err="1" smtClean="0"/>
              <a:t>Geriatrik</a:t>
            </a:r>
            <a:r>
              <a:rPr lang="tr-TR" dirty="0" smtClean="0"/>
              <a:t> </a:t>
            </a:r>
            <a:r>
              <a:rPr lang="tr-TR" dirty="0"/>
              <a:t>Fizyoterapi Yüksek Lisans programı 2010 da açılmıştır. </a:t>
            </a:r>
            <a:r>
              <a:rPr lang="tr-TR" dirty="0" err="1"/>
              <a:t>Geriatrik</a:t>
            </a:r>
            <a:r>
              <a:rPr lang="tr-TR" dirty="0"/>
              <a:t> fizyoterapi alanında teorik bilgi ve klinik uygulamalar hakkında bilgi sahibi olan, sunum becerisine sahip, bilimsel gelişmeleri takip edebilen ve bilimsel çalışma ve uygulamaları ile bu alana katkıda bulunacak profesyoneller yetiştirmeyi amaçlayan program ayrıca </a:t>
            </a:r>
            <a:r>
              <a:rPr lang="tr-TR" dirty="0" err="1"/>
              <a:t>geriatrik</a:t>
            </a:r>
            <a:r>
              <a:rPr lang="tr-TR" dirty="0"/>
              <a:t> nüfusa yönelik sağlık ve rehabilitasyon hizmetlerinde kalite ve standardın geliştirilmesi ve yaygınlaştırılması için </a:t>
            </a:r>
            <a:r>
              <a:rPr lang="tr-TR" dirty="0" err="1"/>
              <a:t>multidisipliner</a:t>
            </a:r>
            <a:r>
              <a:rPr lang="tr-TR" dirty="0"/>
              <a:t> ekibi alanda uzmanlaşmış fizyoterapistler ile desteklemeyi hedefler. Programda teorik ve uygulamalı zorunlu ve seçmeli dersler yer almaktadır.</a:t>
            </a:r>
          </a:p>
          <a:p>
            <a:endParaRPr lang="tr-TR" dirty="0"/>
          </a:p>
        </p:txBody>
      </p:sp>
    </p:spTree>
    <p:extLst>
      <p:ext uri="{BB962C8B-B14F-4D97-AF65-F5344CB8AC3E}">
        <p14:creationId xmlns:p14="http://schemas.microsoft.com/office/powerpoint/2010/main" val="165925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2- </a:t>
            </a:r>
            <a:r>
              <a:rPr lang="tr-TR" dirty="0" err="1" smtClean="0"/>
              <a:t>Muskuloskeletal</a:t>
            </a:r>
            <a:r>
              <a:rPr lang="tr-TR" dirty="0" smtClean="0"/>
              <a:t> Fizyoterapi Yüksek Lisans Programı</a:t>
            </a:r>
            <a:br>
              <a:rPr lang="tr-TR" dirty="0" smtClean="0"/>
            </a:br>
            <a:endParaRPr lang="tr-TR" dirty="0"/>
          </a:p>
        </p:txBody>
      </p:sp>
      <p:sp>
        <p:nvSpPr>
          <p:cNvPr id="3" name="İçerik Yer Tutucusu 2"/>
          <p:cNvSpPr>
            <a:spLocks noGrp="1"/>
          </p:cNvSpPr>
          <p:nvPr>
            <p:ph idx="1"/>
          </p:nvPr>
        </p:nvSpPr>
        <p:spPr>
          <a:ln>
            <a:solidFill>
              <a:srgbClr val="00B0F0"/>
            </a:solidFill>
          </a:ln>
        </p:spPr>
        <p:txBody>
          <a:bodyPr>
            <a:normAutofit/>
          </a:bodyPr>
          <a:lstStyle/>
          <a:p>
            <a:r>
              <a:rPr lang="tr-TR" dirty="0" err="1" smtClean="0"/>
              <a:t>Muskuloskeletal</a:t>
            </a:r>
            <a:r>
              <a:rPr lang="tr-TR" dirty="0" smtClean="0"/>
              <a:t> </a:t>
            </a:r>
            <a:r>
              <a:rPr lang="tr-TR" dirty="0"/>
              <a:t>Fizyoterapi Anabilim Dalı 22.06.1999 ve 250-6 senato kararı ile açılmıştır. Program dersleri Dokuz Eylül Üniversitesi Sağlık Kampüsü Yerleşkesinde yer alan Fizik Tedavi ve Rehabilitasyon Fakültesinde yürütülmektedir.</a:t>
            </a:r>
            <a:br>
              <a:rPr lang="tr-TR" dirty="0"/>
            </a:br>
            <a:r>
              <a:rPr lang="tr-TR" dirty="0"/>
              <a:t>Programın genel amacı; </a:t>
            </a:r>
            <a:r>
              <a:rPr lang="tr-TR" dirty="0" err="1"/>
              <a:t>muskuloskeletal</a:t>
            </a:r>
            <a:r>
              <a:rPr lang="tr-TR" dirty="0"/>
              <a:t> fizyoterapi alanında kanıta dayalı bilgileri kullanarak hastayı değerlendiren, fizyoterapi ve rehabilitasyon programını planlayıp uygulayan; </a:t>
            </a:r>
            <a:r>
              <a:rPr lang="tr-TR" dirty="0" err="1"/>
              <a:t>muskuloskeletal</a:t>
            </a:r>
            <a:r>
              <a:rPr lang="tr-TR" dirty="0"/>
              <a:t> fizyoterapi alanında çocuk, yetişkin, sağlıklı, yaşlı ve sporculara yaralanmaları önleyici, fiziksel sağlığı geliştirici önerilerde bulunan ve özel egzersiz programları veren, bilimsel bir çalışmayı planlama ve yapma becerileri kazanmış alanda uzman fizyoterapistler yetiştirmektir.</a:t>
            </a:r>
            <a:br>
              <a:rPr lang="tr-TR" dirty="0"/>
            </a:br>
            <a:r>
              <a:rPr lang="tr-TR" dirty="0"/>
              <a:t>Program; </a:t>
            </a:r>
            <a:r>
              <a:rPr lang="tr-TR" dirty="0" err="1"/>
              <a:t>muskuloskeletal</a:t>
            </a:r>
            <a:r>
              <a:rPr lang="tr-TR" dirty="0"/>
              <a:t> fizyoterapi alanındaki teorik bilgileri ve uygulamaları, bilimsel araştırma planlama-yapma ve sunma becerilerinin geliştiği, etik prensiplerin irdelendiği konuları içeren 8 zorunlu, 17 seçmeli olmak üzere toplam 25 dersten oluşmaktadır.</a:t>
            </a:r>
          </a:p>
          <a:p>
            <a:endParaRPr lang="tr-TR" dirty="0"/>
          </a:p>
        </p:txBody>
      </p:sp>
    </p:spTree>
    <p:extLst>
      <p:ext uri="{BB962C8B-B14F-4D97-AF65-F5344CB8AC3E}">
        <p14:creationId xmlns:p14="http://schemas.microsoft.com/office/powerpoint/2010/main" val="23282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707366"/>
            <a:ext cx="10058400" cy="1029994"/>
          </a:xfrm>
        </p:spPr>
        <p:txBody>
          <a:bodyPr>
            <a:normAutofit fontScale="90000"/>
          </a:bodyPr>
          <a:lstStyle/>
          <a:p>
            <a:r>
              <a:rPr lang="tr-TR" sz="4000" dirty="0" smtClean="0"/>
              <a:t/>
            </a:r>
            <a:br>
              <a:rPr lang="tr-TR" sz="4000" dirty="0" smtClean="0"/>
            </a:br>
            <a:r>
              <a:rPr lang="tr-TR" sz="4000" dirty="0"/>
              <a:t/>
            </a:r>
            <a:br>
              <a:rPr lang="tr-TR" sz="4000" dirty="0"/>
            </a:br>
            <a:r>
              <a:rPr lang="tr-TR" sz="4000" dirty="0" smtClean="0"/>
              <a:t>3-Nörolojik Fizyoterapi-Rehabilitasyon Yüksek Lisans Programı</a:t>
            </a:r>
            <a:endParaRPr lang="tr-TR" dirty="0"/>
          </a:p>
        </p:txBody>
      </p:sp>
      <p:sp>
        <p:nvSpPr>
          <p:cNvPr id="3" name="İçerik Yer Tutucusu 2"/>
          <p:cNvSpPr>
            <a:spLocks noGrp="1"/>
          </p:cNvSpPr>
          <p:nvPr>
            <p:ph idx="1"/>
          </p:nvPr>
        </p:nvSpPr>
        <p:spPr>
          <a:ln>
            <a:solidFill>
              <a:srgbClr val="00B0F0"/>
            </a:solidFill>
          </a:ln>
        </p:spPr>
        <p:txBody>
          <a:bodyPr/>
          <a:lstStyle/>
          <a:p>
            <a:r>
              <a:rPr lang="tr-TR" dirty="0" smtClean="0"/>
              <a:t>Nörolojik Fizyoterapi- rehabilitasyon programı, 2000 yılında lisansüstü programa başlamıştır. Bu programın amacı; fizyoterapi biliminin gelişmesi için adaylara becerilerini kullanabilmeyi öğretmek ve fizyoterapi alanında temel bilgilerini geliştirmelerini sağlamaktır. Program her dönem iki zorunlu ders ile birlikte nörolojik fizyoterapinin farklı alanlarındaki seçmeli dersleri içerir. Öğrenciler diğer Anabilim Dalları ve enstitülerden de ders seçebilirler</a:t>
            </a:r>
          </a:p>
          <a:p>
            <a:endParaRPr lang="tr-TR" dirty="0"/>
          </a:p>
        </p:txBody>
      </p:sp>
    </p:spTree>
    <p:extLst>
      <p:ext uri="{BB962C8B-B14F-4D97-AF65-F5344CB8AC3E}">
        <p14:creationId xmlns:p14="http://schemas.microsoft.com/office/powerpoint/2010/main" val="16557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normAutofit/>
          </a:bodyPr>
          <a:lstStyle/>
          <a:p>
            <a:r>
              <a:rPr lang="tr-TR" dirty="0" smtClean="0"/>
              <a:t>4- Ortopedik Fizyoterapi Yüksek Lisans Programı</a:t>
            </a:r>
            <a:endParaRPr lang="tr-TR" dirty="0"/>
          </a:p>
        </p:txBody>
      </p:sp>
      <p:sp>
        <p:nvSpPr>
          <p:cNvPr id="3" name="İçerik Yer Tutucusu 2"/>
          <p:cNvSpPr>
            <a:spLocks noGrp="1"/>
          </p:cNvSpPr>
          <p:nvPr>
            <p:ph idx="1"/>
          </p:nvPr>
        </p:nvSpPr>
        <p:spPr>
          <a:ln>
            <a:solidFill>
              <a:srgbClr val="00B0F0"/>
            </a:solidFill>
          </a:ln>
        </p:spPr>
        <p:txBody>
          <a:bodyPr>
            <a:normAutofit/>
          </a:bodyPr>
          <a:lstStyle/>
          <a:p>
            <a:r>
              <a:rPr lang="tr-TR" dirty="0" smtClean="0"/>
              <a:t>Ortopedik Fizyoterapi Yüksek Lisans programı 2010 yılında lisansüstü programa başlamıştır. Bu programın amacı ortopedik fizyoterapi alanında teorik bilgi ve klinik uygulamalar hakkında bilgi sahibi olma, sunum becerisini geliştirme, alanındaki bilimsel gelişmeleri takip edebilme ve alanında araştırma bilgi ve becerisine sahip olmadır. Program güz döneminde 3 bahar döneminde 4 adet zorunlu ders ile birlikte ortopedik fizyoterapinin farklı alanlarındaki seçmeli dersleri içerir. </a:t>
            </a:r>
          </a:p>
          <a:p>
            <a:r>
              <a:rPr lang="tr-TR" dirty="0" smtClean="0"/>
              <a:t>Alana özgü deneyimli öğretim elemanlarının görev aldığı programda öğrencilere ortopedi ve travmatoloji hastalıklarında fizyoterapi programlarının planlanması ve farklı tedavi yaklaşımları hakkında lisansüstü seviyede bilgi ve beceri öğretilmektedir. Ortopedik fizyoterapi ve rehabilitasyon alanında teknoloji destekli güncel fizyoterapi yaklaşımları kullanılarak bilimsel gelişim ve toplum sağlığına yön veren çalışmalar yapılması hedeflenmektedir.</a:t>
            </a:r>
          </a:p>
          <a:p>
            <a:endParaRPr lang="tr-TR" dirty="0" smtClean="0"/>
          </a:p>
          <a:p>
            <a:endParaRPr lang="tr-TR" dirty="0" smtClean="0"/>
          </a:p>
          <a:p>
            <a:endParaRPr lang="tr-TR" dirty="0"/>
          </a:p>
        </p:txBody>
      </p:sp>
    </p:spTree>
    <p:extLst>
      <p:ext uri="{BB962C8B-B14F-4D97-AF65-F5344CB8AC3E}">
        <p14:creationId xmlns:p14="http://schemas.microsoft.com/office/powerpoint/2010/main" val="12296309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85</TotalTime>
  <Words>775</Words>
  <Application>Microsoft Office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DOKUZ EYLÜL ÜNİVERSİTESİ  SAĞLIK BİLİMLERİ ENSTİTÜSÜ FİZİK TEDAVİ VE REHABİLİTASYON FAKÜLTESİ LİSANSÜSTÜ ANABİLİM DALLARI VE PROGRAMLARI</vt:lpstr>
      <vt:lpstr>DEÜ., sağlık Bilimleri Enstitüsü bünyesinde  “Fizik Tedavi ve Rehabilitasyon” ile ilgili 2 adet anabilim dalı mevcuttur. </vt:lpstr>
      <vt:lpstr>A- Fizik Tedavi ve Rehabilitasyon Anabilim Dalı </vt:lpstr>
      <vt:lpstr>A- Fizik Tedavi ve Rehabilitasyon Anabilim Dalı </vt:lpstr>
      <vt:lpstr>B- Fizyoterapi ve Rehabilitasyon Anabilim Dalı </vt:lpstr>
      <vt:lpstr>1- Geriatrik Fizyoterapi Yüksek Lisans Programı </vt:lpstr>
      <vt:lpstr>2- Muskuloskeletal Fizyoterapi Yüksek Lisans Programı </vt:lpstr>
      <vt:lpstr>  3-Nörolojik Fizyoterapi-Rehabilitasyon Yüksek Lisans Programı</vt:lpstr>
      <vt:lpstr>4- Ortopedik Fizyoterapi Yüksek Lisans Programı</vt:lpstr>
      <vt:lpstr>5- Protez-Ortez Yüksek Lisans Programı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DEÜ., SAĞLIK BİLİMLERİ ENSTİTÜSÜ FİZİK TEDAVİ VE REHABİLİTASYON FAKÜLTESİ LİSANSÜSTÜ ANABİLİMDALLARI VE PROGRAMLARI</dc:title>
  <dc:creator>Sevgi Özalevli</dc:creator>
  <cp:lastModifiedBy>Sevim Uzunay</cp:lastModifiedBy>
  <cp:revision>5</cp:revision>
  <dcterms:created xsi:type="dcterms:W3CDTF">2024-01-09T09:03:08Z</dcterms:created>
  <dcterms:modified xsi:type="dcterms:W3CDTF">2024-01-19T10:57:31Z</dcterms:modified>
</cp:coreProperties>
</file>